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sldIdLst>
    <p:sldId id="479" r:id="rId2"/>
    <p:sldId id="418" r:id="rId3"/>
    <p:sldId id="573" r:id="rId4"/>
    <p:sldId id="346" r:id="rId5"/>
    <p:sldId id="574" r:id="rId6"/>
    <p:sldId id="348" r:id="rId7"/>
    <p:sldId id="572" r:id="rId8"/>
    <p:sldId id="489" r:id="rId9"/>
    <p:sldId id="407" r:id="rId10"/>
    <p:sldId id="577" r:id="rId11"/>
    <p:sldId id="409" r:id="rId12"/>
    <p:sldId id="267" r:id="rId13"/>
    <p:sldId id="373" r:id="rId14"/>
    <p:sldId id="568" r:id="rId15"/>
    <p:sldId id="505" r:id="rId16"/>
    <p:sldId id="490" r:id="rId17"/>
    <p:sldId id="420" r:id="rId18"/>
    <p:sldId id="425" r:id="rId19"/>
    <p:sldId id="353" r:id="rId20"/>
    <p:sldId id="575" r:id="rId21"/>
    <p:sldId id="580" r:id="rId22"/>
    <p:sldId id="502" r:id="rId23"/>
    <p:sldId id="450" r:id="rId24"/>
    <p:sldId id="438" r:id="rId25"/>
    <p:sldId id="566" r:id="rId26"/>
    <p:sldId id="433" r:id="rId27"/>
    <p:sldId id="578" r:id="rId28"/>
    <p:sldId id="579" r:id="rId29"/>
    <p:sldId id="412" r:id="rId30"/>
    <p:sldId id="403" r:id="rId31"/>
    <p:sldId id="279" r:id="rId32"/>
    <p:sldId id="585" r:id="rId33"/>
    <p:sldId id="471" r:id="rId34"/>
    <p:sldId id="586" r:id="rId35"/>
    <p:sldId id="530" r:id="rId36"/>
    <p:sldId id="482" r:id="rId37"/>
    <p:sldId id="521" r:id="rId38"/>
    <p:sldId id="582" r:id="rId39"/>
    <p:sldId id="487" r:id="rId40"/>
    <p:sldId id="538" r:id="rId41"/>
  </p:sldIdLst>
  <p:sldSz cx="12192000" cy="6858000"/>
  <p:notesSz cx="7077075" cy="93630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na" initials="D" lastIdx="3" clrIdx="0">
    <p:extLst>
      <p:ext uri="{19B8F6BF-5375-455C-9EA6-DF929625EA0E}">
        <p15:presenceInfo xmlns:p15="http://schemas.microsoft.com/office/powerpoint/2012/main" userId="Davina" providerId="None"/>
      </p:ext>
    </p:extLst>
  </p:cmAuthor>
  <p:cmAuthor id="2" name="Davina" initials="D [2]" lastIdx="2" clrIdx="1">
    <p:extLst>
      <p:ext uri="{19B8F6BF-5375-455C-9EA6-DF929625EA0E}">
        <p15:presenceInfo xmlns:p15="http://schemas.microsoft.com/office/powerpoint/2012/main" userId="514d98287cff60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F45"/>
    <a:srgbClr val="FFFFFF"/>
    <a:srgbClr val="FFEDD1"/>
    <a:srgbClr val="FFEED2"/>
    <a:srgbClr val="FFFBF1"/>
    <a:srgbClr val="E13E23"/>
    <a:srgbClr val="00B050"/>
    <a:srgbClr val="64CA86"/>
    <a:srgbClr val="D2A000"/>
    <a:srgbClr val="FEF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4209" autoAdjust="0"/>
  </p:normalViewPr>
  <p:slideViewPr>
    <p:cSldViewPr snapToGrid="0">
      <p:cViewPr varScale="1">
        <p:scale>
          <a:sx n="51" d="100"/>
          <a:sy n="51" d="100"/>
        </p:scale>
        <p:origin x="1288" y="48"/>
      </p:cViewPr>
      <p:guideLst/>
    </p:cSldViewPr>
  </p:slideViewPr>
  <p:outlineViewPr>
    <p:cViewPr>
      <p:scale>
        <a:sx n="33" d="100"/>
        <a:sy n="33" d="100"/>
      </p:scale>
      <p:origin x="0" y="-760"/>
    </p:cViewPr>
  </p:outlineViewPr>
  <p:notesTextViewPr>
    <p:cViewPr>
      <p:scale>
        <a:sx n="1" d="1"/>
        <a:sy n="1" d="1"/>
      </p:scale>
      <p:origin x="0" y="0"/>
    </p:cViewPr>
  </p:notesTextViewPr>
  <p:notesViewPr>
    <p:cSldViewPr snapToGrid="0">
      <p:cViewPr>
        <p:scale>
          <a:sx n="100" d="100"/>
          <a:sy n="100" d="100"/>
        </p:scale>
        <p:origin x="2328"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9463290948339"/>
          <c:y val="9.2721840751461337E-2"/>
          <c:w val="0.48119117864223482"/>
          <c:h val="0.82829359258922741"/>
        </c:manualLayout>
      </c:layout>
      <c:pieChart>
        <c:varyColors val="1"/>
        <c:ser>
          <c:idx val="0"/>
          <c:order val="0"/>
          <c:tx>
            <c:strRef>
              <c:f>Sheet1!$B$1</c:f>
              <c:strCache>
                <c:ptCount val="1"/>
                <c:pt idx="0">
                  <c:v>Heading</c:v>
                </c:pt>
              </c:strCache>
            </c:strRef>
          </c:tx>
          <c:explosion val="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893-4EF9-94DC-E37AB69A69E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893-4EF9-94DC-E37AB69A69E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893-4EF9-94DC-E37AB69A69E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893-4EF9-94DC-E37AB69A69E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893-4EF9-94DC-E37AB69A69E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893-4EF9-94DC-E37AB69A69EE}"/>
              </c:ext>
            </c:extLst>
          </c:dPt>
          <c:dLbls>
            <c:dLbl>
              <c:idx val="0"/>
              <c:layout>
                <c:manualLayout>
                  <c:x val="1.5188218918977192E-3"/>
                  <c:y val="1.373727409215006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93-4EF9-94DC-E37AB69A69EE}"/>
                </c:ext>
              </c:extLst>
            </c:dLbl>
            <c:dLbl>
              <c:idx val="1"/>
              <c:layout>
                <c:manualLayout>
                  <c:x val="1.7219179760770242E-3"/>
                  <c:y val="-1.5195047658606024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8CD8075-8D89-4C8F-9632-761087DC0337}" type="CATEGORYNAME">
                      <a:rPr lang="en-US" smtClean="0"/>
                      <a:pPr>
                        <a:defRPr>
                          <a:solidFill>
                            <a:schemeClr val="accent1"/>
                          </a:solidFill>
                        </a:defRPr>
                      </a:pPr>
                      <a:t>[CATEGORY NAME]</a:t>
                    </a:fld>
                    <a:r>
                      <a:rPr lang="en-US" baseline="0" dirty="0"/>
                      <a:t>
</a:t>
                    </a:r>
                    <a:fld id="{D1DEEC39-A8CC-4E26-8CC9-E3AC9B8CF84A}"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742513502559124"/>
                      <c:h val="0.14205725955443635"/>
                    </c:manualLayout>
                  </c15:layout>
                  <c15:dlblFieldTable/>
                  <c15:showDataLabelsRange val="0"/>
                </c:ext>
                <c:ext xmlns:c16="http://schemas.microsoft.com/office/drawing/2014/chart" uri="{C3380CC4-5D6E-409C-BE32-E72D297353CC}">
                  <c16:uniqueId val="{00000003-1893-4EF9-94DC-E37AB69A69EE}"/>
                </c:ext>
              </c:extLst>
            </c:dLbl>
            <c:dLbl>
              <c:idx val="2"/>
              <c:layout>
                <c:manualLayout>
                  <c:x val="4.4767856525687065E-2"/>
                  <c:y val="-9.1316528428585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F3A7BF3-4685-43F3-BEF8-D129BBFB0D36}" type="CATEGORYNAME">
                      <a:rPr lang="en-US"/>
                      <a:pPr>
                        <a:defRPr>
                          <a:solidFill>
                            <a:schemeClr val="accent1"/>
                          </a:solidFill>
                        </a:defRPr>
                      </a:pPr>
                      <a:t>[CATEGORY NAME]</a:t>
                    </a:fld>
                    <a:r>
                      <a:rPr lang="en-US" dirty="0"/>
                      <a:t>
</a:t>
                    </a:r>
                    <a:fld id="{CCBB8610-7306-42D8-97C2-BA562B2E74F2}" type="PERCENTAGE">
                      <a:rPr lang="en-US"/>
                      <a:pPr>
                        <a:defRPr>
                          <a:solidFill>
                            <a:schemeClr val="accent1"/>
                          </a:solidFill>
                        </a:defRPr>
                      </a:pPr>
                      <a:t>[PERCENTAGE]</a:t>
                    </a:fld>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93-4EF9-94DC-E37AB69A69EE}"/>
                </c:ext>
              </c:extLst>
            </c:dLbl>
            <c:dLbl>
              <c:idx val="3"/>
              <c:layout>
                <c:manualLayout>
                  <c:x val="-5.4227785580303701E-2"/>
                  <c:y val="-0.1401201957399306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893-4EF9-94DC-E37AB69A69EE}"/>
                </c:ext>
              </c:extLst>
            </c:dLbl>
            <c:dLbl>
              <c:idx val="4"/>
              <c:layout>
                <c:manualLayout>
                  <c:x val="-3.8306736669463069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893-4EF9-94DC-E37AB69A69EE}"/>
                </c:ext>
              </c:extLst>
            </c:dLbl>
            <c:dLbl>
              <c:idx val="5"/>
              <c:layout>
                <c:manualLayout>
                  <c:x val="-1.669950011468142E-2"/>
                  <c:y val="4.530488095083570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893-4EF9-94DC-E37AB69A69EE}"/>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Mostly online</c:v>
                </c:pt>
                <c:pt idx="1">
                  <c:v>About equal in-person/online</c:v>
                </c:pt>
                <c:pt idx="2">
                  <c:v>Mostly in-person</c:v>
                </c:pt>
                <c:pt idx="3">
                  <c:v>Only in-person</c:v>
                </c:pt>
                <c:pt idx="4">
                  <c:v>Only online</c:v>
                </c:pt>
                <c:pt idx="5">
                  <c:v>Hybrid (some join in-person, some online)</c:v>
                </c:pt>
              </c:strCache>
            </c:strRef>
          </c:cat>
          <c:val>
            <c:numRef>
              <c:f>Sheet1!$B$2:$B$7</c:f>
              <c:numCache>
                <c:formatCode>0%</c:formatCode>
                <c:ptCount val="6"/>
                <c:pt idx="0">
                  <c:v>7.0000000000000007E-2</c:v>
                </c:pt>
                <c:pt idx="1">
                  <c:v>0.1</c:v>
                </c:pt>
                <c:pt idx="2">
                  <c:v>0.2</c:v>
                </c:pt>
                <c:pt idx="3">
                  <c:v>0.4</c:v>
                </c:pt>
                <c:pt idx="4">
                  <c:v>0.14000000000000001</c:v>
                </c:pt>
                <c:pt idx="5">
                  <c:v>0.09</c:v>
                </c:pt>
              </c:numCache>
            </c:numRef>
          </c:val>
          <c:extLst>
            <c:ext xmlns:c16="http://schemas.microsoft.com/office/drawing/2014/chart" uri="{C3380CC4-5D6E-409C-BE32-E72D297353CC}">
              <c16:uniqueId val="{0000000C-1893-4EF9-94DC-E37AB69A69EE}"/>
            </c:ext>
          </c:extLst>
        </c:ser>
        <c:dLbls>
          <c:dLblPos val="outEnd"/>
          <c:showLegendKey val="0"/>
          <c:showVal val="0"/>
          <c:showCatName val="0"/>
          <c:showSerName val="0"/>
          <c:showPercent val="1"/>
          <c:showBubbleSize val="0"/>
          <c:showLeaderLines val="0"/>
        </c:dLbls>
        <c:firstSliceAng val="4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A2D7CAE-0138-47DB-8A2B-0326AC66C851}" type="datetimeFigureOut">
              <a:rPr lang="en-US" smtClean="0"/>
              <a:t>4/19/2023</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EB0A51C-7B36-4DF9-8577-A6E2F8D8E1C6}" type="slidenum">
              <a:rPr lang="en-US" smtClean="0"/>
              <a:t>‹#›</a:t>
            </a:fld>
            <a:endParaRPr lang="en-US" dirty="0"/>
          </a:p>
        </p:txBody>
      </p:sp>
    </p:spTree>
    <p:extLst>
      <p:ext uri="{BB962C8B-B14F-4D97-AF65-F5344CB8AC3E}">
        <p14:creationId xmlns:p14="http://schemas.microsoft.com/office/powerpoint/2010/main" val="412638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a:t>
            </a:fld>
            <a:endParaRPr lang="en-US" dirty="0"/>
          </a:p>
        </p:txBody>
      </p:sp>
    </p:spTree>
    <p:extLst>
      <p:ext uri="{BB962C8B-B14F-4D97-AF65-F5344CB8AC3E}">
        <p14:creationId xmlns:p14="http://schemas.microsoft.com/office/powerpoint/2010/main" val="415183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10</a:t>
            </a:fld>
            <a:endParaRPr lang="en-US" dirty="0"/>
          </a:p>
        </p:txBody>
      </p:sp>
    </p:spTree>
    <p:extLst>
      <p:ext uri="{BB962C8B-B14F-4D97-AF65-F5344CB8AC3E}">
        <p14:creationId xmlns:p14="http://schemas.microsoft.com/office/powerpoint/2010/main" val="175631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11</a:t>
            </a:fld>
            <a:endParaRPr lang="en-US" dirty="0"/>
          </a:p>
        </p:txBody>
      </p:sp>
    </p:spTree>
    <p:extLst>
      <p:ext uri="{BB962C8B-B14F-4D97-AF65-F5344CB8AC3E}">
        <p14:creationId xmlns:p14="http://schemas.microsoft.com/office/powerpoint/2010/main" val="10893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12</a:t>
            </a:fld>
            <a:endParaRPr lang="en-US" dirty="0"/>
          </a:p>
        </p:txBody>
      </p:sp>
    </p:spTree>
    <p:extLst>
      <p:ext uri="{BB962C8B-B14F-4D97-AF65-F5344CB8AC3E}">
        <p14:creationId xmlns:p14="http://schemas.microsoft.com/office/powerpoint/2010/main" val="368283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13</a:t>
            </a:fld>
            <a:endParaRPr lang="en-US" dirty="0"/>
          </a:p>
        </p:txBody>
      </p:sp>
    </p:spTree>
    <p:extLst>
      <p:ext uri="{BB962C8B-B14F-4D97-AF65-F5344CB8AC3E}">
        <p14:creationId xmlns:p14="http://schemas.microsoft.com/office/powerpoint/2010/main" val="3531169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14</a:t>
            </a:fld>
            <a:endParaRPr lang="en-US" dirty="0"/>
          </a:p>
        </p:txBody>
      </p:sp>
    </p:spTree>
    <p:extLst>
      <p:ext uri="{BB962C8B-B14F-4D97-AF65-F5344CB8AC3E}">
        <p14:creationId xmlns:p14="http://schemas.microsoft.com/office/powerpoint/2010/main" val="426628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15</a:t>
            </a:fld>
            <a:endParaRPr lang="en-US" dirty="0"/>
          </a:p>
        </p:txBody>
      </p:sp>
    </p:spTree>
    <p:extLst>
      <p:ext uri="{BB962C8B-B14F-4D97-AF65-F5344CB8AC3E}">
        <p14:creationId xmlns:p14="http://schemas.microsoft.com/office/powerpoint/2010/main" val="3401306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16</a:t>
            </a:fld>
            <a:endParaRPr lang="en-US" dirty="0"/>
          </a:p>
        </p:txBody>
      </p:sp>
    </p:spTree>
    <p:extLst>
      <p:ext uri="{BB962C8B-B14F-4D97-AF65-F5344CB8AC3E}">
        <p14:creationId xmlns:p14="http://schemas.microsoft.com/office/powerpoint/2010/main" val="338490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17</a:t>
            </a:fld>
            <a:endParaRPr lang="en-US" dirty="0"/>
          </a:p>
        </p:txBody>
      </p:sp>
    </p:spTree>
    <p:extLst>
      <p:ext uri="{BB962C8B-B14F-4D97-AF65-F5344CB8AC3E}">
        <p14:creationId xmlns:p14="http://schemas.microsoft.com/office/powerpoint/2010/main" val="94892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19</a:t>
            </a:fld>
            <a:endParaRPr lang="en-US" dirty="0"/>
          </a:p>
        </p:txBody>
      </p:sp>
    </p:spTree>
    <p:extLst>
      <p:ext uri="{BB962C8B-B14F-4D97-AF65-F5344CB8AC3E}">
        <p14:creationId xmlns:p14="http://schemas.microsoft.com/office/powerpoint/2010/main" val="415254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20</a:t>
            </a:fld>
            <a:endParaRPr lang="en-US" dirty="0"/>
          </a:p>
        </p:txBody>
      </p:sp>
    </p:spTree>
    <p:extLst>
      <p:ext uri="{BB962C8B-B14F-4D97-AF65-F5344CB8AC3E}">
        <p14:creationId xmlns:p14="http://schemas.microsoft.com/office/powerpoint/2010/main" val="236292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a:t>
            </a:fld>
            <a:endParaRPr lang="en-US" dirty="0"/>
          </a:p>
        </p:txBody>
      </p:sp>
    </p:spTree>
    <p:extLst>
      <p:ext uri="{BB962C8B-B14F-4D97-AF65-F5344CB8AC3E}">
        <p14:creationId xmlns:p14="http://schemas.microsoft.com/office/powerpoint/2010/main" val="2886905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21</a:t>
            </a:fld>
            <a:endParaRPr lang="en-US" dirty="0"/>
          </a:p>
        </p:txBody>
      </p:sp>
    </p:spTree>
    <p:extLst>
      <p:ext uri="{BB962C8B-B14F-4D97-AF65-F5344CB8AC3E}">
        <p14:creationId xmlns:p14="http://schemas.microsoft.com/office/powerpoint/2010/main" val="1677960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22</a:t>
            </a:fld>
            <a:endParaRPr lang="en-US" dirty="0"/>
          </a:p>
        </p:txBody>
      </p:sp>
    </p:spTree>
    <p:extLst>
      <p:ext uri="{BB962C8B-B14F-4D97-AF65-F5344CB8AC3E}">
        <p14:creationId xmlns:p14="http://schemas.microsoft.com/office/powerpoint/2010/main" val="25742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23</a:t>
            </a:fld>
            <a:endParaRPr lang="en-US" dirty="0"/>
          </a:p>
        </p:txBody>
      </p:sp>
    </p:spTree>
    <p:extLst>
      <p:ext uri="{BB962C8B-B14F-4D97-AF65-F5344CB8AC3E}">
        <p14:creationId xmlns:p14="http://schemas.microsoft.com/office/powerpoint/2010/main" val="42128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24</a:t>
            </a:fld>
            <a:endParaRPr lang="en-US" dirty="0"/>
          </a:p>
        </p:txBody>
      </p:sp>
    </p:spTree>
    <p:extLst>
      <p:ext uri="{BB962C8B-B14F-4D97-AF65-F5344CB8AC3E}">
        <p14:creationId xmlns:p14="http://schemas.microsoft.com/office/powerpoint/2010/main" val="205745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25</a:t>
            </a:fld>
            <a:endParaRPr lang="en-US" dirty="0"/>
          </a:p>
        </p:txBody>
      </p:sp>
    </p:spTree>
    <p:extLst>
      <p:ext uri="{BB962C8B-B14F-4D97-AF65-F5344CB8AC3E}">
        <p14:creationId xmlns:p14="http://schemas.microsoft.com/office/powerpoint/2010/main" val="1153625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26</a:t>
            </a:fld>
            <a:endParaRPr lang="en-US" dirty="0"/>
          </a:p>
        </p:txBody>
      </p:sp>
    </p:spTree>
    <p:extLst>
      <p:ext uri="{BB962C8B-B14F-4D97-AF65-F5344CB8AC3E}">
        <p14:creationId xmlns:p14="http://schemas.microsoft.com/office/powerpoint/2010/main" val="3709117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27</a:t>
            </a:fld>
            <a:endParaRPr lang="en-US" dirty="0"/>
          </a:p>
        </p:txBody>
      </p:sp>
    </p:spTree>
    <p:extLst>
      <p:ext uri="{BB962C8B-B14F-4D97-AF65-F5344CB8AC3E}">
        <p14:creationId xmlns:p14="http://schemas.microsoft.com/office/powerpoint/2010/main" val="190864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28</a:t>
            </a:fld>
            <a:endParaRPr lang="en-US" dirty="0"/>
          </a:p>
        </p:txBody>
      </p:sp>
    </p:spTree>
    <p:extLst>
      <p:ext uri="{BB962C8B-B14F-4D97-AF65-F5344CB8AC3E}">
        <p14:creationId xmlns:p14="http://schemas.microsoft.com/office/powerpoint/2010/main" val="2318825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29</a:t>
            </a:fld>
            <a:endParaRPr lang="en-US" dirty="0"/>
          </a:p>
        </p:txBody>
      </p:sp>
    </p:spTree>
    <p:extLst>
      <p:ext uri="{BB962C8B-B14F-4D97-AF65-F5344CB8AC3E}">
        <p14:creationId xmlns:p14="http://schemas.microsoft.com/office/powerpoint/2010/main" val="324226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30</a:t>
            </a:fld>
            <a:endParaRPr lang="en-US" dirty="0"/>
          </a:p>
        </p:txBody>
      </p:sp>
    </p:spTree>
    <p:extLst>
      <p:ext uri="{BB962C8B-B14F-4D97-AF65-F5344CB8AC3E}">
        <p14:creationId xmlns:p14="http://schemas.microsoft.com/office/powerpoint/2010/main" val="398244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Ø"/>
            </a:pPr>
            <a:r>
              <a:rPr lang="en-US" sz="1200" dirty="0">
                <a:solidFill>
                  <a:schemeClr val="accent6">
                    <a:lumMod val="75000"/>
                  </a:schemeClr>
                </a:solidFill>
              </a:rPr>
              <a:t>Curated resource of contemporary fiction &amp; nonfiction</a:t>
            </a:r>
          </a:p>
          <a:p>
            <a:pPr marL="457200" indent="-457200">
              <a:buFont typeface="Wingdings" panose="05000000000000000000" pitchFamily="2" charset="2"/>
              <a:buChar char="Ø"/>
            </a:pPr>
            <a:r>
              <a:rPr lang="en-US" sz="1200" dirty="0">
                <a:solidFill>
                  <a:schemeClr val="accent6">
                    <a:lumMod val="75000"/>
                  </a:schemeClr>
                </a:solidFill>
              </a:rPr>
              <a:t>For book clubbers and those who read to learn/expand their horizons</a:t>
            </a:r>
          </a:p>
          <a:p>
            <a:pPr marL="457200" indent="-457200">
              <a:buFont typeface="Wingdings" panose="05000000000000000000" pitchFamily="2" charset="2"/>
              <a:buChar char="Ø"/>
            </a:pPr>
            <a:r>
              <a:rPr lang="en-US" sz="1200" dirty="0">
                <a:solidFill>
                  <a:schemeClr val="accent6">
                    <a:lumMod val="75000"/>
                  </a:schemeClr>
                </a:solidFill>
              </a:rPr>
              <a:t>See bookbrowse.com/lib for features, quotes, free trials etc.</a:t>
            </a:r>
          </a:p>
        </p:txBody>
      </p:sp>
      <p:sp>
        <p:nvSpPr>
          <p:cNvPr id="4" name="Slide Number Placeholder 3"/>
          <p:cNvSpPr>
            <a:spLocks noGrp="1"/>
          </p:cNvSpPr>
          <p:nvPr>
            <p:ph type="sldNum" sz="quarter" idx="5"/>
          </p:nvPr>
        </p:nvSpPr>
        <p:spPr/>
        <p:txBody>
          <a:bodyPr/>
          <a:lstStyle/>
          <a:p>
            <a:fld id="{4EB0A51C-7B36-4DF9-8577-A6E2F8D8E1C6}" type="slidenum">
              <a:rPr lang="en-US" smtClean="0"/>
              <a:t>3</a:t>
            </a:fld>
            <a:endParaRPr lang="en-US" dirty="0"/>
          </a:p>
        </p:txBody>
      </p:sp>
    </p:spTree>
    <p:extLst>
      <p:ext uri="{BB962C8B-B14F-4D97-AF65-F5344CB8AC3E}">
        <p14:creationId xmlns:p14="http://schemas.microsoft.com/office/powerpoint/2010/main" val="1648360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31</a:t>
            </a:fld>
            <a:endParaRPr lang="en-US" dirty="0"/>
          </a:p>
        </p:txBody>
      </p:sp>
    </p:spTree>
    <p:extLst>
      <p:ext uri="{BB962C8B-B14F-4D97-AF65-F5344CB8AC3E}">
        <p14:creationId xmlns:p14="http://schemas.microsoft.com/office/powerpoint/2010/main" val="30714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32</a:t>
            </a:fld>
            <a:endParaRPr lang="en-US" dirty="0"/>
          </a:p>
        </p:txBody>
      </p:sp>
    </p:spTree>
    <p:extLst>
      <p:ext uri="{BB962C8B-B14F-4D97-AF65-F5344CB8AC3E}">
        <p14:creationId xmlns:p14="http://schemas.microsoft.com/office/powerpoint/2010/main" val="66732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33</a:t>
            </a:fld>
            <a:endParaRPr lang="en-US" dirty="0"/>
          </a:p>
        </p:txBody>
      </p:sp>
    </p:spTree>
    <p:extLst>
      <p:ext uri="{BB962C8B-B14F-4D97-AF65-F5344CB8AC3E}">
        <p14:creationId xmlns:p14="http://schemas.microsoft.com/office/powerpoint/2010/main" val="3446675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34</a:t>
            </a:fld>
            <a:endParaRPr lang="en-US" dirty="0"/>
          </a:p>
        </p:txBody>
      </p:sp>
    </p:spTree>
    <p:extLst>
      <p:ext uri="{BB962C8B-B14F-4D97-AF65-F5344CB8AC3E}">
        <p14:creationId xmlns:p14="http://schemas.microsoft.com/office/powerpoint/2010/main" val="355196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35</a:t>
            </a:fld>
            <a:endParaRPr lang="en-US" dirty="0"/>
          </a:p>
        </p:txBody>
      </p:sp>
    </p:spTree>
    <p:extLst>
      <p:ext uri="{BB962C8B-B14F-4D97-AF65-F5344CB8AC3E}">
        <p14:creationId xmlns:p14="http://schemas.microsoft.com/office/powerpoint/2010/main" val="503776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36</a:t>
            </a:fld>
            <a:endParaRPr lang="en-US" dirty="0"/>
          </a:p>
        </p:txBody>
      </p:sp>
    </p:spTree>
    <p:extLst>
      <p:ext uri="{BB962C8B-B14F-4D97-AF65-F5344CB8AC3E}">
        <p14:creationId xmlns:p14="http://schemas.microsoft.com/office/powerpoint/2010/main" val="13830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37</a:t>
            </a:fld>
            <a:endParaRPr lang="en-US" dirty="0"/>
          </a:p>
        </p:txBody>
      </p:sp>
    </p:spTree>
    <p:extLst>
      <p:ext uri="{BB962C8B-B14F-4D97-AF65-F5344CB8AC3E}">
        <p14:creationId xmlns:p14="http://schemas.microsoft.com/office/powerpoint/2010/main" val="749576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38</a:t>
            </a:fld>
            <a:endParaRPr lang="en-US" dirty="0"/>
          </a:p>
        </p:txBody>
      </p:sp>
    </p:spTree>
    <p:extLst>
      <p:ext uri="{BB962C8B-B14F-4D97-AF65-F5344CB8AC3E}">
        <p14:creationId xmlns:p14="http://schemas.microsoft.com/office/powerpoint/2010/main" val="2204918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39</a:t>
            </a:fld>
            <a:endParaRPr lang="en-US" dirty="0"/>
          </a:p>
        </p:txBody>
      </p:sp>
    </p:spTree>
    <p:extLst>
      <p:ext uri="{BB962C8B-B14F-4D97-AF65-F5344CB8AC3E}">
        <p14:creationId xmlns:p14="http://schemas.microsoft.com/office/powerpoint/2010/main" val="2395820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40</a:t>
            </a:fld>
            <a:endParaRPr lang="en-US" dirty="0"/>
          </a:p>
        </p:txBody>
      </p:sp>
    </p:spTree>
    <p:extLst>
      <p:ext uri="{BB962C8B-B14F-4D97-AF65-F5344CB8AC3E}">
        <p14:creationId xmlns:p14="http://schemas.microsoft.com/office/powerpoint/2010/main" val="163023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4</a:t>
            </a:fld>
            <a:endParaRPr lang="en-US" dirty="0"/>
          </a:p>
        </p:txBody>
      </p:sp>
    </p:spTree>
    <p:extLst>
      <p:ext uri="{BB962C8B-B14F-4D97-AF65-F5344CB8AC3E}">
        <p14:creationId xmlns:p14="http://schemas.microsoft.com/office/powerpoint/2010/main" val="330281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5</a:t>
            </a:fld>
            <a:endParaRPr lang="en-US" dirty="0"/>
          </a:p>
        </p:txBody>
      </p:sp>
    </p:spTree>
    <p:extLst>
      <p:ext uri="{BB962C8B-B14F-4D97-AF65-F5344CB8AC3E}">
        <p14:creationId xmlns:p14="http://schemas.microsoft.com/office/powerpoint/2010/main" val="357770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6</a:t>
            </a:fld>
            <a:endParaRPr lang="en-US" dirty="0"/>
          </a:p>
        </p:txBody>
      </p:sp>
    </p:spTree>
    <p:extLst>
      <p:ext uri="{BB962C8B-B14F-4D97-AF65-F5344CB8AC3E}">
        <p14:creationId xmlns:p14="http://schemas.microsoft.com/office/powerpoint/2010/main" val="240162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7</a:t>
            </a:fld>
            <a:endParaRPr lang="en-US" dirty="0"/>
          </a:p>
        </p:txBody>
      </p:sp>
    </p:spTree>
    <p:extLst>
      <p:ext uri="{BB962C8B-B14F-4D97-AF65-F5344CB8AC3E}">
        <p14:creationId xmlns:p14="http://schemas.microsoft.com/office/powerpoint/2010/main" val="336212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8</a:t>
            </a:fld>
            <a:endParaRPr lang="en-US" dirty="0"/>
          </a:p>
        </p:txBody>
      </p:sp>
    </p:spTree>
    <p:extLst>
      <p:ext uri="{BB962C8B-B14F-4D97-AF65-F5344CB8AC3E}">
        <p14:creationId xmlns:p14="http://schemas.microsoft.com/office/powerpoint/2010/main" val="365280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4EB0A51C-7B36-4DF9-8577-A6E2F8D8E1C6}" type="slidenum">
              <a:rPr lang="en-US" smtClean="0"/>
              <a:t>9</a:t>
            </a:fld>
            <a:endParaRPr lang="en-US" dirty="0"/>
          </a:p>
        </p:txBody>
      </p:sp>
    </p:spTree>
    <p:extLst>
      <p:ext uri="{BB962C8B-B14F-4D97-AF65-F5344CB8AC3E}">
        <p14:creationId xmlns:p14="http://schemas.microsoft.com/office/powerpoint/2010/main" val="1235760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ok club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1D1549-E9BA-496B-BC93-82C1DCA00A61}"/>
              </a:ext>
            </a:extLst>
          </p:cNvPr>
          <p:cNvSpPr/>
          <p:nvPr userDrawn="1"/>
        </p:nvSpPr>
        <p:spPr>
          <a:xfrm>
            <a:off x="0" y="0"/>
            <a:ext cx="12192000" cy="838199"/>
          </a:xfrm>
          <a:prstGeom prst="rect">
            <a:avLst/>
          </a:prstGeom>
          <a:solidFill>
            <a:srgbClr val="FFF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76C3A0B-BD3D-4851-9D5F-D03592FE8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175" y="60630"/>
            <a:ext cx="2905125" cy="714375"/>
          </a:xfrm>
          <a:prstGeom prst="rect">
            <a:avLst/>
          </a:prstGeom>
        </p:spPr>
      </p:pic>
      <p:cxnSp>
        <p:nvCxnSpPr>
          <p:cNvPr id="9" name="Straight Connector 8">
            <a:extLst>
              <a:ext uri="{FF2B5EF4-FFF2-40B4-BE49-F238E27FC236}">
                <a16:creationId xmlns:a16="http://schemas.microsoft.com/office/drawing/2014/main" id="{BD4CCD4D-21CF-41C0-8500-C811530B7F60}"/>
              </a:ext>
            </a:extLst>
          </p:cNvPr>
          <p:cNvCxnSpPr/>
          <p:nvPr userDrawn="1"/>
        </p:nvCxnSpPr>
        <p:spPr>
          <a:xfrm>
            <a:off x="0" y="883822"/>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Date Placeholder 13">
            <a:extLst>
              <a:ext uri="{FF2B5EF4-FFF2-40B4-BE49-F238E27FC236}">
                <a16:creationId xmlns:a16="http://schemas.microsoft.com/office/drawing/2014/main" id="{80EA96F6-022E-4A04-B8C9-71B7EC223307}"/>
              </a:ext>
            </a:extLst>
          </p:cNvPr>
          <p:cNvSpPr>
            <a:spLocks noGrp="1"/>
          </p:cNvSpPr>
          <p:nvPr>
            <p:ph type="dt" sz="half" idx="10"/>
          </p:nvPr>
        </p:nvSpPr>
        <p:spPr/>
        <p:txBody>
          <a:bodyPr/>
          <a:lstStyle/>
          <a:p>
            <a:r>
              <a:rPr lang="en-US"/>
              <a:t>‹#›</a:t>
            </a:r>
            <a:endParaRPr lang="en-US" dirty="0"/>
          </a:p>
        </p:txBody>
      </p:sp>
      <p:sp>
        <p:nvSpPr>
          <p:cNvPr id="16" name="Slide Number Placeholder 15">
            <a:extLst>
              <a:ext uri="{FF2B5EF4-FFF2-40B4-BE49-F238E27FC236}">
                <a16:creationId xmlns:a16="http://schemas.microsoft.com/office/drawing/2014/main" id="{B3B3600F-C6FD-46CC-BE4A-E72C25765099}"/>
              </a:ext>
            </a:extLst>
          </p:cNvPr>
          <p:cNvSpPr>
            <a:spLocks noGrp="1"/>
          </p:cNvSpPr>
          <p:nvPr>
            <p:ph type="sldNum" sz="quarter" idx="12"/>
          </p:nvPr>
        </p:nvSpPr>
        <p:spPr/>
        <p:txBody>
          <a:bodyPr/>
          <a:lstStyle>
            <a:lvl1pPr>
              <a:defRPr/>
            </a:lvl1pPr>
          </a:lstStyle>
          <a:p>
            <a:r>
              <a:rPr lang="en-US" dirty="0"/>
              <a:t>The Inner Lives of Book Clubs</a:t>
            </a:r>
          </a:p>
        </p:txBody>
      </p:sp>
    </p:spTree>
    <p:extLst>
      <p:ext uri="{BB962C8B-B14F-4D97-AF65-F5344CB8AC3E}">
        <p14:creationId xmlns:p14="http://schemas.microsoft.com/office/powerpoint/2010/main" val="77142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ok clubs titl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FE3DFE6-964E-471E-8FF0-1BA16FFB5901}"/>
              </a:ext>
            </a:extLst>
          </p:cNvPr>
          <p:cNvSpPr>
            <a:spLocks noGrp="1"/>
          </p:cNvSpPr>
          <p:nvPr>
            <p:ph type="dt" sz="half" idx="10"/>
          </p:nvPr>
        </p:nvSpPr>
        <p:spPr/>
        <p:txBody>
          <a:bodyPr/>
          <a:lstStyle/>
          <a:p>
            <a:r>
              <a:rPr lang="en-US"/>
              <a:t>‹#›</a:t>
            </a:r>
            <a:endParaRPr lang="en-US" dirty="0"/>
          </a:p>
        </p:txBody>
      </p:sp>
      <p:sp>
        <p:nvSpPr>
          <p:cNvPr id="10" name="Slide Number Placeholder 9">
            <a:extLst>
              <a:ext uri="{FF2B5EF4-FFF2-40B4-BE49-F238E27FC236}">
                <a16:creationId xmlns:a16="http://schemas.microsoft.com/office/drawing/2014/main" id="{13D0BEB1-0779-4BAA-B183-5951A3D80BC8}"/>
              </a:ext>
            </a:extLst>
          </p:cNvPr>
          <p:cNvSpPr>
            <a:spLocks noGrp="1"/>
          </p:cNvSpPr>
          <p:nvPr>
            <p:ph type="sldNum" sz="quarter" idx="12"/>
          </p:nvPr>
        </p:nvSpPr>
        <p:spPr/>
        <p:txBody>
          <a:bodyPr/>
          <a:lstStyle>
            <a:lvl1pPr>
              <a:defRPr/>
            </a:lvl1pPr>
          </a:lstStyle>
          <a:p>
            <a:r>
              <a:rPr lang="en-US" dirty="0"/>
              <a:t>The Inner Lives of Book Clubs</a:t>
            </a:r>
          </a:p>
        </p:txBody>
      </p:sp>
      <p:pic>
        <p:nvPicPr>
          <p:cNvPr id="9" name="Picture 8">
            <a:extLst>
              <a:ext uri="{FF2B5EF4-FFF2-40B4-BE49-F238E27FC236}">
                <a16:creationId xmlns:a16="http://schemas.microsoft.com/office/drawing/2014/main" id="{23195CD8-43C0-635C-E9B9-DDAAC333F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2" y="106620"/>
            <a:ext cx="5091018" cy="1136994"/>
          </a:xfrm>
          <a:prstGeom prst="rect">
            <a:avLst/>
          </a:prstGeom>
        </p:spPr>
      </p:pic>
    </p:spTree>
    <p:extLst>
      <p:ext uri="{BB962C8B-B14F-4D97-AF65-F5344CB8AC3E}">
        <p14:creationId xmlns:p14="http://schemas.microsoft.com/office/powerpoint/2010/main" val="1386734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1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A79A4-FE9E-4062-86BA-89BBA8348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1B2AB-1A8A-416D-B19C-5ED2FABD1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AB837-F2BF-407E-A2BB-28D9F5E79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endParaRPr lang="en-US" dirty="0"/>
          </a:p>
        </p:txBody>
      </p:sp>
      <p:sp>
        <p:nvSpPr>
          <p:cNvPr id="5" name="Footer Placeholder 4">
            <a:extLst>
              <a:ext uri="{FF2B5EF4-FFF2-40B4-BE49-F238E27FC236}">
                <a16:creationId xmlns:a16="http://schemas.microsoft.com/office/drawing/2014/main" id="{034C7BFA-93D4-48CC-A28B-EE4F8760C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739A09-646A-4A5F-86BB-D91F5C7A6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4CDC1-CB89-40E1-A118-A35DE7625536}" type="slidenum">
              <a:rPr lang="en-US" smtClean="0"/>
              <a:t>‹#›</a:t>
            </a:fld>
            <a:endParaRPr lang="en-US" dirty="0"/>
          </a:p>
        </p:txBody>
      </p:sp>
    </p:spTree>
    <p:extLst>
      <p:ext uri="{BB962C8B-B14F-4D97-AF65-F5344CB8AC3E}">
        <p14:creationId xmlns:p14="http://schemas.microsoft.com/office/powerpoint/2010/main" val="4193014066"/>
      </p:ext>
    </p:extLst>
  </p:cSld>
  <p:clrMap bg1="lt1" tx1="dk1" bg2="lt2" tx2="dk2" accent1="accent1" accent2="accent2" accent3="accent3" accent4="accent4" accent5="accent5" accent6="accent6" hlink="hlink" folHlink="folHlink"/>
  <p:sldLayoutIdLst>
    <p:sldLayoutId id="2147483763" r:id="rId1"/>
    <p:sldLayoutId id="214748376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FB369088-30F8-4010-9831-459A84C00560}"/>
              </a:ext>
            </a:extLst>
          </p:cNvPr>
          <p:cNvGraphicFramePr>
            <a:graphicFrameLocks noChangeAspect="1"/>
          </p:cNvGraphicFramePr>
          <p:nvPr/>
        </p:nvGraphicFramePr>
        <p:xfrm>
          <a:off x="8576441" y="146633"/>
          <a:ext cx="3152005" cy="6016662"/>
        </p:xfrm>
        <a:graphic>
          <a:graphicData uri="http://schemas.openxmlformats.org/presentationml/2006/ole">
            <mc:AlternateContent xmlns:mc="http://schemas.openxmlformats.org/markup-compatibility/2006">
              <mc:Choice xmlns:v="urn:schemas-microsoft-com:vml" Requires="v">
                <p:oleObj name="Image" r:id="rId3" imgW="4949640" imgH="9448560" progId="Photoshop.Image.13">
                  <p:embed/>
                </p:oleObj>
              </mc:Choice>
              <mc:Fallback>
                <p:oleObj name="Image" r:id="rId3" imgW="4949640" imgH="9448560" progId="Photoshop.Image.13">
                  <p:embed/>
                  <p:pic>
                    <p:nvPicPr>
                      <p:cNvPr id="6" name="Object 5">
                        <a:extLst>
                          <a:ext uri="{FF2B5EF4-FFF2-40B4-BE49-F238E27FC236}">
                            <a16:creationId xmlns:a16="http://schemas.microsoft.com/office/drawing/2014/main" id="{FB369088-30F8-4010-9831-459A84C00560}"/>
                          </a:ext>
                        </a:extLst>
                      </p:cNvPr>
                      <p:cNvPicPr/>
                      <p:nvPr/>
                    </p:nvPicPr>
                    <p:blipFill>
                      <a:blip r:embed="rId4"/>
                      <a:stretch>
                        <a:fillRect/>
                      </a:stretch>
                    </p:blipFill>
                    <p:spPr>
                      <a:xfrm>
                        <a:off x="8576441" y="146633"/>
                        <a:ext cx="3152005" cy="601666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D8D1AE2-018C-4491-9FCF-E3461B05AD6D}"/>
              </a:ext>
            </a:extLst>
          </p:cNvPr>
          <p:cNvSpPr txBox="1"/>
          <p:nvPr/>
        </p:nvSpPr>
        <p:spPr>
          <a:xfrm>
            <a:off x="1811994" y="2182505"/>
            <a:ext cx="7186232" cy="2492990"/>
          </a:xfrm>
          <a:prstGeom prst="rect">
            <a:avLst/>
          </a:prstGeom>
          <a:noFill/>
        </p:spPr>
        <p:txBody>
          <a:bodyPr wrap="square" rtlCol="0">
            <a:spAutoFit/>
          </a:bodyPr>
          <a:lstStyle/>
          <a:p>
            <a:r>
              <a:rPr lang="en-US" sz="4800" b="1" dirty="0">
                <a:solidFill>
                  <a:srgbClr val="76AF45"/>
                </a:solidFill>
                <a:latin typeface="Arial Black" panose="020B0A04020102020204" pitchFamily="34" charset="0"/>
              </a:rPr>
              <a:t>Building Community</a:t>
            </a:r>
            <a:br>
              <a:rPr lang="en-US" sz="4800" b="1" dirty="0">
                <a:solidFill>
                  <a:srgbClr val="76AF45"/>
                </a:solidFill>
                <a:latin typeface="Arial Black" panose="020B0A04020102020204" pitchFamily="34" charset="0"/>
              </a:rPr>
            </a:br>
            <a:r>
              <a:rPr lang="en-US" sz="4800" b="1" dirty="0">
                <a:solidFill>
                  <a:srgbClr val="76AF45"/>
                </a:solidFill>
                <a:latin typeface="Arial Black" panose="020B0A04020102020204" pitchFamily="34" charset="0"/>
              </a:rPr>
              <a:t>Through Book Clubs</a:t>
            </a:r>
          </a:p>
          <a:p>
            <a:r>
              <a:rPr lang="en-US" sz="6000" dirty="0">
                <a:latin typeface="Arial Black" panose="020B0A04020102020204" pitchFamily="34" charset="0"/>
              </a:rPr>
              <a:t> </a:t>
            </a:r>
            <a:endParaRPr lang="en-US" sz="3600" dirty="0"/>
          </a:p>
        </p:txBody>
      </p:sp>
      <p:sp>
        <p:nvSpPr>
          <p:cNvPr id="7" name="TextBox 6">
            <a:extLst>
              <a:ext uri="{FF2B5EF4-FFF2-40B4-BE49-F238E27FC236}">
                <a16:creationId xmlns:a16="http://schemas.microsoft.com/office/drawing/2014/main" id="{9D54C02E-1588-45EC-AA7D-7018C09230FB}"/>
              </a:ext>
            </a:extLst>
          </p:cNvPr>
          <p:cNvSpPr txBox="1"/>
          <p:nvPr/>
        </p:nvSpPr>
        <p:spPr>
          <a:xfrm>
            <a:off x="1727945" y="4819230"/>
            <a:ext cx="4368055" cy="1200329"/>
          </a:xfrm>
          <a:prstGeom prst="rect">
            <a:avLst/>
          </a:prstGeom>
          <a:noFill/>
        </p:spPr>
        <p:txBody>
          <a:bodyPr wrap="none" rtlCol="0">
            <a:spAutoFit/>
          </a:bodyPr>
          <a:lstStyle/>
          <a:p>
            <a:r>
              <a:rPr lang="en-US" sz="3600" dirty="0"/>
              <a:t>Davina Morgan-Witts</a:t>
            </a:r>
          </a:p>
          <a:p>
            <a:r>
              <a:rPr lang="en-US" sz="3600" dirty="0"/>
              <a:t>BookBrowse Publisher</a:t>
            </a:r>
          </a:p>
        </p:txBody>
      </p:sp>
    </p:spTree>
    <p:extLst>
      <p:ext uri="{BB962C8B-B14F-4D97-AF65-F5344CB8AC3E}">
        <p14:creationId xmlns:p14="http://schemas.microsoft.com/office/powerpoint/2010/main" val="293766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0735194-B8CA-E351-705C-45F7ACF0E192}"/>
              </a:ext>
            </a:extLst>
          </p:cNvPr>
          <p:cNvGraphicFramePr/>
          <p:nvPr>
            <p:extLst>
              <p:ext uri="{D42A27DB-BD31-4B8C-83A1-F6EECF244321}">
                <p14:modId xmlns:p14="http://schemas.microsoft.com/office/powerpoint/2010/main" val="2398365400"/>
              </p:ext>
            </p:extLst>
          </p:nvPr>
        </p:nvGraphicFramePr>
        <p:xfrm>
          <a:off x="2164131" y="1976228"/>
          <a:ext cx="7956825" cy="46224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B1FB935-6737-45B7-150B-CC69D0E7CE91}"/>
              </a:ext>
            </a:extLst>
          </p:cNvPr>
          <p:cNvSpPr txBox="1"/>
          <p:nvPr/>
        </p:nvSpPr>
        <p:spPr>
          <a:xfrm>
            <a:off x="9118948" y="6188490"/>
            <a:ext cx="2896877" cy="523220"/>
          </a:xfrm>
          <a:prstGeom prst="rect">
            <a:avLst/>
          </a:prstGeom>
          <a:noFill/>
        </p:spPr>
        <p:txBody>
          <a:bodyPr wrap="square" rtlCol="0">
            <a:spAutoFit/>
          </a:bodyPr>
          <a:lstStyle/>
          <a:p>
            <a:pPr algn="r"/>
            <a:r>
              <a:rPr lang="en-US" sz="1400" dirty="0"/>
              <a:t>Source: Book Club Survey Feb 2023</a:t>
            </a:r>
            <a:br>
              <a:rPr lang="en-US" sz="1400" dirty="0"/>
            </a:br>
            <a:r>
              <a:rPr lang="en-US" sz="1400" dirty="0"/>
              <a:t>Sample:  1259 respondents</a:t>
            </a:r>
          </a:p>
        </p:txBody>
      </p:sp>
      <p:sp>
        <p:nvSpPr>
          <p:cNvPr id="4" name="TextBox 3">
            <a:extLst>
              <a:ext uri="{FF2B5EF4-FFF2-40B4-BE49-F238E27FC236}">
                <a16:creationId xmlns:a16="http://schemas.microsoft.com/office/drawing/2014/main" id="{C863E996-1344-44D6-29D8-6E72B7E33EA1}"/>
              </a:ext>
            </a:extLst>
          </p:cNvPr>
          <p:cNvSpPr txBox="1"/>
          <p:nvPr/>
        </p:nvSpPr>
        <p:spPr>
          <a:xfrm>
            <a:off x="0" y="908212"/>
            <a:ext cx="12191999" cy="707886"/>
          </a:xfrm>
          <a:prstGeom prst="rect">
            <a:avLst/>
          </a:prstGeom>
          <a:noFill/>
        </p:spPr>
        <p:txBody>
          <a:bodyPr wrap="square" rtlCol="0">
            <a:spAutoFit/>
          </a:bodyPr>
          <a:lstStyle/>
          <a:p>
            <a:pPr algn="ctr"/>
            <a:r>
              <a:rPr lang="en-US" sz="4000" b="1" dirty="0">
                <a:solidFill>
                  <a:schemeClr val="accent1">
                    <a:lumMod val="75000"/>
                  </a:schemeClr>
                </a:solidFill>
              </a:rPr>
              <a:t>Where Did Your Group Meet in 2022?</a:t>
            </a:r>
          </a:p>
        </p:txBody>
      </p:sp>
    </p:spTree>
    <p:extLst>
      <p:ext uri="{BB962C8B-B14F-4D97-AF65-F5344CB8AC3E}">
        <p14:creationId xmlns:p14="http://schemas.microsoft.com/office/powerpoint/2010/main" val="328234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9571A-DFE2-4876-86AC-170E5442C460}"/>
              </a:ext>
            </a:extLst>
          </p:cNvPr>
          <p:cNvSpPr txBox="1"/>
          <p:nvPr/>
        </p:nvSpPr>
        <p:spPr>
          <a:xfrm>
            <a:off x="1084217" y="2045903"/>
            <a:ext cx="8570520" cy="2492990"/>
          </a:xfrm>
          <a:prstGeom prst="rect">
            <a:avLst/>
          </a:prstGeom>
          <a:noFill/>
        </p:spPr>
        <p:txBody>
          <a:bodyPr wrap="square" rtlCol="0">
            <a:spAutoFit/>
          </a:bodyPr>
          <a:lstStyle/>
          <a:p>
            <a:endParaRPr lang="en-US" sz="2400" dirty="0"/>
          </a:p>
          <a:p>
            <a:pPr lvl="1" algn="ctr"/>
            <a:r>
              <a:rPr lang="en-US" sz="5400" b="1" dirty="0">
                <a:solidFill>
                  <a:schemeClr val="accent1">
                    <a:lumMod val="75000"/>
                  </a:schemeClr>
                </a:solidFill>
              </a:rPr>
              <a:t>Common Attributes of</a:t>
            </a:r>
            <a:br>
              <a:rPr lang="en-US" sz="5400" b="1" dirty="0">
                <a:solidFill>
                  <a:schemeClr val="accent1">
                    <a:lumMod val="75000"/>
                  </a:schemeClr>
                </a:solidFill>
              </a:rPr>
            </a:br>
            <a:r>
              <a:rPr lang="en-US" sz="5400" b="1" dirty="0">
                <a:solidFill>
                  <a:schemeClr val="accent1">
                    <a:lumMod val="75000"/>
                  </a:schemeClr>
                </a:solidFill>
              </a:rPr>
              <a:t>Happy Book Groups</a:t>
            </a:r>
          </a:p>
          <a:p>
            <a:pPr algn="ctr"/>
            <a:endParaRPr lang="en-US" sz="2400" dirty="0"/>
          </a:p>
        </p:txBody>
      </p:sp>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62357" y="914400"/>
            <a:ext cx="3057330" cy="5933209"/>
          </a:xfrm>
          <a:prstGeom prst="rect">
            <a:avLst/>
          </a:prstGeom>
        </p:spPr>
      </p:pic>
    </p:spTree>
    <p:extLst>
      <p:ext uri="{BB962C8B-B14F-4D97-AF65-F5344CB8AC3E}">
        <p14:creationId xmlns:p14="http://schemas.microsoft.com/office/powerpoint/2010/main" val="212183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7.02gb">
            <a:extLst>
              <a:ext uri="{FF2B5EF4-FFF2-40B4-BE49-F238E27FC236}">
                <a16:creationId xmlns:a16="http://schemas.microsoft.com/office/drawing/2014/main" id="{C56F8B0A-1A40-4E21-8402-041547F166D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08175" y="1707265"/>
            <a:ext cx="11073434" cy="4775419"/>
          </a:xfrm>
          <a:prstGeom prst="rect">
            <a:avLst/>
          </a:prstGeom>
        </p:spPr>
      </p:pic>
      <p:sp>
        <p:nvSpPr>
          <p:cNvPr id="4" name="TextBox 3">
            <a:extLst>
              <a:ext uri="{FF2B5EF4-FFF2-40B4-BE49-F238E27FC236}">
                <a16:creationId xmlns:a16="http://schemas.microsoft.com/office/drawing/2014/main" id="{31F5AE69-97F2-4E68-A496-8B76D52D8CFC}"/>
              </a:ext>
            </a:extLst>
          </p:cNvPr>
          <p:cNvSpPr txBox="1"/>
          <p:nvPr/>
        </p:nvSpPr>
        <p:spPr>
          <a:xfrm>
            <a:off x="0" y="961419"/>
            <a:ext cx="12191999" cy="646331"/>
          </a:xfrm>
          <a:prstGeom prst="rect">
            <a:avLst/>
          </a:prstGeom>
          <a:noFill/>
        </p:spPr>
        <p:txBody>
          <a:bodyPr wrap="square" rtlCol="0">
            <a:spAutoFit/>
          </a:bodyPr>
          <a:lstStyle/>
          <a:p>
            <a:pPr algn="ctr"/>
            <a:r>
              <a:rPr lang="en-US" sz="3600" b="1" dirty="0">
                <a:solidFill>
                  <a:schemeClr val="accent1">
                    <a:lumMod val="75000"/>
                  </a:schemeClr>
                </a:solidFill>
              </a:rPr>
              <a:t>Book Groups Want to Discuss Books!</a:t>
            </a:r>
          </a:p>
        </p:txBody>
      </p:sp>
      <p:grpSp>
        <p:nvGrpSpPr>
          <p:cNvPr id="7" name="Group 6">
            <a:extLst>
              <a:ext uri="{FF2B5EF4-FFF2-40B4-BE49-F238E27FC236}">
                <a16:creationId xmlns:a16="http://schemas.microsoft.com/office/drawing/2014/main" id="{CCE5F594-592E-28A7-B74A-53CA84B6E68A}"/>
              </a:ext>
            </a:extLst>
          </p:cNvPr>
          <p:cNvGrpSpPr/>
          <p:nvPr/>
        </p:nvGrpSpPr>
        <p:grpSpPr>
          <a:xfrm>
            <a:off x="8515447" y="6055906"/>
            <a:ext cx="3676553" cy="523220"/>
            <a:chOff x="8515447" y="5932795"/>
            <a:chExt cx="3676553" cy="907502"/>
          </a:xfrm>
        </p:grpSpPr>
        <p:sp>
          <p:nvSpPr>
            <p:cNvPr id="5" name="Rectangle 4">
              <a:extLst>
                <a:ext uri="{FF2B5EF4-FFF2-40B4-BE49-F238E27FC236}">
                  <a16:creationId xmlns:a16="http://schemas.microsoft.com/office/drawing/2014/main" id="{23779BE2-CF8B-F67A-9D13-29F829E447B5}"/>
                </a:ext>
              </a:extLst>
            </p:cNvPr>
            <p:cNvSpPr/>
            <p:nvPr/>
          </p:nvSpPr>
          <p:spPr>
            <a:xfrm>
              <a:off x="8515447" y="6086902"/>
              <a:ext cx="3676553" cy="753395"/>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F9DB9E6-C079-32D1-D52B-F5C7C759D20D}"/>
                </a:ext>
              </a:extLst>
            </p:cNvPr>
            <p:cNvSpPr/>
            <p:nvPr/>
          </p:nvSpPr>
          <p:spPr>
            <a:xfrm>
              <a:off x="11157190" y="5932795"/>
              <a:ext cx="1034810" cy="305141"/>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71F7BCD2-14FD-1FAB-D809-11DE14CED96E}"/>
              </a:ext>
            </a:extLst>
          </p:cNvPr>
          <p:cNvSpPr txBox="1"/>
          <p:nvPr/>
        </p:nvSpPr>
        <p:spPr>
          <a:xfrm>
            <a:off x="8356894" y="6237936"/>
            <a:ext cx="3676553" cy="523220"/>
          </a:xfrm>
          <a:prstGeom prst="rect">
            <a:avLst/>
          </a:prstGeom>
          <a:noFill/>
        </p:spPr>
        <p:txBody>
          <a:bodyPr wrap="square" rtlCol="0">
            <a:spAutoFit/>
          </a:bodyPr>
          <a:lstStyle/>
          <a:p>
            <a:pPr algn="r"/>
            <a:r>
              <a:rPr lang="en-US" sz="1400" dirty="0"/>
              <a:t>Source: Inner Lives of Book Clubs</a:t>
            </a:r>
            <a:br>
              <a:rPr lang="en-US" sz="1400" dirty="0"/>
            </a:br>
            <a:r>
              <a:rPr lang="en-US" sz="1400" dirty="0"/>
              <a:t>Sample: 1434. bookbrowse.com/wp</a:t>
            </a:r>
          </a:p>
        </p:txBody>
      </p:sp>
    </p:spTree>
    <p:extLst>
      <p:ext uri="{BB962C8B-B14F-4D97-AF65-F5344CB8AC3E}">
        <p14:creationId xmlns:p14="http://schemas.microsoft.com/office/powerpoint/2010/main" val="139409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8.03gb">
            <a:extLst>
              <a:ext uri="{FF2B5EF4-FFF2-40B4-BE49-F238E27FC236}">
                <a16:creationId xmlns:a16="http://schemas.microsoft.com/office/drawing/2014/main" id="{ABEB1B20-2CDE-4B8E-82D2-287FE9D5B424}"/>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b="8160"/>
          <a:stretch/>
        </p:blipFill>
        <p:spPr>
          <a:xfrm>
            <a:off x="1842655" y="1681415"/>
            <a:ext cx="8732635" cy="3997494"/>
          </a:xfrm>
          <a:prstGeom prst="rect">
            <a:avLst/>
          </a:prstGeom>
        </p:spPr>
      </p:pic>
      <p:sp>
        <p:nvSpPr>
          <p:cNvPr id="4" name="TextBox 3">
            <a:extLst>
              <a:ext uri="{FF2B5EF4-FFF2-40B4-BE49-F238E27FC236}">
                <a16:creationId xmlns:a16="http://schemas.microsoft.com/office/drawing/2014/main" id="{38CE4D74-62E2-454B-BC68-953478534B04}"/>
              </a:ext>
            </a:extLst>
          </p:cNvPr>
          <p:cNvSpPr txBox="1"/>
          <p:nvPr/>
        </p:nvSpPr>
        <p:spPr>
          <a:xfrm>
            <a:off x="0" y="911803"/>
            <a:ext cx="12192000" cy="707886"/>
          </a:xfrm>
          <a:prstGeom prst="rect">
            <a:avLst/>
          </a:prstGeom>
          <a:noFill/>
        </p:spPr>
        <p:txBody>
          <a:bodyPr wrap="square" rtlCol="0">
            <a:spAutoFit/>
          </a:bodyPr>
          <a:lstStyle/>
          <a:p>
            <a:pPr algn="ctr"/>
            <a:r>
              <a:rPr lang="en-US" sz="4000" b="1" dirty="0">
                <a:solidFill>
                  <a:schemeClr val="accent1">
                    <a:lumMod val="75000"/>
                  </a:schemeClr>
                </a:solidFill>
              </a:rPr>
              <a:t>Longer Discussion = Happier Group</a:t>
            </a:r>
          </a:p>
        </p:txBody>
      </p:sp>
      <p:sp>
        <p:nvSpPr>
          <p:cNvPr id="5" name="TextBox 4">
            <a:extLst>
              <a:ext uri="{FF2B5EF4-FFF2-40B4-BE49-F238E27FC236}">
                <a16:creationId xmlns:a16="http://schemas.microsoft.com/office/drawing/2014/main" id="{653E0267-FB3E-0DFE-EB25-C2149722BCD4}"/>
              </a:ext>
            </a:extLst>
          </p:cNvPr>
          <p:cNvSpPr txBox="1"/>
          <p:nvPr/>
        </p:nvSpPr>
        <p:spPr>
          <a:xfrm>
            <a:off x="-112497" y="6151226"/>
            <a:ext cx="5603310" cy="523220"/>
          </a:xfrm>
          <a:prstGeom prst="rect">
            <a:avLst/>
          </a:prstGeom>
          <a:noFill/>
        </p:spPr>
        <p:txBody>
          <a:bodyPr wrap="square" rtlCol="0">
            <a:spAutoFit/>
          </a:bodyPr>
          <a:lstStyle/>
          <a:p>
            <a:pPr algn="ctr"/>
            <a:r>
              <a:rPr lang="en-US" sz="2800" dirty="0">
                <a:solidFill>
                  <a:srgbClr val="00B0F0"/>
                </a:solidFill>
              </a:rPr>
              <a:t>Blog post: bookbrowse.com/</a:t>
            </a:r>
            <a:r>
              <a:rPr lang="en-US" sz="2800" dirty="0" err="1">
                <a:solidFill>
                  <a:srgbClr val="00B0F0"/>
                </a:solidFill>
              </a:rPr>
              <a:t>hbc</a:t>
            </a:r>
            <a:endParaRPr lang="en-US" sz="2800" dirty="0">
              <a:solidFill>
                <a:srgbClr val="00B0F0"/>
              </a:solidFill>
            </a:endParaRPr>
          </a:p>
        </p:txBody>
      </p:sp>
      <p:sp>
        <p:nvSpPr>
          <p:cNvPr id="8" name="TextBox 7">
            <a:extLst>
              <a:ext uri="{FF2B5EF4-FFF2-40B4-BE49-F238E27FC236}">
                <a16:creationId xmlns:a16="http://schemas.microsoft.com/office/drawing/2014/main" id="{F4A499DF-1EF8-65FA-867B-B2792BD28080}"/>
              </a:ext>
            </a:extLst>
          </p:cNvPr>
          <p:cNvSpPr txBox="1"/>
          <p:nvPr/>
        </p:nvSpPr>
        <p:spPr>
          <a:xfrm>
            <a:off x="8338080" y="6151226"/>
            <a:ext cx="3676553" cy="523220"/>
          </a:xfrm>
          <a:prstGeom prst="rect">
            <a:avLst/>
          </a:prstGeom>
          <a:noFill/>
        </p:spPr>
        <p:txBody>
          <a:bodyPr wrap="square" rtlCol="0">
            <a:spAutoFit/>
          </a:bodyPr>
          <a:lstStyle/>
          <a:p>
            <a:pPr algn="r"/>
            <a:r>
              <a:rPr lang="en-US" sz="1400" dirty="0"/>
              <a:t>Source: Inner Lives of Book Clubs</a:t>
            </a:r>
            <a:br>
              <a:rPr lang="en-US" sz="1400" dirty="0"/>
            </a:br>
            <a:r>
              <a:rPr lang="en-US" sz="1400" dirty="0"/>
              <a:t>Sample: 1434. bookbrowse.com/wp</a:t>
            </a:r>
          </a:p>
        </p:txBody>
      </p:sp>
    </p:spTree>
    <p:extLst>
      <p:ext uri="{BB962C8B-B14F-4D97-AF65-F5344CB8AC3E}">
        <p14:creationId xmlns:p14="http://schemas.microsoft.com/office/powerpoint/2010/main" val="356499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9.02ga">
            <a:extLst>
              <a:ext uri="{FF2B5EF4-FFF2-40B4-BE49-F238E27FC236}">
                <a16:creationId xmlns:a16="http://schemas.microsoft.com/office/drawing/2014/main" id="{4837F161-F5D9-4146-84D7-8DEF0758B21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895762" y="2018766"/>
            <a:ext cx="11131397" cy="4068135"/>
          </a:xfrm>
          <a:prstGeom prst="rect">
            <a:avLst/>
          </a:prstGeom>
        </p:spPr>
      </p:pic>
      <p:sp>
        <p:nvSpPr>
          <p:cNvPr id="4" name="TextBox 3">
            <a:extLst>
              <a:ext uri="{FF2B5EF4-FFF2-40B4-BE49-F238E27FC236}">
                <a16:creationId xmlns:a16="http://schemas.microsoft.com/office/drawing/2014/main" id="{17133BB2-1B5A-4478-B05F-CD7A6FFC0D16}"/>
              </a:ext>
            </a:extLst>
          </p:cNvPr>
          <p:cNvSpPr txBox="1"/>
          <p:nvPr/>
        </p:nvSpPr>
        <p:spPr>
          <a:xfrm>
            <a:off x="0" y="1014142"/>
            <a:ext cx="12192000" cy="707886"/>
          </a:xfrm>
          <a:prstGeom prst="rect">
            <a:avLst/>
          </a:prstGeom>
          <a:noFill/>
        </p:spPr>
        <p:txBody>
          <a:bodyPr wrap="square" rtlCol="0">
            <a:spAutoFit/>
          </a:bodyPr>
          <a:lstStyle/>
          <a:p>
            <a:pPr algn="ctr"/>
            <a:r>
              <a:rPr lang="en-US" sz="4000" b="1" dirty="0">
                <a:solidFill>
                  <a:schemeClr val="accent1">
                    <a:lumMod val="75000"/>
                  </a:schemeClr>
                </a:solidFill>
              </a:rPr>
              <a:t>Most Groups Are Facilitated</a:t>
            </a:r>
          </a:p>
        </p:txBody>
      </p:sp>
      <p:sp>
        <p:nvSpPr>
          <p:cNvPr id="5" name="Rectangle 4">
            <a:extLst>
              <a:ext uri="{FF2B5EF4-FFF2-40B4-BE49-F238E27FC236}">
                <a16:creationId xmlns:a16="http://schemas.microsoft.com/office/drawing/2014/main" id="{814906FF-77F1-46B4-8294-78A881270AF2}"/>
              </a:ext>
            </a:extLst>
          </p:cNvPr>
          <p:cNvSpPr/>
          <p:nvPr/>
        </p:nvSpPr>
        <p:spPr>
          <a:xfrm>
            <a:off x="9458130" y="5541848"/>
            <a:ext cx="2691205" cy="707886"/>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D382BF-F6B9-EAD2-F36D-C0A4C9A68D7A}"/>
              </a:ext>
            </a:extLst>
          </p:cNvPr>
          <p:cNvSpPr txBox="1"/>
          <p:nvPr/>
        </p:nvSpPr>
        <p:spPr>
          <a:xfrm>
            <a:off x="9180264" y="6211402"/>
            <a:ext cx="2846895" cy="523220"/>
          </a:xfrm>
          <a:prstGeom prst="rect">
            <a:avLst/>
          </a:prstGeom>
          <a:noFill/>
        </p:spPr>
        <p:txBody>
          <a:bodyPr wrap="square" rtlCol="0">
            <a:spAutoFit/>
          </a:bodyPr>
          <a:lstStyle/>
          <a:p>
            <a:pPr algn="r"/>
            <a:r>
              <a:rPr lang="en-US" sz="1400" dirty="0"/>
              <a:t>Source: Inner Lives of Book Clubs</a:t>
            </a:r>
          </a:p>
          <a:p>
            <a:pPr algn="r"/>
            <a:r>
              <a:rPr lang="en-US" sz="1400" dirty="0"/>
              <a:t>Sample: 2,723. bookbrowse.com/wp</a:t>
            </a:r>
          </a:p>
        </p:txBody>
      </p:sp>
      <p:sp>
        <p:nvSpPr>
          <p:cNvPr id="6" name="TextBox 5">
            <a:extLst>
              <a:ext uri="{FF2B5EF4-FFF2-40B4-BE49-F238E27FC236}">
                <a16:creationId xmlns:a16="http://schemas.microsoft.com/office/drawing/2014/main" id="{290AFF1D-CC62-06C4-B0F2-BB74049F407A}"/>
              </a:ext>
            </a:extLst>
          </p:cNvPr>
          <p:cNvSpPr txBox="1"/>
          <p:nvPr/>
        </p:nvSpPr>
        <p:spPr>
          <a:xfrm>
            <a:off x="3011736" y="5869577"/>
            <a:ext cx="5944927" cy="738664"/>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buNone/>
            </a:pPr>
            <a:r>
              <a:rPr lang="en-US" sz="2400" dirty="0"/>
              <a:t>Facilitated groups tend to be more focused</a:t>
            </a:r>
          </a:p>
        </p:txBody>
      </p:sp>
    </p:spTree>
    <p:extLst>
      <p:ext uri="{BB962C8B-B14F-4D97-AF65-F5344CB8AC3E}">
        <p14:creationId xmlns:p14="http://schemas.microsoft.com/office/powerpoint/2010/main" val="76617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C3A72-49CA-4BC9-9875-D4E88BA03783}"/>
              </a:ext>
            </a:extLst>
          </p:cNvPr>
          <p:cNvSpPr/>
          <p:nvPr/>
        </p:nvSpPr>
        <p:spPr>
          <a:xfrm>
            <a:off x="0" y="887743"/>
            <a:ext cx="12192000" cy="1200329"/>
          </a:xfrm>
          <a:prstGeom prst="rect">
            <a:avLst/>
          </a:prstGeom>
        </p:spPr>
        <p:txBody>
          <a:bodyPr wrap="square">
            <a:spAutoFit/>
          </a:bodyPr>
          <a:lstStyle/>
          <a:p>
            <a:pPr algn="ctr"/>
            <a:r>
              <a:rPr lang="en-US" sz="3600" b="1" dirty="0">
                <a:solidFill>
                  <a:schemeClr val="accent1">
                    <a:lumMod val="75000"/>
                  </a:schemeClr>
                </a:solidFill>
              </a:rPr>
              <a:t>Most Want to Stay on Topic</a:t>
            </a:r>
            <a:br>
              <a:rPr lang="en-US" sz="3600" b="1" dirty="0">
                <a:solidFill>
                  <a:schemeClr val="accent1">
                    <a:lumMod val="75000"/>
                  </a:schemeClr>
                </a:solidFill>
              </a:rPr>
            </a:br>
            <a:r>
              <a:rPr lang="en-US" sz="3600" b="1" dirty="0">
                <a:solidFill>
                  <a:schemeClr val="accent1">
                    <a:lumMod val="75000"/>
                  </a:schemeClr>
                </a:solidFill>
              </a:rPr>
              <a:t>But What Does “On Topic” Mean?</a:t>
            </a:r>
          </a:p>
        </p:txBody>
      </p:sp>
      <p:sp>
        <p:nvSpPr>
          <p:cNvPr id="2" name="Rectangle 1">
            <a:extLst>
              <a:ext uri="{FF2B5EF4-FFF2-40B4-BE49-F238E27FC236}">
                <a16:creationId xmlns:a16="http://schemas.microsoft.com/office/drawing/2014/main" id="{EDC22E2E-6B57-40BF-9117-BE0B30FF95D7}"/>
              </a:ext>
            </a:extLst>
          </p:cNvPr>
          <p:cNvSpPr/>
          <p:nvPr/>
        </p:nvSpPr>
        <p:spPr>
          <a:xfrm>
            <a:off x="511629" y="2253343"/>
            <a:ext cx="783771" cy="272143"/>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CD1E761-32DA-BB56-1CFB-CD4CEE103720}"/>
              </a:ext>
            </a:extLst>
          </p:cNvPr>
          <p:cNvGrpSpPr/>
          <p:nvPr/>
        </p:nvGrpSpPr>
        <p:grpSpPr>
          <a:xfrm>
            <a:off x="749872" y="1791647"/>
            <a:ext cx="9717355" cy="3660353"/>
            <a:chOff x="749872" y="2017115"/>
            <a:chExt cx="9717355" cy="3660353"/>
          </a:xfrm>
        </p:grpSpPr>
        <p:pic>
          <p:nvPicPr>
            <p:cNvPr id="7" name="Picture 6">
              <a:extLst>
                <a:ext uri="{FF2B5EF4-FFF2-40B4-BE49-F238E27FC236}">
                  <a16:creationId xmlns:a16="http://schemas.microsoft.com/office/drawing/2014/main" id="{71CE7081-8338-43EA-9E64-7D8D6CF4C68F}"/>
                </a:ext>
              </a:extLst>
            </p:cNvPr>
            <p:cNvPicPr>
              <a:picLocks noChangeAspect="1"/>
            </p:cNvPicPr>
            <p:nvPr/>
          </p:nvPicPr>
          <p:blipFill rotWithShape="1">
            <a:blip r:embed="rId3"/>
            <a:srcRect l="23237" t="50187" r="29051" b="21526"/>
            <a:stretch/>
          </p:blipFill>
          <p:spPr>
            <a:xfrm>
              <a:off x="2006931" y="2338661"/>
              <a:ext cx="8460296" cy="3338807"/>
            </a:xfrm>
            <a:prstGeom prst="rect">
              <a:avLst/>
            </a:prstGeom>
          </p:spPr>
        </p:pic>
        <p:sp>
          <p:nvSpPr>
            <p:cNvPr id="6" name="Rectangle 5">
              <a:extLst>
                <a:ext uri="{FF2B5EF4-FFF2-40B4-BE49-F238E27FC236}">
                  <a16:creationId xmlns:a16="http://schemas.microsoft.com/office/drawing/2014/main" id="{DDF19687-FF4D-AE6E-54F6-0951715D6EDC}"/>
                </a:ext>
              </a:extLst>
            </p:cNvPr>
            <p:cNvSpPr/>
            <p:nvPr/>
          </p:nvSpPr>
          <p:spPr>
            <a:xfrm>
              <a:off x="749872" y="2017115"/>
              <a:ext cx="1474714" cy="515613"/>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03DC0D14-CF6D-9982-EB10-2050D8075AB6}"/>
              </a:ext>
            </a:extLst>
          </p:cNvPr>
          <p:cNvSpPr txBox="1"/>
          <p:nvPr/>
        </p:nvSpPr>
        <p:spPr>
          <a:xfrm>
            <a:off x="2709359" y="5604798"/>
            <a:ext cx="7361568" cy="1107996"/>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lgn="ctr">
              <a:buNone/>
            </a:pPr>
            <a:r>
              <a:rPr lang="en-US" sz="2400" dirty="0">
                <a:solidFill>
                  <a:srgbClr val="0070C0"/>
                </a:solidFill>
              </a:rPr>
              <a:t>One-fifth of those who left a book group due to </a:t>
            </a:r>
            <a:br>
              <a:rPr lang="en-US" sz="2400" dirty="0">
                <a:solidFill>
                  <a:srgbClr val="0070C0"/>
                </a:solidFill>
              </a:rPr>
            </a:br>
            <a:r>
              <a:rPr lang="en-US" sz="2400" dirty="0">
                <a:solidFill>
                  <a:srgbClr val="0070C0"/>
                </a:solidFill>
              </a:rPr>
              <a:t>dissatisfaction said off-topic discussions were a factor</a:t>
            </a:r>
          </a:p>
        </p:txBody>
      </p:sp>
      <p:sp>
        <p:nvSpPr>
          <p:cNvPr id="3" name="TextBox 2">
            <a:extLst>
              <a:ext uri="{FF2B5EF4-FFF2-40B4-BE49-F238E27FC236}">
                <a16:creationId xmlns:a16="http://schemas.microsoft.com/office/drawing/2014/main" id="{A2B30CC1-AD97-2C56-F290-27D3AFCA7D4E}"/>
              </a:ext>
            </a:extLst>
          </p:cNvPr>
          <p:cNvSpPr txBox="1"/>
          <p:nvPr/>
        </p:nvSpPr>
        <p:spPr>
          <a:xfrm>
            <a:off x="10308921" y="5758687"/>
            <a:ext cx="1768342" cy="954107"/>
          </a:xfrm>
          <a:prstGeom prst="rect">
            <a:avLst/>
          </a:prstGeom>
          <a:noFill/>
        </p:spPr>
        <p:txBody>
          <a:bodyPr wrap="square" rtlCol="0">
            <a:spAutoFit/>
          </a:bodyPr>
          <a:lstStyle/>
          <a:p>
            <a:pPr algn="r"/>
            <a:r>
              <a:rPr lang="en-US" sz="1400" dirty="0"/>
              <a:t>Source: Inner Lives </a:t>
            </a:r>
            <a:br>
              <a:rPr lang="en-US" sz="1400" dirty="0"/>
            </a:br>
            <a:r>
              <a:rPr lang="en-US" sz="1400" dirty="0"/>
              <a:t>of Book Clubs</a:t>
            </a:r>
          </a:p>
          <a:p>
            <a:pPr algn="r"/>
            <a:r>
              <a:rPr lang="en-US" sz="1400" dirty="0"/>
              <a:t>Sample: 2,723</a:t>
            </a:r>
          </a:p>
          <a:p>
            <a:pPr algn="r"/>
            <a:r>
              <a:rPr lang="en-US" sz="1400" dirty="0"/>
              <a:t>bookbrowse.com/wp</a:t>
            </a:r>
          </a:p>
        </p:txBody>
      </p:sp>
    </p:spTree>
    <p:extLst>
      <p:ext uri="{BB962C8B-B14F-4D97-AF65-F5344CB8AC3E}">
        <p14:creationId xmlns:p14="http://schemas.microsoft.com/office/powerpoint/2010/main" val="125155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495A0E-32B3-483D-BFD9-1E685E7D1B52}"/>
              </a:ext>
            </a:extLst>
          </p:cNvPr>
          <p:cNvSpPr txBox="1"/>
          <p:nvPr/>
        </p:nvSpPr>
        <p:spPr>
          <a:xfrm>
            <a:off x="0" y="906785"/>
            <a:ext cx="12192000" cy="707886"/>
          </a:xfrm>
          <a:prstGeom prst="rect">
            <a:avLst/>
          </a:prstGeom>
          <a:noFill/>
        </p:spPr>
        <p:txBody>
          <a:bodyPr wrap="square" rtlCol="0">
            <a:spAutoFit/>
          </a:bodyPr>
          <a:lstStyle/>
          <a:p>
            <a:pPr algn="ctr"/>
            <a:r>
              <a:rPr lang="en-US" sz="4000" b="1" dirty="0">
                <a:solidFill>
                  <a:schemeClr val="accent1">
                    <a:lumMod val="75000"/>
                  </a:schemeClr>
                </a:solidFill>
              </a:rPr>
              <a:t>What People in Book Clubs Value</a:t>
            </a:r>
          </a:p>
        </p:txBody>
      </p:sp>
      <p:pic>
        <p:nvPicPr>
          <p:cNvPr id="3" name="Picture 2">
            <a:extLst>
              <a:ext uri="{FF2B5EF4-FFF2-40B4-BE49-F238E27FC236}">
                <a16:creationId xmlns:a16="http://schemas.microsoft.com/office/drawing/2014/main" id="{790795E9-F72E-470D-A9E0-29304CA7FD93}"/>
              </a:ext>
            </a:extLst>
          </p:cNvPr>
          <p:cNvPicPr>
            <a:picLocks noChangeAspect="1"/>
          </p:cNvPicPr>
          <p:nvPr/>
        </p:nvPicPr>
        <p:blipFill rotWithShape="1">
          <a:blip r:embed="rId3">
            <a:extLst>
              <a:ext uri="{28A0092B-C50C-407E-A947-70E740481C1C}">
                <a14:useLocalDpi xmlns:a14="http://schemas.microsoft.com/office/drawing/2010/main" val="0"/>
              </a:ext>
            </a:extLst>
          </a:blip>
          <a:srcRect b="8919"/>
          <a:stretch/>
        </p:blipFill>
        <p:spPr>
          <a:xfrm>
            <a:off x="625816" y="1630992"/>
            <a:ext cx="10046734" cy="4155915"/>
          </a:xfrm>
          <a:prstGeom prst="rect">
            <a:avLst/>
          </a:prstGeom>
        </p:spPr>
      </p:pic>
      <p:sp>
        <p:nvSpPr>
          <p:cNvPr id="11" name="TextBox 10">
            <a:extLst>
              <a:ext uri="{FF2B5EF4-FFF2-40B4-BE49-F238E27FC236}">
                <a16:creationId xmlns:a16="http://schemas.microsoft.com/office/drawing/2014/main" id="{F4B64D78-1B18-4770-AB07-FAF7B544E5C0}"/>
              </a:ext>
            </a:extLst>
          </p:cNvPr>
          <p:cNvSpPr txBox="1"/>
          <p:nvPr/>
        </p:nvSpPr>
        <p:spPr>
          <a:xfrm>
            <a:off x="1515296" y="5786907"/>
            <a:ext cx="9157253" cy="923330"/>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lgn="ctr">
              <a:buNone/>
            </a:pPr>
            <a:r>
              <a:rPr lang="en-US" sz="1800" dirty="0">
                <a:solidFill>
                  <a:srgbClr val="00B0F0"/>
                </a:solidFill>
              </a:rPr>
              <a:t>No difference between public and private book group members except for socializing: Important/essential to 43% of those in public groups and 71% of those in private groups</a:t>
            </a:r>
          </a:p>
        </p:txBody>
      </p:sp>
      <p:pic>
        <p:nvPicPr>
          <p:cNvPr id="13" name="Picture 12">
            <a:extLst>
              <a:ext uri="{FF2B5EF4-FFF2-40B4-BE49-F238E27FC236}">
                <a16:creationId xmlns:a16="http://schemas.microsoft.com/office/drawing/2014/main" id="{D5940FEA-22D4-4460-A026-60C9C59725B8}"/>
              </a:ext>
            </a:extLst>
          </p:cNvPr>
          <p:cNvPicPr>
            <a:picLocks noChangeAspect="1"/>
          </p:cNvPicPr>
          <p:nvPr/>
        </p:nvPicPr>
        <p:blipFill>
          <a:blip r:embed="rId4"/>
          <a:stretch>
            <a:fillRect/>
          </a:stretch>
        </p:blipFill>
        <p:spPr>
          <a:xfrm>
            <a:off x="960683" y="1614671"/>
            <a:ext cx="1485714" cy="515505"/>
          </a:xfrm>
          <a:prstGeom prst="rect">
            <a:avLst/>
          </a:prstGeom>
        </p:spPr>
      </p:pic>
      <p:sp>
        <p:nvSpPr>
          <p:cNvPr id="5" name="TextBox 4">
            <a:extLst>
              <a:ext uri="{FF2B5EF4-FFF2-40B4-BE49-F238E27FC236}">
                <a16:creationId xmlns:a16="http://schemas.microsoft.com/office/drawing/2014/main" id="{0B67D696-3D5B-BC9C-EE15-BD2BB33FAC42}"/>
              </a:ext>
            </a:extLst>
          </p:cNvPr>
          <p:cNvSpPr txBox="1"/>
          <p:nvPr/>
        </p:nvSpPr>
        <p:spPr>
          <a:xfrm>
            <a:off x="10086392" y="6279350"/>
            <a:ext cx="1940767" cy="430887"/>
          </a:xfrm>
          <a:prstGeom prst="rect">
            <a:avLst/>
          </a:prstGeom>
          <a:noFill/>
        </p:spPr>
        <p:txBody>
          <a:bodyPr wrap="square" rtlCol="0">
            <a:spAutoFit/>
          </a:bodyPr>
          <a:lstStyle/>
          <a:p>
            <a:pPr algn="r"/>
            <a:r>
              <a:rPr lang="en-US" sz="1100" dirty="0"/>
              <a:t>Source: Inner Lives </a:t>
            </a:r>
            <a:br>
              <a:rPr lang="en-US" sz="1100" dirty="0"/>
            </a:br>
            <a:r>
              <a:rPr lang="en-US" sz="1100" dirty="0"/>
              <a:t>of Book Clubs</a:t>
            </a:r>
          </a:p>
        </p:txBody>
      </p:sp>
      <p:pic>
        <p:nvPicPr>
          <p:cNvPr id="6" name="Picture 5">
            <a:extLst>
              <a:ext uri="{FF2B5EF4-FFF2-40B4-BE49-F238E27FC236}">
                <a16:creationId xmlns:a16="http://schemas.microsoft.com/office/drawing/2014/main" id="{1BB64C17-9ED9-F3DF-78F6-0B66FC781140}"/>
              </a:ext>
            </a:extLst>
          </p:cNvPr>
          <p:cNvPicPr>
            <a:picLocks noChangeAspect="1"/>
          </p:cNvPicPr>
          <p:nvPr/>
        </p:nvPicPr>
        <p:blipFill rotWithShape="1">
          <a:blip r:embed="rId5"/>
          <a:srcRect r="51234" b="2444"/>
          <a:stretch/>
        </p:blipFill>
        <p:spPr>
          <a:xfrm>
            <a:off x="859919" y="1573701"/>
            <a:ext cx="831095" cy="515505"/>
          </a:xfrm>
          <a:prstGeom prst="rect">
            <a:avLst/>
          </a:prstGeom>
        </p:spPr>
      </p:pic>
    </p:spTree>
    <p:extLst>
      <p:ext uri="{BB962C8B-B14F-4D97-AF65-F5344CB8AC3E}">
        <p14:creationId xmlns:p14="http://schemas.microsoft.com/office/powerpoint/2010/main" val="321752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D8CCFD-CD15-4A40-A7AD-24F3EC72A68F}"/>
              </a:ext>
            </a:extLst>
          </p:cNvPr>
          <p:cNvSpPr txBox="1"/>
          <p:nvPr/>
        </p:nvSpPr>
        <p:spPr>
          <a:xfrm>
            <a:off x="1636844" y="1939823"/>
            <a:ext cx="9262668" cy="4278094"/>
          </a:xfrm>
          <a:prstGeom prst="rect">
            <a:avLst/>
          </a:prstGeom>
          <a:solidFill>
            <a:srgbClr val="FFFBF1"/>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marL="457200" indent="-457200">
              <a:spcAft>
                <a:spcPts val="600"/>
              </a:spcAft>
              <a:buFont typeface="Arial" panose="020B0604020202020204" pitchFamily="34" charset="0"/>
              <a:buChar char="•"/>
            </a:pPr>
            <a:r>
              <a:rPr lang="en-US" sz="3200" dirty="0">
                <a:solidFill>
                  <a:srgbClr val="002060"/>
                </a:solidFill>
              </a:rPr>
              <a:t>Allow ample book discussion time</a:t>
            </a:r>
          </a:p>
          <a:p>
            <a:pPr marL="457200" indent="-457200">
              <a:spcAft>
                <a:spcPts val="600"/>
              </a:spcAft>
              <a:buFont typeface="Arial" panose="020B0604020202020204" pitchFamily="34" charset="0"/>
              <a:buChar char="•"/>
            </a:pPr>
            <a:r>
              <a:rPr lang="en-US" sz="3200" dirty="0">
                <a:solidFill>
                  <a:srgbClr val="002060"/>
                </a:solidFill>
              </a:rPr>
              <a:t>Stay on topic (and agree what “on topic” means)</a:t>
            </a:r>
          </a:p>
          <a:p>
            <a:pPr marL="457200" indent="-457200">
              <a:spcAft>
                <a:spcPts val="600"/>
              </a:spcAft>
              <a:buFont typeface="Arial" panose="020B0604020202020204" pitchFamily="34" charset="0"/>
              <a:buChar char="•"/>
            </a:pPr>
            <a:r>
              <a:rPr lang="en-US" sz="3200" dirty="0">
                <a:solidFill>
                  <a:srgbClr val="002060"/>
                </a:solidFill>
              </a:rPr>
              <a:t>Respect each others’ opinions</a:t>
            </a:r>
          </a:p>
          <a:p>
            <a:pPr marL="457200" indent="-457200">
              <a:spcAft>
                <a:spcPts val="600"/>
              </a:spcAft>
              <a:buFont typeface="Arial" panose="020B0604020202020204" pitchFamily="34" charset="0"/>
              <a:buChar char="•"/>
            </a:pPr>
            <a:r>
              <a:rPr lang="en-US" sz="3200" dirty="0">
                <a:solidFill>
                  <a:srgbClr val="002060"/>
                </a:solidFill>
              </a:rPr>
              <a:t>Learn from the book and each other</a:t>
            </a:r>
          </a:p>
          <a:p>
            <a:pPr marL="457200" indent="-457200">
              <a:spcAft>
                <a:spcPts val="600"/>
              </a:spcAft>
              <a:buFont typeface="Arial" panose="020B0604020202020204" pitchFamily="34" charset="0"/>
              <a:buChar char="•"/>
            </a:pPr>
            <a:r>
              <a:rPr lang="en-US" sz="3200" dirty="0">
                <a:solidFill>
                  <a:srgbClr val="002060"/>
                </a:solidFill>
              </a:rPr>
              <a:t>Vibrant discussions of challenging books</a:t>
            </a:r>
          </a:p>
          <a:p>
            <a:pPr marL="457200" indent="-457200">
              <a:spcAft>
                <a:spcPts val="600"/>
              </a:spcAft>
              <a:buFont typeface="Arial" panose="020B0604020202020204" pitchFamily="34" charset="0"/>
              <a:buChar char="•"/>
            </a:pPr>
            <a:r>
              <a:rPr lang="en-US" sz="3200" dirty="0">
                <a:solidFill>
                  <a:srgbClr val="002060"/>
                </a:solidFill>
              </a:rPr>
              <a:t>Discussions are facilitated</a:t>
            </a:r>
          </a:p>
          <a:p>
            <a:pPr marL="457200" indent="-457200">
              <a:spcAft>
                <a:spcPts val="600"/>
              </a:spcAft>
              <a:buFont typeface="Arial" panose="020B0604020202020204" pitchFamily="34" charset="0"/>
              <a:buChar char="•"/>
            </a:pPr>
            <a:r>
              <a:rPr lang="en-US" sz="3200" dirty="0">
                <a:solidFill>
                  <a:srgbClr val="002060"/>
                </a:solidFill>
              </a:rPr>
              <a:t>Set expectations and discuss issues</a:t>
            </a:r>
          </a:p>
        </p:txBody>
      </p:sp>
      <p:sp>
        <p:nvSpPr>
          <p:cNvPr id="6" name="TextBox 5">
            <a:extLst>
              <a:ext uri="{FF2B5EF4-FFF2-40B4-BE49-F238E27FC236}">
                <a16:creationId xmlns:a16="http://schemas.microsoft.com/office/drawing/2014/main" id="{A948F9EA-5D1C-4986-9E60-99F71B728996}"/>
              </a:ext>
            </a:extLst>
          </p:cNvPr>
          <p:cNvSpPr txBox="1"/>
          <p:nvPr/>
        </p:nvSpPr>
        <p:spPr>
          <a:xfrm>
            <a:off x="0" y="888699"/>
            <a:ext cx="12192000" cy="707886"/>
          </a:xfrm>
          <a:prstGeom prst="rect">
            <a:avLst/>
          </a:prstGeom>
          <a:noFill/>
        </p:spPr>
        <p:txBody>
          <a:bodyPr wrap="square" rtlCol="0">
            <a:spAutoFit/>
          </a:bodyPr>
          <a:lstStyle/>
          <a:p>
            <a:pPr algn="ctr"/>
            <a:r>
              <a:rPr lang="en-US" sz="4000" b="1" dirty="0">
                <a:solidFill>
                  <a:schemeClr val="accent1">
                    <a:lumMod val="75000"/>
                  </a:schemeClr>
                </a:solidFill>
              </a:rPr>
              <a:t>Common Attributes of Happy Book Groups</a:t>
            </a:r>
          </a:p>
        </p:txBody>
      </p:sp>
    </p:spTree>
    <p:extLst>
      <p:ext uri="{BB962C8B-B14F-4D97-AF65-F5344CB8AC3E}">
        <p14:creationId xmlns:p14="http://schemas.microsoft.com/office/powerpoint/2010/main" val="3479997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72CF18-4E8D-4024-9D5A-7404DBA3ABDE}"/>
              </a:ext>
            </a:extLst>
          </p:cNvPr>
          <p:cNvPicPr>
            <a:picLocks noChangeAspect="1"/>
          </p:cNvPicPr>
          <p:nvPr/>
        </p:nvPicPr>
        <p:blipFill>
          <a:blip r:embed="rId2"/>
          <a:stretch>
            <a:fillRect/>
          </a:stretch>
        </p:blipFill>
        <p:spPr>
          <a:xfrm>
            <a:off x="6895738" y="95532"/>
            <a:ext cx="5100765" cy="6694227"/>
          </a:xfrm>
          <a:prstGeom prst="rect">
            <a:avLst/>
          </a:prstGeom>
          <a:ln>
            <a:solidFill>
              <a:schemeClr val="accent1"/>
            </a:solidFill>
          </a:ln>
        </p:spPr>
      </p:pic>
      <p:sp>
        <p:nvSpPr>
          <p:cNvPr id="3" name="TextBox 2">
            <a:extLst>
              <a:ext uri="{FF2B5EF4-FFF2-40B4-BE49-F238E27FC236}">
                <a16:creationId xmlns:a16="http://schemas.microsoft.com/office/drawing/2014/main" id="{F5CD32BA-FED4-4C59-96A0-18640CD33589}"/>
              </a:ext>
            </a:extLst>
          </p:cNvPr>
          <p:cNvSpPr txBox="1"/>
          <p:nvPr/>
        </p:nvSpPr>
        <p:spPr>
          <a:xfrm>
            <a:off x="288099" y="6050076"/>
            <a:ext cx="5711868" cy="523220"/>
          </a:xfrm>
          <a:prstGeom prst="rect">
            <a:avLst/>
          </a:prstGeom>
          <a:noFill/>
        </p:spPr>
        <p:txBody>
          <a:bodyPr wrap="square" rtlCol="0">
            <a:spAutoFit/>
          </a:bodyPr>
          <a:lstStyle/>
          <a:p>
            <a:r>
              <a:rPr lang="en-US" sz="2800" dirty="0">
                <a:solidFill>
                  <a:srgbClr val="00B0F0"/>
                </a:solidFill>
              </a:rPr>
              <a:t>bookbrowse.com/</a:t>
            </a:r>
            <a:r>
              <a:rPr lang="en-US" sz="2800" dirty="0" err="1">
                <a:solidFill>
                  <a:srgbClr val="00B0F0"/>
                </a:solidFill>
              </a:rPr>
              <a:t>bchc</a:t>
            </a:r>
            <a:endParaRPr lang="en-US" sz="2800" dirty="0">
              <a:solidFill>
                <a:srgbClr val="00B0F0"/>
              </a:solidFill>
            </a:endParaRPr>
          </a:p>
        </p:txBody>
      </p:sp>
      <p:sp>
        <p:nvSpPr>
          <p:cNvPr id="8" name="TextBox 7">
            <a:extLst>
              <a:ext uri="{FF2B5EF4-FFF2-40B4-BE49-F238E27FC236}">
                <a16:creationId xmlns:a16="http://schemas.microsoft.com/office/drawing/2014/main" id="{75DE1562-5A6F-33BC-E1BC-1D123E2EFCCF}"/>
              </a:ext>
            </a:extLst>
          </p:cNvPr>
          <p:cNvSpPr txBox="1"/>
          <p:nvPr/>
        </p:nvSpPr>
        <p:spPr>
          <a:xfrm>
            <a:off x="288099" y="1209740"/>
            <a:ext cx="6137753" cy="2339102"/>
          </a:xfrm>
          <a:prstGeom prst="rect">
            <a:avLst/>
          </a:prstGeom>
          <a:solidFill>
            <a:srgbClr val="FFFBF1"/>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p>
            <a:r>
              <a:rPr lang="en-US" sz="3200" dirty="0">
                <a:solidFill>
                  <a:srgbClr val="0070C0"/>
                </a:solidFill>
              </a:rPr>
              <a:t>Of those who left a book club </a:t>
            </a:r>
          </a:p>
          <a:p>
            <a:r>
              <a:rPr lang="en-US" sz="3200" dirty="0">
                <a:solidFill>
                  <a:srgbClr val="0070C0"/>
                </a:solidFill>
              </a:rPr>
              <a:t>due to dissatisfaction:</a:t>
            </a:r>
          </a:p>
          <a:p>
            <a:pPr marL="457200" indent="-457200">
              <a:buFont typeface="Wingdings" panose="05000000000000000000" pitchFamily="2" charset="2"/>
              <a:buChar char="Ø"/>
            </a:pPr>
            <a:r>
              <a:rPr lang="en-US" sz="3200" dirty="0">
                <a:solidFill>
                  <a:srgbClr val="0070C0"/>
                </a:solidFill>
              </a:rPr>
              <a:t>62% stayed at least a year. </a:t>
            </a:r>
          </a:p>
          <a:p>
            <a:pPr marL="457200" indent="-457200">
              <a:buFont typeface="Wingdings" panose="05000000000000000000" pitchFamily="2" charset="2"/>
              <a:buChar char="Ø"/>
            </a:pPr>
            <a:r>
              <a:rPr lang="en-US" sz="3200" dirty="0">
                <a:solidFill>
                  <a:srgbClr val="0070C0"/>
                </a:solidFill>
              </a:rPr>
              <a:t>37% stayed at least 3 years</a:t>
            </a:r>
            <a:endParaRPr lang="en-US" sz="3200" dirty="0"/>
          </a:p>
        </p:txBody>
      </p:sp>
    </p:spTree>
    <p:extLst>
      <p:ext uri="{BB962C8B-B14F-4D97-AF65-F5344CB8AC3E}">
        <p14:creationId xmlns:p14="http://schemas.microsoft.com/office/powerpoint/2010/main" val="14042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9571A-DFE2-4876-86AC-170E5442C460}"/>
              </a:ext>
            </a:extLst>
          </p:cNvPr>
          <p:cNvSpPr txBox="1"/>
          <p:nvPr/>
        </p:nvSpPr>
        <p:spPr>
          <a:xfrm>
            <a:off x="-104798" y="2403676"/>
            <a:ext cx="10358620" cy="1477328"/>
          </a:xfrm>
          <a:prstGeom prst="rect">
            <a:avLst/>
          </a:prstGeom>
          <a:noFill/>
        </p:spPr>
        <p:txBody>
          <a:bodyPr wrap="square" rtlCol="0">
            <a:spAutoFit/>
          </a:bodyPr>
          <a:lstStyle/>
          <a:p>
            <a:endParaRPr lang="en-US" sz="2400" dirty="0"/>
          </a:p>
          <a:p>
            <a:pPr lvl="3" algn="ctr"/>
            <a:r>
              <a:rPr lang="en-US" sz="6600" b="1" dirty="0">
                <a:solidFill>
                  <a:schemeClr val="accent1">
                    <a:lumMod val="75000"/>
                  </a:schemeClr>
                </a:solidFill>
              </a:rPr>
              <a:t>Book Selection</a:t>
            </a:r>
          </a:p>
        </p:txBody>
      </p:sp>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14506" y="914400"/>
            <a:ext cx="3105181" cy="5933209"/>
          </a:xfrm>
          <a:prstGeom prst="rect">
            <a:avLst/>
          </a:prstGeom>
        </p:spPr>
      </p:pic>
    </p:spTree>
    <p:extLst>
      <p:ext uri="{BB962C8B-B14F-4D97-AF65-F5344CB8AC3E}">
        <p14:creationId xmlns:p14="http://schemas.microsoft.com/office/powerpoint/2010/main" val="38118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14506" y="914400"/>
            <a:ext cx="3105181" cy="5933209"/>
          </a:xfrm>
          <a:prstGeom prst="rect">
            <a:avLst/>
          </a:prstGeom>
        </p:spPr>
      </p:pic>
      <p:sp>
        <p:nvSpPr>
          <p:cNvPr id="2" name="TextBox 1">
            <a:extLst>
              <a:ext uri="{FF2B5EF4-FFF2-40B4-BE49-F238E27FC236}">
                <a16:creationId xmlns:a16="http://schemas.microsoft.com/office/drawing/2014/main" id="{CF79571A-DFE2-4876-86AC-170E5442C460}"/>
              </a:ext>
            </a:extLst>
          </p:cNvPr>
          <p:cNvSpPr txBox="1"/>
          <p:nvPr/>
        </p:nvSpPr>
        <p:spPr>
          <a:xfrm>
            <a:off x="0" y="1748143"/>
            <a:ext cx="10207760" cy="3754874"/>
          </a:xfrm>
          <a:prstGeom prst="rect">
            <a:avLst/>
          </a:prstGeom>
          <a:noFill/>
        </p:spPr>
        <p:txBody>
          <a:bodyPr wrap="square" rtlCol="0">
            <a:spAutoFit/>
          </a:bodyPr>
          <a:lstStyle/>
          <a:p>
            <a:pPr algn="ctr"/>
            <a:r>
              <a:rPr lang="en-US" sz="4000" b="1" dirty="0">
                <a:solidFill>
                  <a:srgbClr val="76AF45"/>
                </a:solidFill>
              </a:rPr>
              <a:t>Building Community Through Book Clubs</a:t>
            </a:r>
          </a:p>
          <a:p>
            <a:pPr lvl="3"/>
            <a:endParaRPr lang="en-US" b="1" dirty="0">
              <a:solidFill>
                <a:srgbClr val="76AF45"/>
              </a:solidFill>
            </a:endParaRPr>
          </a:p>
          <a:p>
            <a:pPr marL="2114550" lvl="3" indent="-742950">
              <a:spcAft>
                <a:spcPts val="600"/>
              </a:spcAft>
              <a:buFont typeface="+mj-lt"/>
              <a:buAutoNum type="arabicPeriod"/>
            </a:pPr>
            <a:r>
              <a:rPr lang="en-US" sz="3200" dirty="0"/>
              <a:t>What those not in book clubs think of them</a:t>
            </a:r>
          </a:p>
          <a:p>
            <a:pPr marL="2114550" lvl="3" indent="-742950">
              <a:spcAft>
                <a:spcPts val="600"/>
              </a:spcAft>
              <a:buFont typeface="+mj-lt"/>
              <a:buAutoNum type="arabicPeriod"/>
            </a:pPr>
            <a:r>
              <a:rPr lang="en-US" sz="3200" dirty="0"/>
              <a:t>Common attributes of happy book groups</a:t>
            </a:r>
          </a:p>
          <a:p>
            <a:pPr marL="2114550" lvl="3" indent="-742950">
              <a:spcAft>
                <a:spcPts val="600"/>
              </a:spcAft>
              <a:buFont typeface="+mj-lt"/>
              <a:buAutoNum type="arabicPeriod"/>
            </a:pPr>
            <a:r>
              <a:rPr lang="en-US" sz="3200" dirty="0"/>
              <a:t>Tips for successful book selection</a:t>
            </a:r>
          </a:p>
          <a:p>
            <a:pPr marL="2114550" lvl="3" indent="-742950">
              <a:spcAft>
                <a:spcPts val="600"/>
              </a:spcAft>
              <a:buFont typeface="+mj-lt"/>
              <a:buAutoNum type="arabicPeriod"/>
            </a:pPr>
            <a:r>
              <a:rPr lang="en-US" sz="3200" dirty="0"/>
              <a:t>Multiple book clubs, minimal involvement</a:t>
            </a:r>
          </a:p>
          <a:p>
            <a:pPr marL="2114550" lvl="3" indent="-742950">
              <a:spcAft>
                <a:spcPts val="600"/>
              </a:spcAft>
              <a:buFont typeface="+mj-lt"/>
              <a:buAutoNum type="arabicPeriod"/>
            </a:pPr>
            <a:r>
              <a:rPr lang="en-US" sz="3200" dirty="0"/>
              <a:t>So much love for library book groups!</a:t>
            </a:r>
          </a:p>
        </p:txBody>
      </p:sp>
    </p:spTree>
    <p:extLst>
      <p:ext uri="{BB962C8B-B14F-4D97-AF65-F5344CB8AC3E}">
        <p14:creationId xmlns:p14="http://schemas.microsoft.com/office/powerpoint/2010/main" val="169880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222DC5-9636-463F-B169-A8FF514941DD}"/>
              </a:ext>
            </a:extLst>
          </p:cNvPr>
          <p:cNvSpPr txBox="1"/>
          <p:nvPr/>
        </p:nvSpPr>
        <p:spPr>
          <a:xfrm>
            <a:off x="0" y="894235"/>
            <a:ext cx="12192000" cy="1200329"/>
          </a:xfrm>
          <a:prstGeom prst="rect">
            <a:avLst/>
          </a:prstGeom>
          <a:noFill/>
        </p:spPr>
        <p:txBody>
          <a:bodyPr wrap="square" rtlCol="0">
            <a:spAutoFit/>
          </a:bodyPr>
          <a:lstStyle/>
          <a:p>
            <a:pPr algn="ctr"/>
            <a:r>
              <a:rPr lang="en-US" sz="3200" b="1" dirty="0">
                <a:solidFill>
                  <a:schemeClr val="accent1">
                    <a:lumMod val="75000"/>
                  </a:schemeClr>
                </a:solidFill>
              </a:rPr>
              <a:t>Book Selection</a:t>
            </a:r>
            <a:br>
              <a:rPr lang="en-US" sz="4000" b="1" dirty="0">
                <a:solidFill>
                  <a:schemeClr val="accent1">
                    <a:lumMod val="75000"/>
                  </a:schemeClr>
                </a:solidFill>
              </a:rPr>
            </a:br>
            <a:r>
              <a:rPr lang="en-US" sz="4000" b="1" dirty="0">
                <a:solidFill>
                  <a:schemeClr val="accent1">
                    <a:lumMod val="75000"/>
                  </a:schemeClr>
                </a:solidFill>
              </a:rPr>
              <a:t>Factors Book Clubbers Consider</a:t>
            </a:r>
          </a:p>
        </p:txBody>
      </p:sp>
      <p:grpSp>
        <p:nvGrpSpPr>
          <p:cNvPr id="4" name="Group 3">
            <a:extLst>
              <a:ext uri="{FF2B5EF4-FFF2-40B4-BE49-F238E27FC236}">
                <a16:creationId xmlns:a16="http://schemas.microsoft.com/office/drawing/2014/main" id="{09FC031E-3A98-40C9-9AF6-724E58E72EE2}"/>
              </a:ext>
            </a:extLst>
          </p:cNvPr>
          <p:cNvGrpSpPr/>
          <p:nvPr/>
        </p:nvGrpSpPr>
        <p:grpSpPr>
          <a:xfrm>
            <a:off x="2470244" y="2094564"/>
            <a:ext cx="7383439" cy="4763436"/>
            <a:chOff x="1870862" y="2221057"/>
            <a:chExt cx="6809070" cy="4431203"/>
          </a:xfrm>
        </p:grpSpPr>
        <p:pic>
          <p:nvPicPr>
            <p:cNvPr id="6" name="Picture 5">
              <a:extLst>
                <a:ext uri="{FF2B5EF4-FFF2-40B4-BE49-F238E27FC236}">
                  <a16:creationId xmlns:a16="http://schemas.microsoft.com/office/drawing/2014/main" id="{184BB383-621A-4640-ADA6-DF5369E4CE80}"/>
                </a:ext>
              </a:extLst>
            </p:cNvPr>
            <p:cNvPicPr>
              <a:picLocks noChangeAspect="1"/>
            </p:cNvPicPr>
            <p:nvPr/>
          </p:nvPicPr>
          <p:blipFill rotWithShape="1">
            <a:blip r:embed="rId3">
              <a:extLst>
                <a:ext uri="{28A0092B-C50C-407E-A947-70E740481C1C}">
                  <a14:useLocalDpi xmlns:a14="http://schemas.microsoft.com/office/drawing/2010/main" val="0"/>
                </a:ext>
              </a:extLst>
            </a:blip>
            <a:srcRect t="10967" b="46756"/>
            <a:stretch/>
          </p:blipFill>
          <p:spPr>
            <a:xfrm>
              <a:off x="1870862" y="2221057"/>
              <a:ext cx="6800850" cy="2542380"/>
            </a:xfrm>
            <a:prstGeom prst="rect">
              <a:avLst/>
            </a:prstGeom>
          </p:spPr>
        </p:pic>
        <p:pic>
          <p:nvPicPr>
            <p:cNvPr id="3" name="Picture 2">
              <a:extLst>
                <a:ext uri="{FF2B5EF4-FFF2-40B4-BE49-F238E27FC236}">
                  <a16:creationId xmlns:a16="http://schemas.microsoft.com/office/drawing/2014/main" id="{CBAE5B71-4A10-431B-ABA8-DCBB956DA548}"/>
                </a:ext>
              </a:extLst>
            </p:cNvPr>
            <p:cNvPicPr>
              <a:picLocks noChangeAspect="1"/>
            </p:cNvPicPr>
            <p:nvPr/>
          </p:nvPicPr>
          <p:blipFill rotWithShape="1">
            <a:blip r:embed="rId4"/>
            <a:srcRect l="1488"/>
            <a:stretch/>
          </p:blipFill>
          <p:spPr>
            <a:xfrm>
              <a:off x="1973580" y="4685153"/>
              <a:ext cx="6706352" cy="1967107"/>
            </a:xfrm>
            <a:prstGeom prst="rect">
              <a:avLst/>
            </a:prstGeom>
          </p:spPr>
        </p:pic>
      </p:grpSp>
      <p:sp>
        <p:nvSpPr>
          <p:cNvPr id="2" name="TextBox 1">
            <a:extLst>
              <a:ext uri="{FF2B5EF4-FFF2-40B4-BE49-F238E27FC236}">
                <a16:creationId xmlns:a16="http://schemas.microsoft.com/office/drawing/2014/main" id="{CD08D706-5B13-0C83-02A5-BFEBBAF1020C}"/>
              </a:ext>
            </a:extLst>
          </p:cNvPr>
          <p:cNvSpPr txBox="1"/>
          <p:nvPr/>
        </p:nvSpPr>
        <p:spPr>
          <a:xfrm>
            <a:off x="9345105" y="6005709"/>
            <a:ext cx="2742511" cy="738664"/>
          </a:xfrm>
          <a:prstGeom prst="rect">
            <a:avLst/>
          </a:prstGeom>
          <a:noFill/>
        </p:spPr>
        <p:txBody>
          <a:bodyPr wrap="square" rtlCol="0">
            <a:spAutoFit/>
          </a:bodyPr>
          <a:lstStyle/>
          <a:p>
            <a:pPr algn="r"/>
            <a:r>
              <a:rPr lang="en-US" sz="1400" dirty="0"/>
              <a:t>Source: Inner Lives of Book Clubs</a:t>
            </a:r>
          </a:p>
          <a:p>
            <a:pPr algn="r"/>
            <a:r>
              <a:rPr lang="en-US" sz="1400" dirty="0"/>
              <a:t>Sample: 2,723 </a:t>
            </a:r>
          </a:p>
          <a:p>
            <a:pPr algn="r"/>
            <a:r>
              <a:rPr lang="en-US" sz="1400" dirty="0"/>
              <a:t>bookbrowse.com/wp</a:t>
            </a:r>
          </a:p>
        </p:txBody>
      </p:sp>
    </p:spTree>
    <p:extLst>
      <p:ext uri="{BB962C8B-B14F-4D97-AF65-F5344CB8AC3E}">
        <p14:creationId xmlns:p14="http://schemas.microsoft.com/office/powerpoint/2010/main" val="6667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222DC5-9636-463F-B169-A8FF514941DD}"/>
              </a:ext>
            </a:extLst>
          </p:cNvPr>
          <p:cNvSpPr txBox="1"/>
          <p:nvPr/>
        </p:nvSpPr>
        <p:spPr>
          <a:xfrm>
            <a:off x="0" y="922832"/>
            <a:ext cx="12192000" cy="1200329"/>
          </a:xfrm>
          <a:prstGeom prst="rect">
            <a:avLst/>
          </a:prstGeom>
          <a:noFill/>
        </p:spPr>
        <p:txBody>
          <a:bodyPr wrap="square" rtlCol="0">
            <a:spAutoFit/>
          </a:bodyPr>
          <a:lstStyle/>
          <a:p>
            <a:pPr algn="ctr"/>
            <a:r>
              <a:rPr lang="en-US" sz="3200" b="1" dirty="0">
                <a:solidFill>
                  <a:schemeClr val="accent1">
                    <a:lumMod val="75000"/>
                  </a:schemeClr>
                </a:solidFill>
              </a:rPr>
              <a:t>Book Selection </a:t>
            </a:r>
            <a:br>
              <a:rPr lang="en-US" sz="4000" b="1" dirty="0">
                <a:solidFill>
                  <a:schemeClr val="accent1">
                    <a:lumMod val="75000"/>
                  </a:schemeClr>
                </a:solidFill>
              </a:rPr>
            </a:br>
            <a:r>
              <a:rPr lang="en-US" sz="4000" b="1" dirty="0">
                <a:solidFill>
                  <a:schemeClr val="accent1">
                    <a:lumMod val="75000"/>
                  </a:schemeClr>
                </a:solidFill>
              </a:rPr>
              <a:t>Guiding Book Selection</a:t>
            </a:r>
          </a:p>
        </p:txBody>
      </p:sp>
      <p:sp>
        <p:nvSpPr>
          <p:cNvPr id="8" name="TextBox 7">
            <a:extLst>
              <a:ext uri="{FF2B5EF4-FFF2-40B4-BE49-F238E27FC236}">
                <a16:creationId xmlns:a16="http://schemas.microsoft.com/office/drawing/2014/main" id="{6905F634-51E4-3B6E-510A-AB4D6E7CBAF2}"/>
              </a:ext>
            </a:extLst>
          </p:cNvPr>
          <p:cNvSpPr txBox="1"/>
          <p:nvPr/>
        </p:nvSpPr>
        <p:spPr>
          <a:xfrm>
            <a:off x="223143" y="2555384"/>
            <a:ext cx="5207713" cy="2523768"/>
          </a:xfrm>
          <a:prstGeom prst="rect">
            <a:avLst/>
          </a:prstGeom>
          <a:solidFill>
            <a:srgbClr val="FFFBF1"/>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marL="457200" indent="-457200">
              <a:buFont typeface="Arial" panose="020B0604020202020204" pitchFamily="34" charset="0"/>
              <a:buChar char="•"/>
            </a:pPr>
            <a:r>
              <a:rPr lang="en-US" sz="2800" dirty="0">
                <a:solidFill>
                  <a:srgbClr val="002060"/>
                </a:solidFill>
              </a:rPr>
              <a:t>Consider these factors in your own choices</a:t>
            </a:r>
          </a:p>
          <a:p>
            <a:pPr marL="457200" indent="-457200">
              <a:buFont typeface="Arial" panose="020B0604020202020204" pitchFamily="34" charset="0"/>
              <a:buChar char="•"/>
            </a:pPr>
            <a:r>
              <a:rPr lang="en-US" sz="2800" dirty="0">
                <a:solidFill>
                  <a:srgbClr val="002060"/>
                </a:solidFill>
              </a:rPr>
              <a:t>Provide reassurance/</a:t>
            </a:r>
            <a:br>
              <a:rPr lang="en-US" sz="2800" dirty="0">
                <a:solidFill>
                  <a:srgbClr val="002060"/>
                </a:solidFill>
              </a:rPr>
            </a:br>
            <a:r>
              <a:rPr lang="en-US" sz="2800" dirty="0">
                <a:solidFill>
                  <a:srgbClr val="002060"/>
                </a:solidFill>
              </a:rPr>
              <a:t>reliable sources</a:t>
            </a:r>
          </a:p>
          <a:p>
            <a:pPr marL="457200" indent="-457200">
              <a:buFont typeface="Arial" panose="020B0604020202020204" pitchFamily="34" charset="0"/>
              <a:buChar char="•"/>
            </a:pPr>
            <a:r>
              <a:rPr lang="en-US" sz="2800" dirty="0">
                <a:solidFill>
                  <a:srgbClr val="002060"/>
                </a:solidFill>
              </a:rPr>
              <a:t>Gently push comfort zone </a:t>
            </a:r>
          </a:p>
        </p:txBody>
      </p:sp>
      <p:pic>
        <p:nvPicPr>
          <p:cNvPr id="13" name="Picture 12">
            <a:extLst>
              <a:ext uri="{FF2B5EF4-FFF2-40B4-BE49-F238E27FC236}">
                <a16:creationId xmlns:a16="http://schemas.microsoft.com/office/drawing/2014/main" id="{8176A376-A7D4-2AE0-4510-851C8E36BEAF}"/>
              </a:ext>
            </a:extLst>
          </p:cNvPr>
          <p:cNvPicPr>
            <a:picLocks noChangeAspect="1"/>
          </p:cNvPicPr>
          <p:nvPr/>
        </p:nvPicPr>
        <p:blipFill rotWithShape="1">
          <a:blip r:embed="rId3"/>
          <a:srcRect t="7708" b="5195"/>
          <a:stretch/>
        </p:blipFill>
        <p:spPr>
          <a:xfrm>
            <a:off x="5862181" y="2260835"/>
            <a:ext cx="6017990" cy="3979763"/>
          </a:xfrm>
          <a:prstGeom prst="rect">
            <a:avLst/>
          </a:prstGeom>
        </p:spPr>
      </p:pic>
      <p:sp>
        <p:nvSpPr>
          <p:cNvPr id="2" name="TextBox 1">
            <a:extLst>
              <a:ext uri="{FF2B5EF4-FFF2-40B4-BE49-F238E27FC236}">
                <a16:creationId xmlns:a16="http://schemas.microsoft.com/office/drawing/2014/main" id="{3882101B-55EF-6BCF-0333-1BC01F7F2A3A}"/>
              </a:ext>
            </a:extLst>
          </p:cNvPr>
          <p:cNvSpPr txBox="1"/>
          <p:nvPr/>
        </p:nvSpPr>
        <p:spPr>
          <a:xfrm>
            <a:off x="138209" y="6101117"/>
            <a:ext cx="3795387" cy="523220"/>
          </a:xfrm>
          <a:prstGeom prst="rect">
            <a:avLst/>
          </a:prstGeom>
          <a:noFill/>
        </p:spPr>
        <p:txBody>
          <a:bodyPr wrap="square" rtlCol="0">
            <a:spAutoFit/>
          </a:bodyPr>
          <a:lstStyle/>
          <a:p>
            <a:r>
              <a:rPr lang="en-US" sz="2800" dirty="0">
                <a:solidFill>
                  <a:srgbClr val="00B0F0"/>
                </a:solidFill>
              </a:rPr>
              <a:t>bookbrowse.com/pick</a:t>
            </a:r>
          </a:p>
        </p:txBody>
      </p:sp>
    </p:spTree>
    <p:extLst>
      <p:ext uri="{BB962C8B-B14F-4D97-AF65-F5344CB8AC3E}">
        <p14:creationId xmlns:p14="http://schemas.microsoft.com/office/powerpoint/2010/main" val="404402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B3B72-A83B-4EA3-A9C8-EC53CEECC437}"/>
              </a:ext>
            </a:extLst>
          </p:cNvPr>
          <p:cNvSpPr/>
          <p:nvPr/>
        </p:nvSpPr>
        <p:spPr>
          <a:xfrm>
            <a:off x="-186846" y="954931"/>
            <a:ext cx="12192000" cy="1200329"/>
          </a:xfrm>
          <a:prstGeom prst="rect">
            <a:avLst/>
          </a:prstGeom>
        </p:spPr>
        <p:txBody>
          <a:bodyPr wrap="square">
            <a:spAutoFit/>
          </a:bodyPr>
          <a:lstStyle/>
          <a:p>
            <a:pPr algn="ctr"/>
            <a:r>
              <a:rPr lang="en-US" sz="3200" b="1" dirty="0">
                <a:solidFill>
                  <a:schemeClr val="accent1">
                    <a:lumMod val="75000"/>
                  </a:schemeClr>
                </a:solidFill>
              </a:rPr>
              <a:t>Book Selection</a:t>
            </a:r>
          </a:p>
          <a:p>
            <a:pPr algn="ctr"/>
            <a:r>
              <a:rPr lang="en-US" sz="4000" b="1" dirty="0">
                <a:solidFill>
                  <a:schemeClr val="accent1">
                    <a:lumMod val="75000"/>
                  </a:schemeClr>
                </a:solidFill>
              </a:rPr>
              <a:t>How Book Clubs Choose Books</a:t>
            </a:r>
          </a:p>
        </p:txBody>
      </p:sp>
      <p:graphicFrame>
        <p:nvGraphicFramePr>
          <p:cNvPr id="3" name="Table 2">
            <a:extLst>
              <a:ext uri="{FF2B5EF4-FFF2-40B4-BE49-F238E27FC236}">
                <a16:creationId xmlns:a16="http://schemas.microsoft.com/office/drawing/2014/main" id="{C30E9304-421A-43DD-9511-44D06E76A6FE}"/>
              </a:ext>
            </a:extLst>
          </p:cNvPr>
          <p:cNvGraphicFramePr>
            <a:graphicFrameLocks noGrp="1"/>
          </p:cNvGraphicFramePr>
          <p:nvPr/>
        </p:nvGraphicFramePr>
        <p:xfrm>
          <a:off x="2152650" y="-18435638"/>
          <a:ext cx="3969446" cy="4351338"/>
        </p:xfrm>
        <a:graphic>
          <a:graphicData uri="http://schemas.openxmlformats.org/drawingml/2006/table">
            <a:tbl>
              <a:tblPr>
                <a:tableStyleId>{5C22544A-7EE6-4342-B048-85BDC9FD1C3A}</a:tableStyleId>
              </a:tblPr>
              <a:tblGrid>
                <a:gridCol w="1984723">
                  <a:extLst>
                    <a:ext uri="{9D8B030D-6E8A-4147-A177-3AD203B41FA5}">
                      <a16:colId xmlns:a16="http://schemas.microsoft.com/office/drawing/2014/main" val="4169650013"/>
                    </a:ext>
                  </a:extLst>
                </a:gridCol>
                <a:gridCol w="1984723">
                  <a:extLst>
                    <a:ext uri="{9D8B030D-6E8A-4147-A177-3AD203B41FA5}">
                      <a16:colId xmlns:a16="http://schemas.microsoft.com/office/drawing/2014/main" val="1136333984"/>
                    </a:ext>
                  </a:extLst>
                </a:gridCol>
              </a:tblGrid>
              <a:tr h="92029">
                <a:tc>
                  <a:txBody>
                    <a:bodyPr/>
                    <a:lstStyle/>
                    <a:p>
                      <a:pPr algn="r" fontAlgn="b"/>
                      <a:r>
                        <a:rPr lang="en-US" sz="100" u="none" strike="noStrike">
                          <a:effectLst/>
                        </a:rPr>
                        <a:t>11668</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Everybody who has ever read a book will benefit from the way Keith Houston explores the most powerful object of our time. And everybody who has read ... https://www.bookbrowse.com/bb_briefs/detail/index.cfm/ezine_preview_number/11668 Keith Houston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985594308"/>
                  </a:ext>
                </a:extLst>
              </a:tr>
              <a:tr h="122647">
                <a:tc>
                  <a:txBody>
                    <a:bodyPr/>
                    <a:lstStyle/>
                    <a:p>
                      <a:pPr algn="r" fontAlgn="b"/>
                      <a:r>
                        <a:rPr lang="en-US" sz="100" u="none" strike="noStrike">
                          <a:effectLst/>
                        </a:rPr>
                        <a:t>11667</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Seven Skeletons The Evolution of the World's Most Famous Human Fossils An irresistible journey of discovery, science, history, and myth making, told through the lives and afterlives of seven famous human ancestors.... https://www.bookbrowse.com/bb_briefs/detail/index.cfm/ezine_preview_number/11667 Lydia Pyne</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505344036"/>
                  </a:ext>
                </a:extLst>
              </a:tr>
              <a:tr h="98152">
                <a:tc>
                  <a:txBody>
                    <a:bodyPr/>
                    <a:lstStyle/>
                    <a:p>
                      <a:pPr algn="r" fontAlgn="b"/>
                      <a:r>
                        <a:rPr lang="en-US" sz="100" u="none" strike="noStrike">
                          <a:effectLst/>
                        </a:rPr>
                        <a:t>11645</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And Soon I Heard a Roaring Wind A Natural History of Moving Air A thrilling exploration of the science and history of wind from the bestselling author of &lt;i&gt;Cold.&lt;/i&gt;... https://www.bookbrowse.com/bb_briefs/detail/index.cfm/ezine_preview_number/11645 Bill Streever</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4181570779"/>
                  </a:ext>
                </a:extLst>
              </a:tr>
              <a:tr h="116523">
                <a:tc>
                  <a:txBody>
                    <a:bodyPr/>
                    <a:lstStyle/>
                    <a:p>
                      <a:pPr algn="r" fontAlgn="b"/>
                      <a:r>
                        <a:rPr lang="en-US" sz="100" u="none" strike="noStrike">
                          <a:effectLst/>
                        </a:rPr>
                        <a:t>11629</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Grunt The Curious Science of Humans at War Best-selling author Mary Roach explores the science of keeping human beings intact, awake, sane, uninfected, and uninfested in the bizarre and extreme... https://www.bookbrowse.com/bb_briefs/detail/index.cfm/ezine_preview_number/11629 Mary Roach</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4123063338"/>
                  </a:ext>
                </a:extLst>
              </a:tr>
              <a:tr h="134894">
                <a:tc>
                  <a:txBody>
                    <a:bodyPr/>
                    <a:lstStyle/>
                    <a:p>
                      <a:pPr algn="r" fontAlgn="b"/>
                      <a:r>
                        <a:rPr lang="en-US" sz="100" u="none" strike="noStrike">
                          <a:effectLst/>
                        </a:rPr>
                        <a:t>11619</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Tong Wars The Untold Story of Vice, Money, and Murder in New York's Chinatown A mesmerizing true story of money, murder, gambling, prostitution, and opium: the Chinese gang wars that engulfed New York's Chinatown from the 1890s ... https://www.bookbrowse.com/bb_briefs/detail/index.cfm/ezine_preview_number/11619 Scott D. Seligman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640509751"/>
                  </a:ext>
                </a:extLst>
              </a:tr>
              <a:tr h="113461">
                <a:tc>
                  <a:txBody>
                    <a:bodyPr/>
                    <a:lstStyle/>
                    <a:p>
                      <a:pPr algn="r" fontAlgn="b"/>
                      <a:r>
                        <a:rPr lang="en-US" sz="100" u="none" strike="noStrike">
                          <a:effectLst/>
                        </a:rPr>
                        <a:t>11594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Universe in Your Hand A Journey Through Space, Time, and Beyond Utterly captivating and entirely unique, &lt;i&gt;The Universe in Your Hand&lt;/i&gt; will find its place among other classics in the field.... https://www.bookbrowse.com/bb_briefs/detail/index.cfm/ezine_preview_number/11594 Christophe Galfard</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653625677"/>
                  </a:ext>
                </a:extLst>
              </a:tr>
              <a:tr h="110400">
                <a:tc>
                  <a:txBody>
                    <a:bodyPr/>
                    <a:lstStyle/>
                    <a:p>
                      <a:pPr algn="r" fontAlgn="b"/>
                      <a:r>
                        <a:rPr lang="en-US" sz="100" u="none" strike="noStrike">
                          <a:effectLst/>
                        </a:rPr>
                        <a:t>11591</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Perfect Horse The Daring U.S. Mission to Rescue the Priceless Stallions Kidnapped by the Nazis The remarkable story of the heroic rescue of priceless horses in the closing days of World War II.... https://www.bookbrowse.com/bb_briefs/detail/index.cfm/ezine_preview_number/11591 Elizabeth Letts</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892550815"/>
                  </a:ext>
                </a:extLst>
              </a:tr>
              <a:tr h="131832">
                <a:tc>
                  <a:txBody>
                    <a:bodyPr/>
                    <a:lstStyle/>
                    <a:p>
                      <a:pPr algn="r" fontAlgn="b"/>
                      <a:r>
                        <a:rPr lang="en-US" sz="100" u="none" strike="noStrike">
                          <a:effectLst/>
                        </a:rPr>
                        <a:t>11577</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Les Parisiennes How the Women of Paris Lived, Loved, and Died Under Nazi Occupation New York Times bestselling author Anne Sebba explores a devastating period in Paris's history and tells the stories of how women survived - or didn't ... https://www.bookbrowse.com/bb_briefs/detail/index.cfm/ezine_preview_number/11577 Anne Sebba</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602864716"/>
                  </a:ext>
                </a:extLst>
              </a:tr>
              <a:tr h="122647">
                <a:tc>
                  <a:txBody>
                    <a:bodyPr/>
                    <a:lstStyle/>
                    <a:p>
                      <a:pPr algn="r" fontAlgn="b"/>
                      <a:r>
                        <a:rPr lang="en-US" sz="100" u="none" strike="noStrike">
                          <a:effectLst/>
                        </a:rPr>
                        <a:t>11574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Glamour of Strangeness Artists and the Last Age of the Exotic Drawing on his own career as a travel writer and years of archival research uncovering previously unpublished letters and journals, James creates a pe... https://www.bookbrowse.com/bb_briefs/detail/index.cfm/ezine_preview_number/11574 Jamie James</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1684243904"/>
                  </a:ext>
                </a:extLst>
              </a:tr>
              <a:tr h="110400">
                <a:tc>
                  <a:txBody>
                    <a:bodyPr/>
                    <a:lstStyle/>
                    <a:p>
                      <a:pPr algn="r" fontAlgn="b"/>
                      <a:r>
                        <a:rPr lang="en-US" sz="100" u="none" strike="noStrike">
                          <a:effectLst/>
                        </a:rPr>
                        <a:t>11573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Now I Sit Me Down From Klismos to Plastic Chair: A Natural History Have you ever wondered where rocking chairs came from, or why cheap plastic chairs are suddenly everywhere?... https://www.bookbrowse.com/bb_briefs/detail/index.cfm/ezine_preview_number/11573 Witold Rybczynski</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410798441"/>
                  </a:ext>
                </a:extLst>
              </a:tr>
              <a:tr h="116523">
                <a:tc>
                  <a:txBody>
                    <a:bodyPr/>
                    <a:lstStyle/>
                    <a:p>
                      <a:pPr algn="r" fontAlgn="b"/>
                      <a:r>
                        <a:rPr lang="en-US" sz="100" u="none" strike="noStrike">
                          <a:effectLst/>
                        </a:rPr>
                        <a:t>11562</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White Trash The 400-Year Untold History of Class in America In her groundbreaking history of the class system in America, extending from colonial times to the present, Nancy Isenberg takes on our comforting myt... https://www.bookbrowse.com/bb_briefs/detail/index.cfm/ezine_preview_number/11562 Nancy Isenberg</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381716216"/>
                  </a:ext>
                </a:extLst>
              </a:tr>
              <a:tr h="119585">
                <a:tc>
                  <a:txBody>
                    <a:bodyPr/>
                    <a:lstStyle/>
                    <a:p>
                      <a:pPr algn="r" fontAlgn="b"/>
                      <a:r>
                        <a:rPr lang="en-US" sz="100" u="none" strike="noStrike">
                          <a:effectLst/>
                        </a:rPr>
                        <a:t>11560</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Lynching The Epic Courtroom Battle That Brought Down the Klan The powerful and spellbinding true story of a brutal race-based killing in 1981 and subsequent trials that undid one of the most pernicious organizati... https://www.bookbrowse.com/bb_briefs/detail/index.cfm/ezine_preview_number/11560 Laurence Leamer</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600215844"/>
                  </a:ext>
                </a:extLst>
              </a:tr>
              <a:tr h="125709">
                <a:tc>
                  <a:txBody>
                    <a:bodyPr/>
                    <a:lstStyle/>
                    <a:p>
                      <a:pPr algn="r" fontAlgn="b"/>
                      <a:r>
                        <a:rPr lang="en-US" sz="100" u="none" strike="noStrike">
                          <a:effectLst/>
                        </a:rPr>
                        <a:t>11543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Secondhand Time The Last of the Soviets The magnum opus and latest work from Svetlana Alexievich, the 2015 winner of the Nobel Prize in Literature - a symphonic oral history about the disint... https://www.bookbrowse.com/bb_briefs/detail/index.cfm/ezine_preview_number/11543 Svetlana Alexievich (Author), Bela Shayevich (Translator)</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215268861"/>
                  </a:ext>
                </a:extLst>
              </a:tr>
              <a:tr h="101214">
                <a:tc>
                  <a:txBody>
                    <a:bodyPr/>
                    <a:lstStyle/>
                    <a:p>
                      <a:pPr algn="r" fontAlgn="b"/>
                      <a:r>
                        <a:rPr lang="en-US" sz="100" u="none" strike="noStrike">
                          <a:effectLst/>
                        </a:rPr>
                        <a:t>11531</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Black Flags The Rise of ISIS In a thrilling dramatic narrative, Pulitzer Prize-winning reporter Joby Warrick traces how the strain of militant Islam behind ISIS first arose in a r... https://www.bookbrowse.com/bb_briefs/detail/index.cfm/ezine_preview_number/11531 Joby Warrick</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819128579"/>
                  </a:ext>
                </a:extLst>
              </a:tr>
              <a:tr h="122647">
                <a:tc>
                  <a:txBody>
                    <a:bodyPr/>
                    <a:lstStyle/>
                    <a:p>
                      <a:pPr algn="r" fontAlgn="b"/>
                      <a:r>
                        <a:rPr lang="en-US" sz="100" u="none" strike="noStrike">
                          <a:effectLst/>
                        </a:rPr>
                        <a:t>11513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But What If We're Wrong? Thinking About the Present As If It Were the Past Built on interviews with leading creative thinkers Chuck Klosterman examines today's certainties with the assumption they will be proven wrong in the ... https://www.bookbrowse.com/bb_briefs/detail/index.cfm/ezine_preview_number/11513 Chuck Klosterman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4151798437"/>
                  </a:ext>
                </a:extLst>
              </a:tr>
              <a:tr h="88967">
                <a:tc>
                  <a:txBody>
                    <a:bodyPr/>
                    <a:lstStyle/>
                    <a:p>
                      <a:pPr algn="r" fontAlgn="b"/>
                      <a:r>
                        <a:rPr lang="en-US" sz="100" u="none" strike="noStrike">
                          <a:effectLst/>
                        </a:rPr>
                        <a:t>11463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Morning They Came For Us Dispatches from Syria Once in a decade comes an account of war that promises to be a classic.... https://www.bookbrowse.com/bb_briefs/detail/index.cfm/ezine_preview_number/11463 Janine di Giovanni</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963792745"/>
                  </a:ext>
                </a:extLst>
              </a:tr>
              <a:tr h="113461">
                <a:tc>
                  <a:txBody>
                    <a:bodyPr/>
                    <a:lstStyle/>
                    <a:p>
                      <a:pPr algn="r" fontAlgn="b"/>
                      <a:r>
                        <a:rPr lang="en-US" sz="100" u="none" strike="noStrike">
                          <a:effectLst/>
                        </a:rPr>
                        <a:t>11454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Oneida From Free Love Utopia to the Well-Set Table A fascinating and unusual chapter in American history about a religious community that held radical notions of equality, sex, and religion - only to t... https://www.bookbrowse.com/bb_briefs/detail/index.cfm/ezine_preview_number/11454 Ellen Wayland-Smith</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349155053"/>
                  </a:ext>
                </a:extLst>
              </a:tr>
              <a:tr h="113461">
                <a:tc>
                  <a:txBody>
                    <a:bodyPr/>
                    <a:lstStyle/>
                    <a:p>
                      <a:pPr algn="r" fontAlgn="b"/>
                      <a:r>
                        <a:rPr lang="en-US" sz="100" u="none" strike="noStrike">
                          <a:effectLst/>
                        </a:rPr>
                        <a:t>11446</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Gene An Intimate History From the Pulitzer Prize-winning, bestselling author of &lt;i&gt;The Emperor of All Maladies&lt;/i&gt; - a magnificent history of the gene and a response to the de... https://www.bookbrowse.com/bb_briefs/detail/index.cfm/ezine_preview_number/11446 Siddhartha Mukherjee</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4003768065"/>
                  </a:ext>
                </a:extLst>
              </a:tr>
              <a:tr h="113461">
                <a:tc>
                  <a:txBody>
                    <a:bodyPr/>
                    <a:lstStyle/>
                    <a:p>
                      <a:pPr algn="r" fontAlgn="b"/>
                      <a:r>
                        <a:rPr lang="en-US" sz="100" u="none" strike="noStrike">
                          <a:effectLst/>
                        </a:rPr>
                        <a:t>11444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Dreamland The True Tale of America's Opiate Epidemic In 1929, in the blue-collar city of Portsmouth, Ohio, a company built a swimming pool the size of a football field; named Dreamland, it became the vit... https://www.bookbrowse.com/bb_briefs/detail/index.cfm/ezine_preview_number/11444 Sam Quinones</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555536317"/>
                  </a:ext>
                </a:extLst>
              </a:tr>
              <a:tr h="119585">
                <a:tc>
                  <a:txBody>
                    <a:bodyPr/>
                    <a:lstStyle/>
                    <a:p>
                      <a:pPr algn="r" fontAlgn="b"/>
                      <a:r>
                        <a:rPr lang="en-US" sz="100" u="none" strike="noStrike">
                          <a:effectLst/>
                        </a:rPr>
                        <a:t>11424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Winter Fortress The Epic Mission to Sabotage Hitler's Atomic Bomb From the internationally acclaimed, best-selling author of &lt;I&gt;Hunting Eichmann&lt;/I&gt; and &lt;I&gt;The Perfect Mile&lt;/I&gt;, an epic adventure and spy story about ... https://www.bookbrowse.com/bb_briefs/detail/index.cfm/ezine_preview_number/11424 Neal Bascomb</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157449927"/>
                  </a:ext>
                </a:extLst>
              </a:tr>
              <a:tr h="119585">
                <a:tc>
                  <a:txBody>
                    <a:bodyPr/>
                    <a:lstStyle/>
                    <a:p>
                      <a:pPr algn="r" fontAlgn="b"/>
                      <a:r>
                        <a:rPr lang="en-US" sz="100" u="none" strike="noStrike">
                          <a:effectLst/>
                        </a:rPr>
                        <a:t>11422</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Secret War Spies, Ciphers, and Guerrillas, 1939-1945 Examining the espionage and intelligence stories of World War II, on a global basis, bringing together the British, American, German, Russian and Japa... https://www.bookbrowse.com/bb_briefs/detail/index.cfm/ezine_preview_number/11422 Max Hastings</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90964813"/>
                  </a:ext>
                </a:extLst>
              </a:tr>
              <a:tr h="128771">
                <a:tc>
                  <a:txBody>
                    <a:bodyPr/>
                    <a:lstStyle/>
                    <a:p>
                      <a:pPr algn="r" fontAlgn="b"/>
                      <a:r>
                        <a:rPr lang="en-US" sz="100" u="none" strike="noStrike">
                          <a:effectLst/>
                        </a:rPr>
                        <a:t>11419</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Edge of the Empire A Journey to Britannia: From the Heart of Rome to Hadrian's Wall An epic narrative journey from Rome to Hadrian's Wall - in the empire's northwestern frontier - brings vividly to life the colors, smells, sounds, and... https://www.bookbrowse.com/bb_briefs/detail/index.cfm/ezine_preview_number/11419 Bronwen Riley</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1275422554"/>
                  </a:ext>
                </a:extLst>
              </a:tr>
              <a:tr h="107338">
                <a:tc>
                  <a:txBody>
                    <a:bodyPr/>
                    <a:lstStyle/>
                    <a:p>
                      <a:pPr algn="r" fontAlgn="b"/>
                      <a:r>
                        <a:rPr lang="en-US" sz="100" u="none" strike="noStrike">
                          <a:effectLst/>
                        </a:rPr>
                        <a:t>11413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Elizabeth The Forgotten Years A groundbreaking reconsideration of our favorite Tudor queen, &lt;i&gt;Elizabeth&lt;/i&gt; is an intimate and surprising biography that shows her at the height of... https://www.bookbrowse.com/bb_briefs/detail/index.cfm/ezine_preview_number/11413 John Guy</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989970498"/>
                  </a:ext>
                </a:extLst>
              </a:tr>
              <a:tr h="131832">
                <a:tc>
                  <a:txBody>
                    <a:bodyPr/>
                    <a:lstStyle/>
                    <a:p>
                      <a:pPr algn="r" fontAlgn="b"/>
                      <a:r>
                        <a:rPr lang="en-US" sz="100" u="none" strike="noStrike">
                          <a:effectLst/>
                        </a:rPr>
                        <a:t>11411</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Chain of Title How Three Ordinary Americans Uncovered Wall Street's Great Foreclosure Fraud In the depths of the Great Recession, a cancer nurse, a car dealership worker, and an insurance fraud specialist helped uncover the largest consumer c... https://www.bookbrowse.com/bb_briefs/detail/index.cfm/ezine_preview_number/11411 David Dayen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5870395"/>
                  </a:ext>
                </a:extLst>
              </a:tr>
              <a:tr h="125709">
                <a:tc>
                  <a:txBody>
                    <a:bodyPr/>
                    <a:lstStyle/>
                    <a:p>
                      <a:pPr algn="r" fontAlgn="b"/>
                      <a:r>
                        <a:rPr lang="en-US" sz="100" u="none" strike="noStrike">
                          <a:effectLst/>
                        </a:rPr>
                        <a:t>11405</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Last Goodnight A World War II Story of Espionage, Adventure, and Betrayal The New York Times bestselling author of the acclaimed &lt;i&gt;Dark Invasion&lt;/i&gt;, channels Erik Larson and Ben Macintyre in this riveting biography of Bett... https://www.bookbrowse.com/bb_briefs/detail/index.cfm/ezine_preview_number/11405 Howard Blum</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965741944"/>
                  </a:ext>
                </a:extLst>
              </a:tr>
              <a:tr h="125709">
                <a:tc>
                  <a:txBody>
                    <a:bodyPr/>
                    <a:lstStyle/>
                    <a:p>
                      <a:pPr algn="r" fontAlgn="b"/>
                      <a:r>
                        <a:rPr lang="en-US" sz="100" u="none" strike="noStrike">
                          <a:effectLst/>
                        </a:rPr>
                        <a:t>11404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Gunning of America Business and the Making of American Gun Culture In this provocative and deeply-researched work of narrative history, Haag fundamentally revises the history of arms in America, and in so doing explod... https://www.bookbrowse.com/bb_briefs/detail/index.cfm/ezine_preview_number/11404 Pamela Haag</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717471026"/>
                  </a:ext>
                </a:extLst>
              </a:tr>
              <a:tr h="82843">
                <a:tc>
                  <a:txBody>
                    <a:bodyPr/>
                    <a:lstStyle/>
                    <a:p>
                      <a:pPr algn="r" fontAlgn="b"/>
                      <a:r>
                        <a:rPr lang="en-US" sz="100" u="none" strike="noStrike">
                          <a:effectLst/>
                        </a:rPr>
                        <a:t>11403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SPQR A History of Ancient Rome A sweeping, revisionist history of the Roman Empire from one of our foremost classicists.... https://www.bookbrowse.com/bb_briefs/detail/index.cfm/ezine_preview_number/11403 Mary Beard</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088757503"/>
                  </a:ext>
                </a:extLst>
              </a:tr>
              <a:tr h="98152">
                <a:tc>
                  <a:txBody>
                    <a:bodyPr/>
                    <a:lstStyle/>
                    <a:p>
                      <a:pPr algn="r" fontAlgn="b"/>
                      <a:r>
                        <a:rPr lang="en-US" sz="100" u="none" strike="noStrike">
                          <a:effectLst/>
                        </a:rPr>
                        <a:t>11397</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Here Comes Exterminator! The Longshot Horse, the Great War, and the Making of an American Hero The father of the Kentucky Derby called him the greatest all-around Thoroughbred in American racing history." Sportswriter Grantland Rice simply call...</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207225478"/>
                  </a:ext>
                </a:extLst>
              </a:tr>
              <a:tr h="101214">
                <a:tc>
                  <a:txBody>
                    <a:bodyPr/>
                    <a:lstStyle/>
                    <a:p>
                      <a:pPr algn="r" fontAlgn="b"/>
                      <a:r>
                        <a:rPr lang="en-US" sz="100" u="none" strike="noStrike">
                          <a:effectLst/>
                        </a:rPr>
                        <a:t>11862</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In Wartime Stories from Ukraine From one of the finest journalists of our time comes a definitive, boots-on-the-ground dispatch from the front lines of the conflict in Ukraine.... https://www.bookbrowse.com/bb_briefs/detail/index.cfm/ezine_preview_number/11862 Tim Judah</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1101956040"/>
                  </a:ext>
                </a:extLst>
              </a:tr>
              <a:tr h="131832">
                <a:tc>
                  <a:txBody>
                    <a:bodyPr/>
                    <a:lstStyle/>
                    <a:p>
                      <a:pPr algn="r" fontAlgn="b"/>
                      <a:r>
                        <a:rPr lang="en-US" sz="100" u="none" strike="noStrike">
                          <a:effectLst/>
                        </a:rPr>
                        <a:t>11840</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Bolshoi Confidential Secrets of the Russian Ballet from the Rule of the Tsars to Today An enthralling, definitive new history of the Bolshoi Ballet, where visionary performances onstage compete with political machinations backstage.... https://www.bookbrowse.com/bb_briefs/detail/index.cfm/ezine_preview_number/11840 Simon Morrison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825833057"/>
                  </a:ext>
                </a:extLst>
              </a:tr>
              <a:tr h="128771">
                <a:tc>
                  <a:txBody>
                    <a:bodyPr/>
                    <a:lstStyle/>
                    <a:p>
                      <a:pPr algn="r" fontAlgn="b"/>
                      <a:r>
                        <a:rPr lang="en-US" sz="100" u="none" strike="noStrike">
                          <a:effectLst/>
                        </a:rPr>
                        <a:t>11815</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Blood &amp; Sand Suez, Hungary, and Sixteen Days of Crisis That Changed the World Essential to our understanding of the modern Middle East, &lt;i&gt;Blood and Sand &lt;/i&gt; resonates powerfully with the problems of oil control, religious fund... https://www.bookbrowse.com/bb_briefs/detail/index.cfm/ezine_preview_number/11815 Alex Von Tunzelmann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910377406"/>
                  </a:ext>
                </a:extLst>
              </a:tr>
              <a:tr h="110400">
                <a:tc>
                  <a:txBody>
                    <a:bodyPr/>
                    <a:lstStyle/>
                    <a:p>
                      <a:pPr algn="r" fontAlgn="b"/>
                      <a:r>
                        <a:rPr lang="en-US" sz="100" u="none" strike="noStrike">
                          <a:effectLst/>
                        </a:rPr>
                        <a:t>11807</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Human Evolution Our Brains and Behavior The story of human evolution has fascinated us like no other: we seem to have an insatiable curiosity about who we are and where we have come from. Ye... https://www.bookbrowse.com/bb_briefs/detail/index.cfm/ezine_preview_number/11807 Robin Dunbar</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4072719136"/>
                  </a:ext>
                </a:extLst>
              </a:tr>
              <a:tr h="119585">
                <a:tc>
                  <a:txBody>
                    <a:bodyPr/>
                    <a:lstStyle/>
                    <a:p>
                      <a:pPr algn="r" fontAlgn="b"/>
                      <a:r>
                        <a:rPr lang="en-US" sz="100" u="none" strike="noStrike">
                          <a:effectLst/>
                        </a:rPr>
                        <a:t>11805</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Uprooted The Japanese American Experience During World War II On the 75th anniversary of the bombing of Pearl Harbor comes a harrowing and enlightening look at the internment of Japanese Americans during World Wa... https://www.bookbrowse.com/bb_briefs/detail/index.cfm/ezine_preview_number/11805 Albert Marrin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254168318"/>
                  </a:ext>
                </a:extLst>
              </a:tr>
              <a:tr h="116523">
                <a:tc>
                  <a:txBody>
                    <a:bodyPr/>
                    <a:lstStyle/>
                    <a:p>
                      <a:pPr algn="r" fontAlgn="b"/>
                      <a:r>
                        <a:rPr lang="en-US" sz="100" u="none" strike="noStrike">
                          <a:effectLst/>
                        </a:rPr>
                        <a:t>11804</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Word Detective Searching for the Meaning of It All at the Oxford English Dictionary A brilliant expedition through the world of words, &lt;i&gt;The Word Detective &lt;/i&gt;will delight, inspire, and educate any lover of language.... https://www.bookbrowse.com/bb_briefs/detail/index.cfm/ezine_preview_number/11804 John Simpson</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576489592"/>
                  </a:ext>
                </a:extLst>
              </a:tr>
              <a:tr h="125709">
                <a:tc>
                  <a:txBody>
                    <a:bodyPr/>
                    <a:lstStyle/>
                    <a:p>
                      <a:pPr algn="r" fontAlgn="b"/>
                      <a:r>
                        <a:rPr lang="en-US" sz="100" u="none" strike="noStrike">
                          <a:effectLst/>
                        </a:rPr>
                        <a:t>11776</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Truevine Two Brothers, a Kidnapping, and a Mother's Quest: A True Story of the Jim Crow South The true story of two African-American brothers who were kidnapped and displayed as circus freaks, and whose mother endured a 28-year struggle to get ... https://www.bookbrowse.com/bb_briefs/detail/index.cfm/ezine_preview_number/11776 Beth Macy</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662033367"/>
                  </a:ext>
                </a:extLst>
              </a:tr>
              <a:tr h="122647">
                <a:tc>
                  <a:txBody>
                    <a:bodyPr/>
                    <a:lstStyle/>
                    <a:p>
                      <a:pPr algn="r" fontAlgn="b"/>
                      <a:r>
                        <a:rPr lang="en-US" sz="100" u="none" strike="noStrike">
                          <a:effectLst/>
                        </a:rPr>
                        <a:t>11753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The Fall of Heaven The Pahlavis and the Final Days of Imperial Iran An immersive, gripping account of the rise and fall of Iran's glamorous Pahlavi dynasty, written with the cooperation of the late Shah's widow, Empres... https://www.bookbrowse.com/bb_briefs/detail/index.cfm/ezine_preview_number/11753 Andrew Scott Cooper</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070419511"/>
                  </a:ext>
                </a:extLst>
              </a:tr>
              <a:tr h="110400">
                <a:tc>
                  <a:txBody>
                    <a:bodyPr/>
                    <a:lstStyle/>
                    <a:p>
                      <a:pPr algn="r" fontAlgn="b"/>
                      <a:r>
                        <a:rPr lang="en-US" sz="100" u="none" strike="noStrike">
                          <a:effectLst/>
                        </a:rPr>
                        <a:t>11751</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a:effectLst/>
                        </a:rPr>
                        <a:t>Tastes Like Chicken A History of America's Favorite Bird From the domestication of the bird nearly ten thousand years ago to its current status as our go-to meat, the history of this seemingly commonplace bi... https://www.bookbrowse.com/bb_briefs/detail/index.cfm/ezine_preview_number/11751 Emelyn Rude</a:t>
                      </a:r>
                      <a:endParaRPr lang="en-US" sz="100" b="0" i="0" u="none" strike="noStrike">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2778198080"/>
                  </a:ext>
                </a:extLst>
              </a:tr>
              <a:tr h="76720">
                <a:tc>
                  <a:txBody>
                    <a:bodyPr/>
                    <a:lstStyle/>
                    <a:p>
                      <a:pPr algn="r" fontAlgn="b"/>
                      <a:r>
                        <a:rPr lang="en-US" sz="100" u="none" strike="noStrike">
                          <a:effectLst/>
                        </a:rPr>
                        <a:t>11743</a:t>
                      </a:r>
                      <a:endParaRPr lang="en-US" sz="100" b="0" i="0" u="none" strike="noStrike">
                        <a:solidFill>
                          <a:srgbClr val="000000"/>
                        </a:solidFill>
                        <a:effectLst/>
                        <a:latin typeface="Calibri" panose="020F0502020204030204" pitchFamily="34" charset="0"/>
                      </a:endParaRPr>
                    </a:p>
                  </a:txBody>
                  <a:tcPr marL="174" marR="174" marT="174" marB="0" anchor="b"/>
                </a:tc>
                <a:tc>
                  <a:txBody>
                    <a:bodyPr/>
                    <a:lstStyle/>
                    <a:p>
                      <a:pPr algn="l" fontAlgn="b"/>
                      <a:r>
                        <a:rPr lang="en-US" sz="100" u="none" strike="noStrike" dirty="0">
                          <a:effectLst/>
                        </a:rPr>
                        <a:t>Company Confessions Secrets, Memoirs, and the CIA A fascinating, readable work." - Robert Wallace, coauthor of&lt;i&gt; </a:t>
                      </a:r>
                      <a:r>
                        <a:rPr lang="en-US" sz="100" u="none" strike="noStrike" dirty="0" err="1">
                          <a:effectLst/>
                        </a:rPr>
                        <a:t>Spycraft</a:t>
                      </a:r>
                      <a:r>
                        <a:rPr lang="en-US" sz="100" u="none" strike="noStrike" dirty="0">
                          <a:effectLst/>
                        </a:rPr>
                        <a:t>&lt;/i&gt; and &lt;i&gt;The Official CIA Manual of Trickery and Deception&lt;/i&gt;...</a:t>
                      </a:r>
                      <a:endParaRPr lang="en-US" sz="100" b="0" i="0" u="none" strike="noStrike" dirty="0">
                        <a:solidFill>
                          <a:srgbClr val="000000"/>
                        </a:solidFill>
                        <a:effectLst/>
                        <a:latin typeface="Calibri" panose="020F0502020204030204" pitchFamily="34" charset="0"/>
                      </a:endParaRPr>
                    </a:p>
                  </a:txBody>
                  <a:tcPr marL="174" marR="174" marT="174" marB="0" anchor="b"/>
                </a:tc>
                <a:extLst>
                  <a:ext uri="{0D108BD9-81ED-4DB2-BD59-A6C34878D82A}">
                    <a16:rowId xmlns:a16="http://schemas.microsoft.com/office/drawing/2014/main" val="3809225003"/>
                  </a:ext>
                </a:extLst>
              </a:tr>
            </a:tbl>
          </a:graphicData>
        </a:graphic>
      </p:graphicFrame>
      <p:sp>
        <p:nvSpPr>
          <p:cNvPr id="9" name="Rectangle 8">
            <a:extLst>
              <a:ext uri="{FF2B5EF4-FFF2-40B4-BE49-F238E27FC236}">
                <a16:creationId xmlns:a16="http://schemas.microsoft.com/office/drawing/2014/main" id="{928A3561-7CF8-4B46-230B-1290230B4A3A}"/>
              </a:ext>
            </a:extLst>
          </p:cNvPr>
          <p:cNvSpPr/>
          <p:nvPr/>
        </p:nvSpPr>
        <p:spPr>
          <a:xfrm>
            <a:off x="9179730" y="5425872"/>
            <a:ext cx="2092657" cy="434370"/>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CD6718A-4D7D-4B2E-9695-E1588D6DECA7}"/>
              </a:ext>
            </a:extLst>
          </p:cNvPr>
          <p:cNvGrpSpPr/>
          <p:nvPr/>
        </p:nvGrpSpPr>
        <p:grpSpPr>
          <a:xfrm>
            <a:off x="0" y="2020274"/>
            <a:ext cx="9355368" cy="3279252"/>
            <a:chOff x="-717920" y="1923255"/>
            <a:chExt cx="12037821" cy="3160237"/>
          </a:xfrm>
        </p:grpSpPr>
        <p:pic>
          <p:nvPicPr>
            <p:cNvPr id="4" name="Picture 3">
              <a:extLst>
                <a:ext uri="{FF2B5EF4-FFF2-40B4-BE49-F238E27FC236}">
                  <a16:creationId xmlns:a16="http://schemas.microsoft.com/office/drawing/2014/main" id="{ECA98C5E-6C1C-42A7-962F-1F361BAA7E0B}"/>
                </a:ext>
              </a:extLst>
            </p:cNvPr>
            <p:cNvPicPr>
              <a:picLocks noChangeAspect="1"/>
            </p:cNvPicPr>
            <p:nvPr/>
          </p:nvPicPr>
          <p:blipFill rotWithShape="1">
            <a:blip r:embed="rId3"/>
            <a:stretch/>
          </p:blipFill>
          <p:spPr>
            <a:xfrm>
              <a:off x="1589842" y="1980359"/>
              <a:ext cx="9730059" cy="3103133"/>
            </a:xfrm>
            <a:prstGeom prst="rect">
              <a:avLst/>
            </a:prstGeom>
          </p:spPr>
        </p:pic>
        <p:sp>
          <p:nvSpPr>
            <p:cNvPr id="6" name="Rectangle 5">
              <a:extLst>
                <a:ext uri="{FF2B5EF4-FFF2-40B4-BE49-F238E27FC236}">
                  <a16:creationId xmlns:a16="http://schemas.microsoft.com/office/drawing/2014/main" id="{48D9BA35-B715-4351-BD41-1037FF831711}"/>
                </a:ext>
              </a:extLst>
            </p:cNvPr>
            <p:cNvSpPr/>
            <p:nvPr/>
          </p:nvSpPr>
          <p:spPr>
            <a:xfrm>
              <a:off x="-717920" y="1923255"/>
              <a:ext cx="7992994" cy="504232"/>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636BDAC-E649-2DC2-337D-A48A22B15138}"/>
              </a:ext>
            </a:extLst>
          </p:cNvPr>
          <p:cNvSpPr txBox="1"/>
          <p:nvPr/>
        </p:nvSpPr>
        <p:spPr>
          <a:xfrm>
            <a:off x="9482203" y="5795483"/>
            <a:ext cx="2619578" cy="738664"/>
          </a:xfrm>
          <a:prstGeom prst="rect">
            <a:avLst/>
          </a:prstGeom>
          <a:noFill/>
        </p:spPr>
        <p:txBody>
          <a:bodyPr wrap="square" rtlCol="0">
            <a:spAutoFit/>
          </a:bodyPr>
          <a:lstStyle/>
          <a:p>
            <a:pPr algn="r"/>
            <a:r>
              <a:rPr lang="en-US" sz="1400" dirty="0"/>
              <a:t>Source: Inner Lives of Book Clubs</a:t>
            </a:r>
          </a:p>
          <a:p>
            <a:pPr algn="r"/>
            <a:r>
              <a:rPr lang="en-US" sz="1400" dirty="0"/>
              <a:t>Sample: 2,723. </a:t>
            </a:r>
          </a:p>
          <a:p>
            <a:pPr algn="r"/>
            <a:r>
              <a:rPr lang="en-US" sz="1400" dirty="0"/>
              <a:t>bookbrowse.com/wp</a:t>
            </a:r>
          </a:p>
        </p:txBody>
      </p:sp>
      <p:sp>
        <p:nvSpPr>
          <p:cNvPr id="5" name="TextBox 4">
            <a:extLst>
              <a:ext uri="{FF2B5EF4-FFF2-40B4-BE49-F238E27FC236}">
                <a16:creationId xmlns:a16="http://schemas.microsoft.com/office/drawing/2014/main" id="{0590D1C5-C3D0-6392-39D8-5ABE4910741E}"/>
              </a:ext>
            </a:extLst>
          </p:cNvPr>
          <p:cNvSpPr txBox="1"/>
          <p:nvPr/>
        </p:nvSpPr>
        <p:spPr>
          <a:xfrm>
            <a:off x="1999908" y="5426151"/>
            <a:ext cx="7482295" cy="1107996"/>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lgn="ctr">
              <a:buNone/>
            </a:pPr>
            <a:r>
              <a:rPr lang="en-US" sz="2400" dirty="0">
                <a:solidFill>
                  <a:schemeClr val="accent1">
                    <a:lumMod val="75000"/>
                  </a:schemeClr>
                </a:solidFill>
              </a:rPr>
              <a:t>Book selection was a factor for 26% of those who </a:t>
            </a:r>
            <a:br>
              <a:rPr lang="en-US" sz="2400" dirty="0">
                <a:solidFill>
                  <a:schemeClr val="accent1">
                    <a:lumMod val="75000"/>
                  </a:schemeClr>
                </a:solidFill>
              </a:rPr>
            </a:br>
            <a:r>
              <a:rPr lang="en-US" sz="2400" dirty="0">
                <a:solidFill>
                  <a:schemeClr val="accent1">
                    <a:lumMod val="75000"/>
                  </a:schemeClr>
                </a:solidFill>
              </a:rPr>
              <a:t>left a book club due to dissatisfaction.</a:t>
            </a:r>
          </a:p>
        </p:txBody>
      </p:sp>
    </p:spTree>
    <p:extLst>
      <p:ext uri="{BB962C8B-B14F-4D97-AF65-F5344CB8AC3E}">
        <p14:creationId xmlns:p14="http://schemas.microsoft.com/office/powerpoint/2010/main" val="23041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6.02gb">
            <a:extLst>
              <a:ext uri="{FF2B5EF4-FFF2-40B4-BE49-F238E27FC236}">
                <a16:creationId xmlns:a16="http://schemas.microsoft.com/office/drawing/2014/main" id="{DAD6C24B-F8E1-4A13-BFB6-FE85C8121370}"/>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r="3730" b="10295"/>
          <a:stretch/>
        </p:blipFill>
        <p:spPr>
          <a:xfrm>
            <a:off x="1228019" y="2417000"/>
            <a:ext cx="10135858" cy="3751786"/>
          </a:xfrm>
          <a:prstGeom prst="rect">
            <a:avLst/>
          </a:prstGeom>
        </p:spPr>
      </p:pic>
      <p:sp>
        <p:nvSpPr>
          <p:cNvPr id="4" name="TextBox 3">
            <a:extLst>
              <a:ext uri="{FF2B5EF4-FFF2-40B4-BE49-F238E27FC236}">
                <a16:creationId xmlns:a16="http://schemas.microsoft.com/office/drawing/2014/main" id="{7CE7A223-E57A-4780-ABF8-33ACCCBBCB83}"/>
              </a:ext>
            </a:extLst>
          </p:cNvPr>
          <p:cNvSpPr txBox="1"/>
          <p:nvPr/>
        </p:nvSpPr>
        <p:spPr>
          <a:xfrm>
            <a:off x="0" y="900889"/>
            <a:ext cx="12192000" cy="1138773"/>
          </a:xfrm>
          <a:prstGeom prst="rect">
            <a:avLst/>
          </a:prstGeom>
          <a:noFill/>
        </p:spPr>
        <p:txBody>
          <a:bodyPr wrap="square" rtlCol="0">
            <a:spAutoFit/>
          </a:bodyPr>
          <a:lstStyle/>
          <a:p>
            <a:pPr algn="ctr"/>
            <a:r>
              <a:rPr lang="en-US" sz="4000" b="1" dirty="0">
                <a:solidFill>
                  <a:schemeClr val="accent1">
                    <a:lumMod val="75000"/>
                  </a:schemeClr>
                </a:solidFill>
              </a:rPr>
              <a:t>Utilizing Book Club Kits</a:t>
            </a:r>
          </a:p>
          <a:p>
            <a:pPr algn="ctr"/>
            <a:r>
              <a:rPr lang="en-US" sz="2800" b="1" dirty="0">
                <a:solidFill>
                  <a:schemeClr val="accent1">
                    <a:lumMod val="75000"/>
                  </a:schemeClr>
                </a:solidFill>
              </a:rPr>
              <a:t>Private Books Clubs vs Public Groups</a:t>
            </a:r>
          </a:p>
        </p:txBody>
      </p:sp>
      <p:sp>
        <p:nvSpPr>
          <p:cNvPr id="5" name="TextBox 4">
            <a:extLst>
              <a:ext uri="{FF2B5EF4-FFF2-40B4-BE49-F238E27FC236}">
                <a16:creationId xmlns:a16="http://schemas.microsoft.com/office/drawing/2014/main" id="{B64D8178-A229-3E75-12F7-9C4156AD24BC}"/>
              </a:ext>
            </a:extLst>
          </p:cNvPr>
          <p:cNvSpPr txBox="1"/>
          <p:nvPr/>
        </p:nvSpPr>
        <p:spPr>
          <a:xfrm>
            <a:off x="9180264" y="6211402"/>
            <a:ext cx="2846895" cy="523220"/>
          </a:xfrm>
          <a:prstGeom prst="rect">
            <a:avLst/>
          </a:prstGeom>
          <a:noFill/>
        </p:spPr>
        <p:txBody>
          <a:bodyPr wrap="square" rtlCol="0">
            <a:spAutoFit/>
          </a:bodyPr>
          <a:lstStyle/>
          <a:p>
            <a:pPr algn="r"/>
            <a:r>
              <a:rPr lang="en-US" sz="1400" dirty="0"/>
              <a:t>Source: Inner Lives of Book Clubs</a:t>
            </a:r>
          </a:p>
          <a:p>
            <a:pPr algn="r"/>
            <a:r>
              <a:rPr lang="en-US" sz="1400" dirty="0"/>
              <a:t>Sample: 2,723. bookbrowse.com/wp</a:t>
            </a:r>
          </a:p>
        </p:txBody>
      </p:sp>
    </p:spTree>
    <p:extLst>
      <p:ext uri="{BB962C8B-B14F-4D97-AF65-F5344CB8AC3E}">
        <p14:creationId xmlns:p14="http://schemas.microsoft.com/office/powerpoint/2010/main" val="206239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14506" y="914400"/>
            <a:ext cx="3105181" cy="5933209"/>
          </a:xfrm>
          <a:prstGeom prst="rect">
            <a:avLst/>
          </a:prstGeom>
        </p:spPr>
      </p:pic>
      <p:sp>
        <p:nvSpPr>
          <p:cNvPr id="2" name="TextBox 1">
            <a:extLst>
              <a:ext uri="{FF2B5EF4-FFF2-40B4-BE49-F238E27FC236}">
                <a16:creationId xmlns:a16="http://schemas.microsoft.com/office/drawing/2014/main" id="{CF79571A-DFE2-4876-86AC-170E5442C460}"/>
              </a:ext>
            </a:extLst>
          </p:cNvPr>
          <p:cNvSpPr txBox="1"/>
          <p:nvPr/>
        </p:nvSpPr>
        <p:spPr>
          <a:xfrm>
            <a:off x="717630" y="2404306"/>
            <a:ext cx="9849466" cy="1846659"/>
          </a:xfrm>
          <a:prstGeom prst="rect">
            <a:avLst/>
          </a:prstGeom>
          <a:noFill/>
        </p:spPr>
        <p:txBody>
          <a:bodyPr wrap="square" rtlCol="0">
            <a:spAutoFit/>
          </a:bodyPr>
          <a:lstStyle/>
          <a:p>
            <a:endParaRPr lang="en-US" sz="2400" dirty="0"/>
          </a:p>
          <a:p>
            <a:pPr algn="ctr"/>
            <a:r>
              <a:rPr lang="en-US" sz="5400" b="1" dirty="0">
                <a:solidFill>
                  <a:schemeClr val="accent1">
                    <a:lumMod val="75000"/>
                  </a:schemeClr>
                </a:solidFill>
              </a:rPr>
              <a:t>Supporting Multiple Book Clubs </a:t>
            </a:r>
            <a:br>
              <a:rPr lang="en-US" sz="5400" b="1" dirty="0">
                <a:solidFill>
                  <a:schemeClr val="accent1">
                    <a:lumMod val="75000"/>
                  </a:schemeClr>
                </a:solidFill>
              </a:rPr>
            </a:br>
            <a:r>
              <a:rPr lang="en-US" sz="3600" b="1" dirty="0">
                <a:solidFill>
                  <a:schemeClr val="accent1">
                    <a:lumMod val="75000"/>
                  </a:schemeClr>
                </a:solidFill>
              </a:rPr>
              <a:t>with lots of—or minimal—involvement</a:t>
            </a:r>
          </a:p>
        </p:txBody>
      </p:sp>
    </p:spTree>
    <p:extLst>
      <p:ext uri="{BB962C8B-B14F-4D97-AF65-F5344CB8AC3E}">
        <p14:creationId xmlns:p14="http://schemas.microsoft.com/office/powerpoint/2010/main" val="118128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0310EF-94A4-4AF3-9FAD-13D6989EDAAE}"/>
              </a:ext>
            </a:extLst>
          </p:cNvPr>
          <p:cNvSpPr/>
          <p:nvPr/>
        </p:nvSpPr>
        <p:spPr>
          <a:xfrm>
            <a:off x="536998" y="2196647"/>
            <a:ext cx="11430000" cy="3616375"/>
          </a:xfrm>
          <a:prstGeom prst="rect">
            <a:avLst/>
          </a:prstGeom>
        </p:spPr>
        <p:txBody>
          <a:bodyPr wrap="square">
            <a:spAutoFit/>
          </a:bodyPr>
          <a:lstStyle/>
          <a:p>
            <a:pPr algn="ctr"/>
            <a:r>
              <a:rPr lang="en-US" sz="3200" b="1" dirty="0">
                <a:latin typeface="Times New Roman" panose="02020603050405020304" pitchFamily="18" charset="0"/>
              </a:rPr>
              <a:t>Darien Library, CT </a:t>
            </a:r>
            <a:r>
              <a:rPr lang="en-US" sz="3200" dirty="0">
                <a:latin typeface="Times New Roman" panose="02020603050405020304" pitchFamily="18" charset="0"/>
              </a:rPr>
              <a:t>(23k population)</a:t>
            </a:r>
            <a:br>
              <a:rPr lang="en-US" sz="2800" dirty="0">
                <a:latin typeface="Times New Roman" panose="02020603050405020304" pitchFamily="18" charset="0"/>
              </a:rPr>
            </a:br>
            <a:r>
              <a:rPr lang="en-US" sz="2800" b="1" dirty="0">
                <a:solidFill>
                  <a:srgbClr val="00B0F0"/>
                </a:solidFill>
                <a:latin typeface="Times New Roman" panose="02020603050405020304" pitchFamily="18" charset="0"/>
              </a:rPr>
              <a:t>bookbrowse.com/</a:t>
            </a:r>
            <a:r>
              <a:rPr lang="en-US" sz="2800" b="1" dirty="0" err="1">
                <a:solidFill>
                  <a:srgbClr val="00B0F0"/>
                </a:solidFill>
                <a:latin typeface="Times New Roman" panose="02020603050405020304" pitchFamily="18" charset="0"/>
              </a:rPr>
              <a:t>dbc</a:t>
            </a:r>
            <a:endParaRPr lang="en-US" sz="2800" dirty="0">
              <a:latin typeface="Times New Roman" panose="02020603050405020304" pitchFamily="18" charset="0"/>
            </a:endParaRP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Works with local groups (e.g. YMCA, museum) to get them established.</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Books in a bag, only available to registered book groups (approx. 100).</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“Book talking” – meetings with individual groups seasonally to pick books.</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Author events + Periodic workshops, e.g. “how to lead a better book discussion.”</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Monthly newsletter and dedicated webpage.</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Approx. 30 hours/week split between two staff; plus team events.</a:t>
            </a:r>
            <a:endParaRPr lang="en-US" sz="2800" b="1" dirty="0">
              <a:solidFill>
                <a:srgbClr val="002060"/>
              </a:solidFill>
              <a:latin typeface="Times New Roman" panose="02020603050405020304" pitchFamily="18" charset="0"/>
            </a:endParaRPr>
          </a:p>
        </p:txBody>
      </p:sp>
      <p:sp>
        <p:nvSpPr>
          <p:cNvPr id="10" name="Rectangle 9">
            <a:extLst>
              <a:ext uri="{FF2B5EF4-FFF2-40B4-BE49-F238E27FC236}">
                <a16:creationId xmlns:a16="http://schemas.microsoft.com/office/drawing/2014/main" id="{CCAC0341-ED1A-4ED5-9C90-6A1753B884EC}"/>
              </a:ext>
            </a:extLst>
          </p:cNvPr>
          <p:cNvSpPr/>
          <p:nvPr/>
        </p:nvSpPr>
        <p:spPr>
          <a:xfrm>
            <a:off x="0" y="1044978"/>
            <a:ext cx="12192000" cy="646331"/>
          </a:xfrm>
          <a:prstGeom prst="rect">
            <a:avLst/>
          </a:prstGeom>
        </p:spPr>
        <p:txBody>
          <a:bodyPr wrap="square">
            <a:spAutoFit/>
          </a:bodyPr>
          <a:lstStyle/>
          <a:p>
            <a:pPr algn="ctr"/>
            <a:r>
              <a:rPr lang="en-US" sz="3600" b="1" dirty="0">
                <a:solidFill>
                  <a:schemeClr val="accent1">
                    <a:lumMod val="75000"/>
                  </a:schemeClr>
                </a:solidFill>
              </a:rPr>
              <a:t>Running Multiple Groups With Lots of Involvement!</a:t>
            </a:r>
          </a:p>
        </p:txBody>
      </p:sp>
      <p:sp>
        <p:nvSpPr>
          <p:cNvPr id="2" name="Rectangle 1">
            <a:extLst>
              <a:ext uri="{FF2B5EF4-FFF2-40B4-BE49-F238E27FC236}">
                <a16:creationId xmlns:a16="http://schemas.microsoft.com/office/drawing/2014/main" id="{6593920E-6D8E-9407-7CDF-9505462F3757}"/>
              </a:ext>
            </a:extLst>
          </p:cNvPr>
          <p:cNvSpPr/>
          <p:nvPr/>
        </p:nvSpPr>
        <p:spPr>
          <a:xfrm>
            <a:off x="365419" y="1965814"/>
            <a:ext cx="10945584" cy="3862596"/>
          </a:xfrm>
          <a:prstGeom prst="rect">
            <a:avLst/>
          </a:prstGeom>
          <a:solidFill>
            <a:srgbClr val="FFEDD1"/>
          </a:solidFill>
          <a:ln>
            <a:solidFill>
              <a:schemeClr val="accent1"/>
            </a:solidFill>
          </a:ln>
          <a:effectLst>
            <a:outerShdw blurRad="50800" dist="63500" dir="2700000" algn="tl" rotWithShape="0">
              <a:prstClr val="black">
                <a:alpha val="40000"/>
              </a:prstClr>
            </a:outerShdw>
          </a:effectLst>
        </p:spPr>
        <p:txBody>
          <a:bodyPr wrap="square" lIns="274320" tIns="274320" rIns="274320" bIns="274320">
            <a:spAutoFit/>
          </a:bodyPr>
          <a:lstStyle/>
          <a:p>
            <a:pPr algn="ctr"/>
            <a:r>
              <a:rPr lang="en-US" sz="3200" b="1" dirty="0">
                <a:latin typeface="Times New Roman" panose="02020603050405020304" pitchFamily="18" charset="0"/>
              </a:rPr>
              <a:t>Darien Library, CT </a:t>
            </a:r>
            <a:r>
              <a:rPr lang="en-US" sz="3200" dirty="0">
                <a:latin typeface="Times New Roman" panose="02020603050405020304" pitchFamily="18" charset="0"/>
              </a:rPr>
              <a:t>(23k population)</a:t>
            </a:r>
            <a:br>
              <a:rPr lang="en-US" sz="3200" dirty="0">
                <a:latin typeface="Times New Roman" panose="02020603050405020304" pitchFamily="18" charset="0"/>
              </a:rPr>
            </a:br>
            <a:endParaRPr lang="en-US" sz="1400" dirty="0">
              <a:latin typeface="Times New Roman" panose="02020603050405020304" pitchFamily="18" charset="0"/>
            </a:endParaRP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Works with local groups (e.g. YMCA, museum) to get them established.</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Books in a bag, only available to registered book groups (approx. 100).</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“Book talking” – meetings with individual groups seasonally to pick books.</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Author events + Periodic workshops, e.g. “how to lead a better book discussion.”</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Monthly newsletter and dedicated webpage.</a:t>
            </a:r>
          </a:p>
          <a:p>
            <a:pPr marL="457200" indent="-457200">
              <a:spcAft>
                <a:spcPts val="600"/>
              </a:spcAft>
              <a:buFont typeface="Arial" panose="020B0604020202020204" pitchFamily="34" charset="0"/>
              <a:buChar char="•"/>
            </a:pPr>
            <a:r>
              <a:rPr lang="en-US" sz="2400" dirty="0">
                <a:solidFill>
                  <a:srgbClr val="002060"/>
                </a:solidFill>
                <a:latin typeface="Times New Roman" panose="02020603050405020304" pitchFamily="18" charset="0"/>
              </a:rPr>
              <a:t>Approx. 30 hours/week split between two staff; plus team events</a:t>
            </a:r>
            <a:endParaRPr lang="en-US" sz="2400" dirty="0">
              <a:solidFill>
                <a:srgbClr val="002060"/>
              </a:solidFill>
            </a:endParaRPr>
          </a:p>
        </p:txBody>
      </p:sp>
      <p:sp>
        <p:nvSpPr>
          <p:cNvPr id="5" name="TextBox 4">
            <a:extLst>
              <a:ext uri="{FF2B5EF4-FFF2-40B4-BE49-F238E27FC236}">
                <a16:creationId xmlns:a16="http://schemas.microsoft.com/office/drawing/2014/main" id="{0A9C34C8-78DA-AA3C-8645-7BC68C4F40F8}"/>
              </a:ext>
            </a:extLst>
          </p:cNvPr>
          <p:cNvSpPr txBox="1"/>
          <p:nvPr/>
        </p:nvSpPr>
        <p:spPr>
          <a:xfrm>
            <a:off x="365419" y="6102915"/>
            <a:ext cx="3795387" cy="523220"/>
          </a:xfrm>
          <a:prstGeom prst="rect">
            <a:avLst/>
          </a:prstGeom>
          <a:noFill/>
        </p:spPr>
        <p:txBody>
          <a:bodyPr wrap="square" rtlCol="0">
            <a:spAutoFit/>
          </a:bodyPr>
          <a:lstStyle/>
          <a:p>
            <a:r>
              <a:rPr lang="en-US" sz="2800" dirty="0">
                <a:solidFill>
                  <a:srgbClr val="00B0F0"/>
                </a:solidFill>
              </a:rPr>
              <a:t>bookbrowse.com/</a:t>
            </a:r>
            <a:r>
              <a:rPr lang="en-US" sz="2800" dirty="0" err="1">
                <a:solidFill>
                  <a:srgbClr val="00B0F0"/>
                </a:solidFill>
              </a:rPr>
              <a:t>dbc</a:t>
            </a:r>
            <a:endParaRPr lang="en-US" sz="2800" dirty="0">
              <a:solidFill>
                <a:srgbClr val="00B0F0"/>
              </a:solidFill>
            </a:endParaRPr>
          </a:p>
        </p:txBody>
      </p:sp>
    </p:spTree>
    <p:extLst>
      <p:ext uri="{BB962C8B-B14F-4D97-AF65-F5344CB8AC3E}">
        <p14:creationId xmlns:p14="http://schemas.microsoft.com/office/powerpoint/2010/main" val="301947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0310EF-94A4-4AF3-9FAD-13D6989EDAAE}"/>
              </a:ext>
            </a:extLst>
          </p:cNvPr>
          <p:cNvSpPr/>
          <p:nvPr/>
        </p:nvSpPr>
        <p:spPr>
          <a:xfrm>
            <a:off x="593051" y="2165360"/>
            <a:ext cx="11430000" cy="3662541"/>
          </a:xfrm>
          <a:prstGeom prst="rect">
            <a:avLst/>
          </a:prstGeom>
        </p:spPr>
        <p:txBody>
          <a:bodyPr wrap="square">
            <a:spAutoFit/>
          </a:bodyPr>
          <a:lstStyle/>
          <a:p>
            <a:pPr marL="342900" indent="-342900">
              <a:spcAft>
                <a:spcPts val="1200"/>
              </a:spcAft>
              <a:buFont typeface="Symbol" panose="05050102010706020507" pitchFamily="18" charset="2"/>
              <a:buChar char=""/>
            </a:pPr>
            <a:r>
              <a:rPr lang="en-US" sz="2800" dirty="0">
                <a:solidFill>
                  <a:schemeClr val="accent1">
                    <a:lumMod val="75000"/>
                  </a:schemeClr>
                </a:solidFill>
                <a:latin typeface="Times New Roman" panose="02020603050405020304" pitchFamily="18" charset="0"/>
                <a:ea typeface="Times New Roman" panose="02020603050405020304" pitchFamily="18" charset="0"/>
              </a:rPr>
              <a:t>Delegate</a:t>
            </a:r>
            <a:r>
              <a:rPr lang="en-US" sz="2800" dirty="0">
                <a:latin typeface="Times New Roman" panose="02020603050405020304" pitchFamily="18" charset="0"/>
                <a:ea typeface="Times New Roman" panose="02020603050405020304" pitchFamily="18" charset="0"/>
              </a:rPr>
              <a:t> – book selection and moderation usually by others (not staff). </a:t>
            </a:r>
          </a:p>
          <a:p>
            <a:pPr marL="342900" marR="0" lvl="0" indent="-342900">
              <a:spcAft>
                <a:spcPts val="1200"/>
              </a:spcAft>
              <a:buFont typeface="Symbol" panose="05050102010706020507" pitchFamily="18" charset="2"/>
              <a:buChar char=""/>
            </a:pPr>
            <a:r>
              <a:rPr lang="en-US" sz="2800" dirty="0">
                <a:solidFill>
                  <a:schemeClr val="accent1">
                    <a:lumMod val="75000"/>
                  </a:schemeClr>
                </a:solidFill>
                <a:latin typeface="Times New Roman" panose="02020603050405020304" pitchFamily="18" charset="0"/>
                <a:ea typeface="Times New Roman" panose="02020603050405020304" pitchFamily="18" charset="0"/>
              </a:rPr>
              <a:t>Collaborate</a:t>
            </a:r>
            <a:r>
              <a:rPr lang="en-US" sz="2800" dirty="0">
                <a:latin typeface="Times New Roman" panose="02020603050405020304" pitchFamily="18" charset="0"/>
                <a:ea typeface="Times New Roman" panose="02020603050405020304" pitchFamily="18" charset="0"/>
              </a:rPr>
              <a:t> – co-sponsor with local groups, support individuals with ideas.</a:t>
            </a:r>
          </a:p>
          <a:p>
            <a:pPr marL="342900" indent="-342900">
              <a:spcAft>
                <a:spcPts val="1200"/>
              </a:spcAft>
              <a:buFont typeface="Symbol" panose="05050102010706020507" pitchFamily="18" charset="2"/>
              <a:buChar char=""/>
            </a:pPr>
            <a:r>
              <a:rPr lang="en-US" sz="2800" dirty="0">
                <a:solidFill>
                  <a:schemeClr val="accent1">
                    <a:lumMod val="75000"/>
                  </a:schemeClr>
                </a:solidFill>
                <a:latin typeface="Times New Roman" panose="02020603050405020304" pitchFamily="18" charset="0"/>
                <a:ea typeface="Times New Roman" panose="02020603050405020304" pitchFamily="18" charset="0"/>
              </a:rPr>
              <a:t>Multi-locate</a:t>
            </a:r>
            <a:r>
              <a:rPr lang="en-US" sz="2800" dirty="0">
                <a:latin typeface="Times New Roman" panose="02020603050405020304" pitchFamily="18" charset="0"/>
                <a:ea typeface="Times New Roman" panose="02020603050405020304" pitchFamily="18" charset="0"/>
              </a:rPr>
              <a:t> – bookstore, café, bar, community center etc.</a:t>
            </a:r>
          </a:p>
          <a:p>
            <a:pPr marL="342900" indent="-342900">
              <a:spcAft>
                <a:spcPts val="1200"/>
              </a:spcAft>
              <a:buFont typeface="Symbol" panose="05050102010706020507" pitchFamily="18" charset="2"/>
              <a:buChar char=""/>
            </a:pPr>
            <a:r>
              <a:rPr lang="en-US" sz="2800" dirty="0">
                <a:solidFill>
                  <a:schemeClr val="accent1">
                    <a:lumMod val="75000"/>
                  </a:schemeClr>
                </a:solidFill>
                <a:latin typeface="Times New Roman" panose="02020603050405020304" pitchFamily="18" charset="0"/>
                <a:ea typeface="Times New Roman" panose="02020603050405020304" pitchFamily="18" charset="0"/>
              </a:rPr>
              <a:t>Promote </a:t>
            </a:r>
            <a:r>
              <a:rPr lang="en-US" sz="2800" dirty="0">
                <a:latin typeface="Times New Roman" panose="02020603050405020304" pitchFamily="18" charset="0"/>
                <a:ea typeface="Times New Roman" panose="02020603050405020304" pitchFamily="18" charset="0"/>
              </a:rPr>
              <a:t>– website, newsletter, in-store; compelling descriptions.</a:t>
            </a:r>
          </a:p>
          <a:p>
            <a:pPr marL="342900" indent="-342900">
              <a:spcAft>
                <a:spcPts val="1200"/>
              </a:spcAft>
              <a:buFont typeface="Symbol" panose="05050102010706020507" pitchFamily="18" charset="2"/>
              <a:buChar char=""/>
            </a:pPr>
            <a:r>
              <a:rPr lang="en-US" sz="2800" dirty="0">
                <a:solidFill>
                  <a:schemeClr val="accent1">
                    <a:lumMod val="75000"/>
                  </a:schemeClr>
                </a:solidFill>
                <a:latin typeface="Times New Roman" panose="02020603050405020304" pitchFamily="18" charset="0"/>
                <a:ea typeface="Times New Roman" panose="02020603050405020304" pitchFamily="18" charset="0"/>
              </a:rPr>
              <a:t>Experiment </a:t>
            </a:r>
            <a:r>
              <a:rPr lang="en-US" sz="2800" dirty="0">
                <a:latin typeface="Times New Roman" panose="02020603050405020304" pitchFamily="18" charset="0"/>
                <a:ea typeface="Times New Roman" panose="02020603050405020304" pitchFamily="18" charset="0"/>
              </a:rPr>
              <a:t>– </a:t>
            </a:r>
            <a:r>
              <a:rPr lang="en-US" sz="2800" dirty="0">
                <a:solidFill>
                  <a:schemeClr val="accent1">
                    <a:lumMod val="75000"/>
                  </a:schemeClr>
                </a:solidFill>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rPr>
              <a:t>try new themes, </a:t>
            </a:r>
            <a:r>
              <a:rPr lang="en-US" sz="2800" dirty="0">
                <a:latin typeface="Times New Roman" panose="02020603050405020304" pitchFamily="18" charset="0"/>
                <a:ea typeface="Times New Roman" panose="02020603050405020304" pitchFamily="18" charset="0"/>
              </a:rPr>
              <a:t>don’t get attached.</a:t>
            </a:r>
            <a:br>
              <a:rPr lang="en-US"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ea typeface="Times New Roman" panose="02020603050405020304" pitchFamily="18" charset="0"/>
            </a:endParaRPr>
          </a:p>
          <a:p>
            <a:pPr algn="ctr"/>
            <a:endParaRPr lang="en-US" sz="2400" dirty="0">
              <a:solidFill>
                <a:schemeClr val="accent1">
                  <a:lumMod val="75000"/>
                </a:schemeClr>
              </a:solidFill>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CCAC0341-ED1A-4ED5-9C90-6A1753B884EC}"/>
              </a:ext>
            </a:extLst>
          </p:cNvPr>
          <p:cNvSpPr/>
          <p:nvPr/>
        </p:nvSpPr>
        <p:spPr>
          <a:xfrm>
            <a:off x="0" y="1293545"/>
            <a:ext cx="12192000" cy="646331"/>
          </a:xfrm>
          <a:prstGeom prst="rect">
            <a:avLst/>
          </a:prstGeom>
        </p:spPr>
        <p:txBody>
          <a:bodyPr wrap="square">
            <a:spAutoFit/>
          </a:bodyPr>
          <a:lstStyle/>
          <a:p>
            <a:pPr algn="ctr"/>
            <a:r>
              <a:rPr lang="en-US" sz="3600" b="1" dirty="0">
                <a:solidFill>
                  <a:schemeClr val="accent1">
                    <a:lumMod val="75000"/>
                  </a:schemeClr>
                </a:solidFill>
              </a:rPr>
              <a:t>Running Multiple Groups With Minimal Involvement</a:t>
            </a:r>
          </a:p>
        </p:txBody>
      </p:sp>
      <p:sp>
        <p:nvSpPr>
          <p:cNvPr id="2" name="TextBox 1">
            <a:extLst>
              <a:ext uri="{FF2B5EF4-FFF2-40B4-BE49-F238E27FC236}">
                <a16:creationId xmlns:a16="http://schemas.microsoft.com/office/drawing/2014/main" id="{CF0C9260-B940-25DB-9E32-1F80A786CD6C}"/>
              </a:ext>
            </a:extLst>
          </p:cNvPr>
          <p:cNvSpPr txBox="1"/>
          <p:nvPr/>
        </p:nvSpPr>
        <p:spPr>
          <a:xfrm>
            <a:off x="1014608" y="5411290"/>
            <a:ext cx="9870510" cy="1107996"/>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lgn="ctr">
              <a:buNone/>
            </a:pPr>
            <a:r>
              <a:rPr lang="en-US" sz="2400" dirty="0">
                <a:solidFill>
                  <a:schemeClr val="accent1">
                    <a:lumMod val="75000"/>
                  </a:schemeClr>
                </a:solidFill>
                <a:latin typeface="Times New Roman" panose="02020603050405020304" pitchFamily="18" charset="0"/>
                <a:ea typeface="Times New Roman" panose="02020603050405020304" pitchFamily="18" charset="0"/>
              </a:rPr>
              <a:t>Thanks to sweet pea Flaherty of King’s Books, Tacoma, Washington</a:t>
            </a:r>
            <a:br>
              <a:rPr lang="en-US" sz="2400" dirty="0">
                <a:solidFill>
                  <a:schemeClr val="accent1">
                    <a:lumMod val="75000"/>
                  </a:schemeClr>
                </a:solidFill>
                <a:latin typeface="Times New Roman" panose="02020603050405020304" pitchFamily="18" charset="0"/>
                <a:ea typeface="Times New Roman" panose="02020603050405020304" pitchFamily="18" charset="0"/>
              </a:rPr>
            </a:br>
            <a:r>
              <a:rPr lang="en-US" sz="2400" dirty="0">
                <a:solidFill>
                  <a:schemeClr val="accent1">
                    <a:lumMod val="75000"/>
                  </a:schemeClr>
                </a:solidFill>
                <a:latin typeface="Times New Roman" panose="02020603050405020304" pitchFamily="18" charset="0"/>
                <a:ea typeface="Times New Roman" panose="02020603050405020304" pitchFamily="18" charset="0"/>
              </a:rPr>
              <a:t>who runs 12 book clubs with just one permanent employee—himself!</a:t>
            </a:r>
            <a:endParaRPr lang="en-US" sz="2800" dirty="0">
              <a:latin typeface="Times New Roman" panose="02020603050405020304" pitchFamily="18" charset="0"/>
            </a:endParaRPr>
          </a:p>
        </p:txBody>
      </p:sp>
    </p:spTree>
    <p:extLst>
      <p:ext uri="{BB962C8B-B14F-4D97-AF65-F5344CB8AC3E}">
        <p14:creationId xmlns:p14="http://schemas.microsoft.com/office/powerpoint/2010/main" val="305694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F509C6-7F87-F52A-7C46-E14BE1136A0E}"/>
              </a:ext>
            </a:extLst>
          </p:cNvPr>
          <p:cNvPicPr>
            <a:picLocks noChangeAspect="1"/>
          </p:cNvPicPr>
          <p:nvPr/>
        </p:nvPicPr>
        <p:blipFill rotWithShape="1">
          <a:blip r:embed="rId3"/>
          <a:srcRect b="7773"/>
          <a:stretch/>
        </p:blipFill>
        <p:spPr>
          <a:xfrm>
            <a:off x="0" y="-2025377"/>
            <a:ext cx="12494368" cy="9215318"/>
          </a:xfrm>
          <a:prstGeom prst="rect">
            <a:avLst/>
          </a:prstGeom>
        </p:spPr>
      </p:pic>
      <p:pic>
        <p:nvPicPr>
          <p:cNvPr id="13" name="Picture 12">
            <a:extLst>
              <a:ext uri="{FF2B5EF4-FFF2-40B4-BE49-F238E27FC236}">
                <a16:creationId xmlns:a16="http://schemas.microsoft.com/office/drawing/2014/main" id="{A8F86667-A8A4-33D0-EB68-DEDF0DAC8DBC}"/>
              </a:ext>
            </a:extLst>
          </p:cNvPr>
          <p:cNvPicPr>
            <a:picLocks noChangeAspect="1"/>
          </p:cNvPicPr>
          <p:nvPr/>
        </p:nvPicPr>
        <p:blipFill rotWithShape="1">
          <a:blip r:embed="rId4"/>
          <a:srcRect l="17231" t="63065"/>
          <a:stretch/>
        </p:blipFill>
        <p:spPr>
          <a:xfrm>
            <a:off x="4008328" y="420781"/>
            <a:ext cx="3519813" cy="155415"/>
          </a:xfrm>
          <a:prstGeom prst="rect">
            <a:avLst/>
          </a:prstGeom>
        </p:spPr>
      </p:pic>
      <p:pic>
        <p:nvPicPr>
          <p:cNvPr id="16" name="Picture 15">
            <a:extLst>
              <a:ext uri="{FF2B5EF4-FFF2-40B4-BE49-F238E27FC236}">
                <a16:creationId xmlns:a16="http://schemas.microsoft.com/office/drawing/2014/main" id="{DC3C5529-5938-5608-2F70-B18E19B0F2A4}"/>
              </a:ext>
            </a:extLst>
          </p:cNvPr>
          <p:cNvPicPr>
            <a:picLocks noChangeAspect="1"/>
          </p:cNvPicPr>
          <p:nvPr/>
        </p:nvPicPr>
        <p:blipFill rotWithShape="1">
          <a:blip r:embed="rId5"/>
          <a:srcRect l="2487" t="30619"/>
          <a:stretch/>
        </p:blipFill>
        <p:spPr>
          <a:xfrm>
            <a:off x="3106455" y="0"/>
            <a:ext cx="4421687" cy="155415"/>
          </a:xfrm>
          <a:prstGeom prst="rect">
            <a:avLst/>
          </a:prstGeom>
        </p:spPr>
      </p:pic>
      <p:pic>
        <p:nvPicPr>
          <p:cNvPr id="17" name="Picture 16">
            <a:extLst>
              <a:ext uri="{FF2B5EF4-FFF2-40B4-BE49-F238E27FC236}">
                <a16:creationId xmlns:a16="http://schemas.microsoft.com/office/drawing/2014/main" id="{8FE1FCB3-CDA5-1A7F-B563-9F615939F623}"/>
              </a:ext>
            </a:extLst>
          </p:cNvPr>
          <p:cNvPicPr>
            <a:picLocks noChangeAspect="1"/>
          </p:cNvPicPr>
          <p:nvPr/>
        </p:nvPicPr>
        <p:blipFill rotWithShape="1">
          <a:blip r:embed="rId4"/>
          <a:srcRect l="21894"/>
          <a:stretch/>
        </p:blipFill>
        <p:spPr>
          <a:xfrm>
            <a:off x="0" y="155415"/>
            <a:ext cx="7528141" cy="1590793"/>
          </a:xfrm>
          <a:prstGeom prst="rect">
            <a:avLst/>
          </a:prstGeom>
        </p:spPr>
      </p:pic>
      <p:pic>
        <p:nvPicPr>
          <p:cNvPr id="18" name="Picture 17">
            <a:extLst>
              <a:ext uri="{FF2B5EF4-FFF2-40B4-BE49-F238E27FC236}">
                <a16:creationId xmlns:a16="http://schemas.microsoft.com/office/drawing/2014/main" id="{82D525EE-7E09-6E56-FEB7-1205DC844F7C}"/>
              </a:ext>
            </a:extLst>
          </p:cNvPr>
          <p:cNvPicPr>
            <a:picLocks noChangeAspect="1"/>
          </p:cNvPicPr>
          <p:nvPr/>
        </p:nvPicPr>
        <p:blipFill rotWithShape="1">
          <a:blip r:embed="rId4"/>
          <a:srcRect l="21894"/>
          <a:stretch/>
        </p:blipFill>
        <p:spPr>
          <a:xfrm>
            <a:off x="9569885" y="871484"/>
            <a:ext cx="2924482" cy="6318457"/>
          </a:xfrm>
          <a:prstGeom prst="rect">
            <a:avLst/>
          </a:prstGeom>
        </p:spPr>
      </p:pic>
      <p:pic>
        <p:nvPicPr>
          <p:cNvPr id="20" name="Picture 19">
            <a:extLst>
              <a:ext uri="{FF2B5EF4-FFF2-40B4-BE49-F238E27FC236}">
                <a16:creationId xmlns:a16="http://schemas.microsoft.com/office/drawing/2014/main" id="{78C64918-79AD-1155-55BA-2A292E44018A}"/>
              </a:ext>
            </a:extLst>
          </p:cNvPr>
          <p:cNvPicPr>
            <a:picLocks noChangeAspect="1"/>
          </p:cNvPicPr>
          <p:nvPr/>
        </p:nvPicPr>
        <p:blipFill rotWithShape="1">
          <a:blip r:embed="rId4"/>
          <a:srcRect l="21894"/>
          <a:stretch/>
        </p:blipFill>
        <p:spPr>
          <a:xfrm>
            <a:off x="8396614" y="5751233"/>
            <a:ext cx="3795386" cy="1515651"/>
          </a:xfrm>
          <a:prstGeom prst="rect">
            <a:avLst/>
          </a:prstGeom>
        </p:spPr>
      </p:pic>
      <p:pic>
        <p:nvPicPr>
          <p:cNvPr id="24" name="Picture 23">
            <a:extLst>
              <a:ext uri="{FF2B5EF4-FFF2-40B4-BE49-F238E27FC236}">
                <a16:creationId xmlns:a16="http://schemas.microsoft.com/office/drawing/2014/main" id="{2F7209F0-615E-B486-F5B2-B341CC42A2B2}"/>
              </a:ext>
            </a:extLst>
          </p:cNvPr>
          <p:cNvPicPr>
            <a:picLocks noChangeAspect="1"/>
          </p:cNvPicPr>
          <p:nvPr/>
        </p:nvPicPr>
        <p:blipFill>
          <a:blip r:embed="rId6"/>
          <a:stretch>
            <a:fillRect/>
          </a:stretch>
        </p:blipFill>
        <p:spPr>
          <a:xfrm>
            <a:off x="383878" y="241908"/>
            <a:ext cx="3104620" cy="1504300"/>
          </a:xfrm>
          <a:prstGeom prst="rect">
            <a:avLst/>
          </a:prstGeom>
        </p:spPr>
      </p:pic>
      <p:sp>
        <p:nvSpPr>
          <p:cNvPr id="3" name="TextBox 2">
            <a:extLst>
              <a:ext uri="{FF2B5EF4-FFF2-40B4-BE49-F238E27FC236}">
                <a16:creationId xmlns:a16="http://schemas.microsoft.com/office/drawing/2014/main" id="{C8D7DF95-7178-0D90-8AAD-67C98ECA73FA}"/>
              </a:ext>
            </a:extLst>
          </p:cNvPr>
          <p:cNvSpPr txBox="1"/>
          <p:nvPr/>
        </p:nvSpPr>
        <p:spPr>
          <a:xfrm>
            <a:off x="9221072" y="6247448"/>
            <a:ext cx="3117065" cy="523220"/>
          </a:xfrm>
          <a:prstGeom prst="rect">
            <a:avLst/>
          </a:prstGeom>
          <a:noFill/>
        </p:spPr>
        <p:txBody>
          <a:bodyPr wrap="square">
            <a:spAutoFit/>
          </a:bodyPr>
          <a:lstStyle/>
          <a:p>
            <a:r>
              <a:rPr lang="en-US" sz="2800" dirty="0">
                <a:solidFill>
                  <a:srgbClr val="00B0F0"/>
                </a:solidFill>
              </a:rPr>
              <a:t>kingsbookstore.com</a:t>
            </a:r>
          </a:p>
        </p:txBody>
      </p:sp>
    </p:spTree>
    <p:extLst>
      <p:ext uri="{BB962C8B-B14F-4D97-AF65-F5344CB8AC3E}">
        <p14:creationId xmlns:p14="http://schemas.microsoft.com/office/powerpoint/2010/main" val="82630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AB77-33FA-2D01-EF19-492C2AA3DD56}"/>
              </a:ext>
            </a:extLst>
          </p:cNvPr>
          <p:cNvPicPr>
            <a:picLocks noChangeAspect="1"/>
          </p:cNvPicPr>
          <p:nvPr/>
        </p:nvPicPr>
        <p:blipFill rotWithShape="1">
          <a:blip r:embed="rId3"/>
          <a:srcRect b="20161"/>
          <a:stretch/>
        </p:blipFill>
        <p:spPr>
          <a:xfrm>
            <a:off x="185694" y="130027"/>
            <a:ext cx="5388387" cy="2801063"/>
          </a:xfrm>
          <a:prstGeom prst="rect">
            <a:avLst/>
          </a:prstGeom>
        </p:spPr>
      </p:pic>
      <p:pic>
        <p:nvPicPr>
          <p:cNvPr id="14" name="Picture 13">
            <a:extLst>
              <a:ext uri="{FF2B5EF4-FFF2-40B4-BE49-F238E27FC236}">
                <a16:creationId xmlns:a16="http://schemas.microsoft.com/office/drawing/2014/main" id="{8B56BA8E-EAD8-3145-F702-C3A88B9FE789}"/>
              </a:ext>
            </a:extLst>
          </p:cNvPr>
          <p:cNvPicPr>
            <a:picLocks noChangeAspect="1"/>
          </p:cNvPicPr>
          <p:nvPr/>
        </p:nvPicPr>
        <p:blipFill rotWithShape="1">
          <a:blip r:embed="rId4"/>
          <a:srcRect b="10008"/>
          <a:stretch/>
        </p:blipFill>
        <p:spPr>
          <a:xfrm>
            <a:off x="5955501" y="187889"/>
            <a:ext cx="6050804" cy="2743201"/>
          </a:xfrm>
          <a:prstGeom prst="rect">
            <a:avLst/>
          </a:prstGeom>
        </p:spPr>
      </p:pic>
      <p:pic>
        <p:nvPicPr>
          <p:cNvPr id="16" name="Picture 15">
            <a:extLst>
              <a:ext uri="{FF2B5EF4-FFF2-40B4-BE49-F238E27FC236}">
                <a16:creationId xmlns:a16="http://schemas.microsoft.com/office/drawing/2014/main" id="{1DBCD391-DCD5-CCCA-AAFA-453ED0684EF4}"/>
              </a:ext>
            </a:extLst>
          </p:cNvPr>
          <p:cNvPicPr>
            <a:picLocks noChangeAspect="1"/>
          </p:cNvPicPr>
          <p:nvPr/>
        </p:nvPicPr>
        <p:blipFill rotWithShape="1">
          <a:blip r:embed="rId5"/>
          <a:srcRect b="9677"/>
          <a:stretch/>
        </p:blipFill>
        <p:spPr>
          <a:xfrm>
            <a:off x="185693" y="3134270"/>
            <a:ext cx="5388387" cy="2801064"/>
          </a:xfrm>
          <a:prstGeom prst="rect">
            <a:avLst/>
          </a:prstGeom>
        </p:spPr>
      </p:pic>
      <p:pic>
        <p:nvPicPr>
          <p:cNvPr id="18" name="Picture 17">
            <a:extLst>
              <a:ext uri="{FF2B5EF4-FFF2-40B4-BE49-F238E27FC236}">
                <a16:creationId xmlns:a16="http://schemas.microsoft.com/office/drawing/2014/main" id="{F9951DE8-4C56-902E-AEB7-F9D1E0CC5366}"/>
              </a:ext>
            </a:extLst>
          </p:cNvPr>
          <p:cNvPicPr>
            <a:picLocks noChangeAspect="1"/>
          </p:cNvPicPr>
          <p:nvPr/>
        </p:nvPicPr>
        <p:blipFill rotWithShape="1">
          <a:blip r:embed="rId6"/>
          <a:srcRect b="11829"/>
          <a:stretch/>
        </p:blipFill>
        <p:spPr>
          <a:xfrm>
            <a:off x="5955501" y="3134270"/>
            <a:ext cx="5656126" cy="2743201"/>
          </a:xfrm>
          <a:prstGeom prst="rect">
            <a:avLst/>
          </a:prstGeom>
        </p:spPr>
      </p:pic>
      <p:sp>
        <p:nvSpPr>
          <p:cNvPr id="19" name="Rectangle 18">
            <a:extLst>
              <a:ext uri="{FF2B5EF4-FFF2-40B4-BE49-F238E27FC236}">
                <a16:creationId xmlns:a16="http://schemas.microsoft.com/office/drawing/2014/main" id="{E66450CF-0DAE-0339-669B-688FB1D29E16}"/>
              </a:ext>
            </a:extLst>
          </p:cNvPr>
          <p:cNvSpPr/>
          <p:nvPr/>
        </p:nvSpPr>
        <p:spPr>
          <a:xfrm>
            <a:off x="592952" y="6070889"/>
            <a:ext cx="10725098" cy="646331"/>
          </a:xfrm>
          <a:prstGeom prst="rect">
            <a:avLst/>
          </a:prstGeom>
          <a:solidFill>
            <a:schemeClr val="bg1">
              <a:lumMod val="90000"/>
            </a:schemeClr>
          </a:solidFill>
        </p:spPr>
        <p:txBody>
          <a:bodyPr wrap="square">
            <a:spAutoFit/>
          </a:bodyPr>
          <a:lstStyle/>
          <a:p>
            <a:r>
              <a:rPr lang="en-US" b="1" dirty="0">
                <a:latin typeface="Times New Roman" panose="02020603050405020304" pitchFamily="18" charset="0"/>
                <a:ea typeface="Times New Roman" panose="02020603050405020304" pitchFamily="18" charset="0"/>
              </a:rPr>
              <a:t>Currently Dormant: </a:t>
            </a:r>
            <a:r>
              <a:rPr lang="en-US" dirty="0">
                <a:latin typeface="Times New Roman" panose="02020603050405020304" pitchFamily="18" charset="0"/>
                <a:ea typeface="Times New Roman" panose="02020603050405020304" pitchFamily="18" charset="0"/>
              </a:rPr>
              <a:t>Self-Help, Comics and Pizza (now run by comic store), Sword &amp; Laser, Cult Classics, Food Justice, Graphic Novel, Literary Medicine, Poetry, Reading for Writers, Shakespeare, Vegan etc.</a:t>
            </a:r>
          </a:p>
        </p:txBody>
      </p:sp>
    </p:spTree>
    <p:extLst>
      <p:ext uri="{BB962C8B-B14F-4D97-AF65-F5344CB8AC3E}">
        <p14:creationId xmlns:p14="http://schemas.microsoft.com/office/powerpoint/2010/main" val="230909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14506" y="914400"/>
            <a:ext cx="3105181" cy="5933209"/>
          </a:xfrm>
          <a:prstGeom prst="rect">
            <a:avLst/>
          </a:prstGeom>
        </p:spPr>
      </p:pic>
      <p:sp>
        <p:nvSpPr>
          <p:cNvPr id="2" name="TextBox 1">
            <a:extLst>
              <a:ext uri="{FF2B5EF4-FFF2-40B4-BE49-F238E27FC236}">
                <a16:creationId xmlns:a16="http://schemas.microsoft.com/office/drawing/2014/main" id="{CF79571A-DFE2-4876-86AC-170E5442C460}"/>
              </a:ext>
            </a:extLst>
          </p:cNvPr>
          <p:cNvSpPr txBox="1"/>
          <p:nvPr/>
        </p:nvSpPr>
        <p:spPr>
          <a:xfrm>
            <a:off x="0" y="1988090"/>
            <a:ext cx="9683262" cy="2492990"/>
          </a:xfrm>
          <a:prstGeom prst="rect">
            <a:avLst/>
          </a:prstGeom>
          <a:noFill/>
        </p:spPr>
        <p:txBody>
          <a:bodyPr wrap="square" rtlCol="0">
            <a:spAutoFit/>
          </a:bodyPr>
          <a:lstStyle/>
          <a:p>
            <a:endParaRPr lang="en-US" sz="2400" dirty="0"/>
          </a:p>
          <a:p>
            <a:pPr lvl="3" algn="ctr"/>
            <a:r>
              <a:rPr lang="en-US" sz="6600" b="1" dirty="0">
                <a:solidFill>
                  <a:schemeClr val="accent1">
                    <a:lumMod val="75000"/>
                  </a:schemeClr>
                </a:solidFill>
              </a:rPr>
              <a:t>So Much Love for Library Book Clubs!</a:t>
            </a:r>
          </a:p>
        </p:txBody>
      </p:sp>
    </p:spTree>
    <p:extLst>
      <p:ext uri="{BB962C8B-B14F-4D97-AF65-F5344CB8AC3E}">
        <p14:creationId xmlns:p14="http://schemas.microsoft.com/office/powerpoint/2010/main" val="273293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E01D76-F265-4AC0-1EDA-7E9B4AF62CC5}"/>
              </a:ext>
            </a:extLst>
          </p:cNvPr>
          <p:cNvPicPr>
            <a:picLocks noChangeAspect="1"/>
          </p:cNvPicPr>
          <p:nvPr/>
        </p:nvPicPr>
        <p:blipFill rotWithShape="1">
          <a:blip r:embed="rId3"/>
          <a:srcRect l="14248"/>
          <a:stretch/>
        </p:blipFill>
        <p:spPr>
          <a:xfrm>
            <a:off x="177281" y="140169"/>
            <a:ext cx="5334171" cy="1819048"/>
          </a:xfrm>
          <a:prstGeom prst="rect">
            <a:avLst/>
          </a:prstGeom>
        </p:spPr>
      </p:pic>
      <p:pic>
        <p:nvPicPr>
          <p:cNvPr id="7" name="Picture 6">
            <a:extLst>
              <a:ext uri="{FF2B5EF4-FFF2-40B4-BE49-F238E27FC236}">
                <a16:creationId xmlns:a16="http://schemas.microsoft.com/office/drawing/2014/main" id="{12500E59-CA7F-4C9C-7389-2085587497F9}"/>
              </a:ext>
            </a:extLst>
          </p:cNvPr>
          <p:cNvPicPr>
            <a:picLocks noChangeAspect="1"/>
          </p:cNvPicPr>
          <p:nvPr/>
        </p:nvPicPr>
        <p:blipFill>
          <a:blip r:embed="rId4"/>
          <a:stretch>
            <a:fillRect/>
          </a:stretch>
        </p:blipFill>
        <p:spPr>
          <a:xfrm>
            <a:off x="1857627" y="375780"/>
            <a:ext cx="8836475" cy="5855918"/>
          </a:xfrm>
          <a:prstGeom prst="rect">
            <a:avLst/>
          </a:prstGeom>
        </p:spPr>
      </p:pic>
    </p:spTree>
    <p:extLst>
      <p:ext uri="{BB962C8B-B14F-4D97-AF65-F5344CB8AC3E}">
        <p14:creationId xmlns:p14="http://schemas.microsoft.com/office/powerpoint/2010/main" val="141560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1C6DFD-A653-4782-9BF7-701AA991C9D1}"/>
              </a:ext>
            </a:extLst>
          </p:cNvPr>
          <p:cNvSpPr/>
          <p:nvPr/>
        </p:nvSpPr>
        <p:spPr>
          <a:xfrm>
            <a:off x="442899" y="2348276"/>
            <a:ext cx="11260897" cy="3508653"/>
          </a:xfrm>
          <a:prstGeom prst="rect">
            <a:avLst/>
          </a:prstGeom>
          <a:solidFill>
            <a:schemeClr val="accent4">
              <a:lumMod val="20000"/>
              <a:lumOff val="80000"/>
            </a:schemeClr>
          </a:solidFill>
          <a:ln>
            <a:solidFill>
              <a:schemeClr val="accent1"/>
            </a:solidFill>
          </a:ln>
          <a:effectLst>
            <a:outerShdw blurRad="50800" dist="63500" dir="2700000" algn="tl" rotWithShape="0">
              <a:prstClr val="black">
                <a:alpha val="40000"/>
              </a:prstClr>
            </a:outerShdw>
          </a:effectLst>
        </p:spPr>
        <p:txBody>
          <a:bodyPr wrap="square" lIns="274320" tIns="274320" rIns="274320" bIns="274320">
            <a:spAutoFit/>
          </a:bodyPr>
          <a:lstStyle/>
          <a:p>
            <a:r>
              <a:rPr lang="en-US" sz="3200" dirty="0">
                <a:solidFill>
                  <a:srgbClr val="002060"/>
                </a:solidFill>
              </a:rPr>
              <a:t>Where: 			50% prefer public location (café or library)</a:t>
            </a:r>
            <a:br>
              <a:rPr lang="en-US" sz="3200" dirty="0">
                <a:solidFill>
                  <a:srgbClr val="002060"/>
                </a:solidFill>
              </a:rPr>
            </a:br>
            <a:r>
              <a:rPr lang="en-US" sz="3200" dirty="0">
                <a:solidFill>
                  <a:srgbClr val="002060"/>
                </a:solidFill>
              </a:rPr>
              <a:t> 				</a:t>
            </a:r>
            <a:r>
              <a:rPr lang="en-US" sz="2800" dirty="0">
                <a:solidFill>
                  <a:srgbClr val="002060"/>
                </a:solidFill>
              </a:rPr>
              <a:t>(30% private, 20% online*)</a:t>
            </a:r>
          </a:p>
          <a:p>
            <a:r>
              <a:rPr lang="en-US" sz="3200" dirty="0">
                <a:solidFill>
                  <a:srgbClr val="002060"/>
                </a:solidFill>
              </a:rPr>
              <a:t>How Many: 	  	8 – 12 people</a:t>
            </a:r>
          </a:p>
          <a:p>
            <a:r>
              <a:rPr lang="en-US" sz="3200" dirty="0">
                <a:solidFill>
                  <a:srgbClr val="002060"/>
                </a:solidFill>
              </a:rPr>
              <a:t>Participants: 		Diverse </a:t>
            </a:r>
          </a:p>
          <a:p>
            <a:r>
              <a:rPr lang="en-US" sz="3200" dirty="0">
                <a:solidFill>
                  <a:srgbClr val="002060"/>
                </a:solidFill>
              </a:rPr>
              <a:t>Discussion vs Social:	Discussion!</a:t>
            </a:r>
          </a:p>
          <a:p>
            <a:r>
              <a:rPr lang="en-US" sz="3200" dirty="0">
                <a:solidFill>
                  <a:srgbClr val="002060"/>
                </a:solidFill>
              </a:rPr>
              <a:t>Food &amp; Drink: 		Low Key</a:t>
            </a:r>
          </a:p>
        </p:txBody>
      </p:sp>
      <p:sp>
        <p:nvSpPr>
          <p:cNvPr id="3" name="TextBox 2">
            <a:extLst>
              <a:ext uri="{FF2B5EF4-FFF2-40B4-BE49-F238E27FC236}">
                <a16:creationId xmlns:a16="http://schemas.microsoft.com/office/drawing/2014/main" id="{4FD357B1-0447-4D4C-BFD0-DB7503BD94A8}"/>
              </a:ext>
            </a:extLst>
          </p:cNvPr>
          <p:cNvSpPr txBox="1"/>
          <p:nvPr/>
        </p:nvSpPr>
        <p:spPr>
          <a:xfrm>
            <a:off x="0" y="1572150"/>
            <a:ext cx="12192000" cy="461665"/>
          </a:xfrm>
          <a:prstGeom prst="rect">
            <a:avLst/>
          </a:prstGeom>
          <a:noFill/>
        </p:spPr>
        <p:txBody>
          <a:bodyPr wrap="square" rtlCol="0">
            <a:spAutoFit/>
          </a:bodyPr>
          <a:lstStyle/>
          <a:p>
            <a:pPr algn="ctr"/>
            <a:r>
              <a:rPr lang="en-US" sz="2400" b="1" dirty="0">
                <a:solidFill>
                  <a:schemeClr val="accent1">
                    <a:lumMod val="75000"/>
                  </a:schemeClr>
                </a:solidFill>
              </a:rPr>
              <a:t>Sample: People not currently in a book club who would like to be in one</a:t>
            </a:r>
          </a:p>
        </p:txBody>
      </p:sp>
      <p:sp>
        <p:nvSpPr>
          <p:cNvPr id="4" name="Rectangle 3">
            <a:extLst>
              <a:ext uri="{FF2B5EF4-FFF2-40B4-BE49-F238E27FC236}">
                <a16:creationId xmlns:a16="http://schemas.microsoft.com/office/drawing/2014/main" id="{1DBC09F6-B50F-4302-BFDF-3D3600E630A9}"/>
              </a:ext>
            </a:extLst>
          </p:cNvPr>
          <p:cNvSpPr/>
          <p:nvPr/>
        </p:nvSpPr>
        <p:spPr>
          <a:xfrm>
            <a:off x="0" y="905040"/>
            <a:ext cx="12192000" cy="707886"/>
          </a:xfrm>
          <a:prstGeom prst="rect">
            <a:avLst/>
          </a:prstGeom>
        </p:spPr>
        <p:txBody>
          <a:bodyPr wrap="square">
            <a:spAutoFit/>
          </a:bodyPr>
          <a:lstStyle/>
          <a:p>
            <a:pPr algn="ctr"/>
            <a:r>
              <a:rPr lang="en-US" sz="4000" b="1" dirty="0">
                <a:solidFill>
                  <a:schemeClr val="accent1">
                    <a:lumMod val="75000"/>
                  </a:schemeClr>
                </a:solidFill>
              </a:rPr>
              <a:t>Public Book Groups Are Preferred!</a:t>
            </a:r>
          </a:p>
        </p:txBody>
      </p:sp>
      <p:sp>
        <p:nvSpPr>
          <p:cNvPr id="5" name="TextBox 4">
            <a:extLst>
              <a:ext uri="{FF2B5EF4-FFF2-40B4-BE49-F238E27FC236}">
                <a16:creationId xmlns:a16="http://schemas.microsoft.com/office/drawing/2014/main" id="{E0C7F66A-944E-EC1F-863F-601D6A6E88C6}"/>
              </a:ext>
            </a:extLst>
          </p:cNvPr>
          <p:cNvSpPr txBox="1"/>
          <p:nvPr/>
        </p:nvSpPr>
        <p:spPr>
          <a:xfrm>
            <a:off x="325678" y="6313118"/>
            <a:ext cx="8630432" cy="369332"/>
          </a:xfrm>
          <a:prstGeom prst="rect">
            <a:avLst/>
          </a:prstGeom>
          <a:noFill/>
        </p:spPr>
        <p:txBody>
          <a:bodyPr wrap="square" rtlCol="0">
            <a:spAutoFit/>
          </a:bodyPr>
          <a:lstStyle/>
          <a:p>
            <a:r>
              <a:rPr lang="en-US" dirty="0"/>
              <a:t>*Pre-pandemic, so most who responded “online” probably had in mind a discussion forum</a:t>
            </a:r>
          </a:p>
        </p:txBody>
      </p:sp>
      <p:sp>
        <p:nvSpPr>
          <p:cNvPr id="6" name="TextBox 5">
            <a:extLst>
              <a:ext uri="{FF2B5EF4-FFF2-40B4-BE49-F238E27FC236}">
                <a16:creationId xmlns:a16="http://schemas.microsoft.com/office/drawing/2014/main" id="{6182F0FB-7617-9FAA-AC2D-1E0BBC59CC36}"/>
              </a:ext>
            </a:extLst>
          </p:cNvPr>
          <p:cNvSpPr txBox="1"/>
          <p:nvPr/>
        </p:nvSpPr>
        <p:spPr>
          <a:xfrm>
            <a:off x="9180264" y="6211402"/>
            <a:ext cx="2846895" cy="523220"/>
          </a:xfrm>
          <a:prstGeom prst="rect">
            <a:avLst/>
          </a:prstGeom>
          <a:noFill/>
        </p:spPr>
        <p:txBody>
          <a:bodyPr wrap="square" rtlCol="0">
            <a:spAutoFit/>
          </a:bodyPr>
          <a:lstStyle/>
          <a:p>
            <a:pPr algn="r"/>
            <a:r>
              <a:rPr lang="en-US" sz="1400" dirty="0"/>
              <a:t>Source: Inner Lives of Book Clubs</a:t>
            </a:r>
          </a:p>
          <a:p>
            <a:pPr algn="r"/>
            <a:r>
              <a:rPr lang="en-US" sz="1400" dirty="0"/>
              <a:t>Sample: 2,723. bookbrowse.com/wp</a:t>
            </a:r>
          </a:p>
        </p:txBody>
      </p:sp>
    </p:spTree>
    <p:extLst>
      <p:ext uri="{BB962C8B-B14F-4D97-AF65-F5344CB8AC3E}">
        <p14:creationId xmlns:p14="http://schemas.microsoft.com/office/powerpoint/2010/main" val="369438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5.05gb">
            <a:extLst>
              <a:ext uri="{FF2B5EF4-FFF2-40B4-BE49-F238E27FC236}">
                <a16:creationId xmlns:a16="http://schemas.microsoft.com/office/drawing/2014/main" id="{5788F865-26B1-402C-82C5-32C020CDFC2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8406" y="1895915"/>
            <a:ext cx="12192000" cy="4838700"/>
          </a:xfrm>
          <a:prstGeom prst="rect">
            <a:avLst/>
          </a:prstGeom>
        </p:spPr>
      </p:pic>
      <p:sp>
        <p:nvSpPr>
          <p:cNvPr id="5" name="TextBox 4">
            <a:extLst>
              <a:ext uri="{FF2B5EF4-FFF2-40B4-BE49-F238E27FC236}">
                <a16:creationId xmlns:a16="http://schemas.microsoft.com/office/drawing/2014/main" id="{9DD2EA0D-11E9-4800-BAF2-1F7C6CA73D8E}"/>
              </a:ext>
            </a:extLst>
          </p:cNvPr>
          <p:cNvSpPr txBox="1"/>
          <p:nvPr/>
        </p:nvSpPr>
        <p:spPr>
          <a:xfrm>
            <a:off x="1" y="892718"/>
            <a:ext cx="12191999" cy="707886"/>
          </a:xfrm>
          <a:prstGeom prst="rect">
            <a:avLst/>
          </a:prstGeom>
          <a:noFill/>
        </p:spPr>
        <p:txBody>
          <a:bodyPr wrap="square" rtlCol="0">
            <a:spAutoFit/>
          </a:bodyPr>
          <a:lstStyle/>
          <a:p>
            <a:pPr algn="ctr"/>
            <a:r>
              <a:rPr lang="en-US" sz="4000" b="1" dirty="0">
                <a:solidFill>
                  <a:schemeClr val="accent1">
                    <a:lumMod val="75000"/>
                  </a:schemeClr>
                </a:solidFill>
              </a:rPr>
              <a:t>Public Library Book Groups Are Important!</a:t>
            </a:r>
          </a:p>
        </p:txBody>
      </p:sp>
      <p:sp>
        <p:nvSpPr>
          <p:cNvPr id="4" name="Rectangle 3">
            <a:extLst>
              <a:ext uri="{FF2B5EF4-FFF2-40B4-BE49-F238E27FC236}">
                <a16:creationId xmlns:a16="http://schemas.microsoft.com/office/drawing/2014/main" id="{D9DF1C9B-F233-48BF-8B97-B0288DF42FE4}"/>
              </a:ext>
            </a:extLst>
          </p:cNvPr>
          <p:cNvSpPr/>
          <p:nvPr/>
        </p:nvSpPr>
        <p:spPr>
          <a:xfrm>
            <a:off x="9498588" y="6249424"/>
            <a:ext cx="3104603" cy="548191"/>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62540-B622-430F-8E88-CA2027C66E87}"/>
              </a:ext>
            </a:extLst>
          </p:cNvPr>
          <p:cNvSpPr/>
          <p:nvPr/>
        </p:nvSpPr>
        <p:spPr>
          <a:xfrm>
            <a:off x="8116204" y="1775778"/>
            <a:ext cx="2981739" cy="1200329"/>
          </a:xfrm>
          <a:prstGeom prst="rect">
            <a:avLst/>
          </a:prstGeom>
        </p:spPr>
        <p:txBody>
          <a:bodyPr wrap="square">
            <a:spAutoFit/>
          </a:bodyPr>
          <a:lstStyle/>
          <a:p>
            <a:pPr algn="ctr"/>
            <a:r>
              <a:rPr lang="en-US" sz="2400" b="1" u="sng" dirty="0">
                <a:solidFill>
                  <a:srgbClr val="0070C0"/>
                </a:solidFill>
              </a:rPr>
              <a:t>5+ Years in Book Club</a:t>
            </a:r>
            <a:r>
              <a:rPr lang="en-US" sz="2400" b="1" dirty="0">
                <a:solidFill>
                  <a:srgbClr val="0070C0"/>
                </a:solidFill>
              </a:rPr>
              <a:t> </a:t>
            </a:r>
          </a:p>
          <a:p>
            <a:pPr algn="ctr"/>
            <a:r>
              <a:rPr lang="en-US" sz="2400" b="1" dirty="0">
                <a:solidFill>
                  <a:srgbClr val="0070C0"/>
                </a:solidFill>
              </a:rPr>
              <a:t>71% in private groups </a:t>
            </a:r>
          </a:p>
          <a:p>
            <a:pPr algn="ctr"/>
            <a:r>
              <a:rPr lang="en-US" sz="2400" b="1" dirty="0">
                <a:solidFill>
                  <a:srgbClr val="0070C0"/>
                </a:solidFill>
              </a:rPr>
              <a:t>58% in public groups</a:t>
            </a:r>
          </a:p>
        </p:txBody>
      </p:sp>
      <p:sp>
        <p:nvSpPr>
          <p:cNvPr id="8" name="Rectangle 7">
            <a:extLst>
              <a:ext uri="{FF2B5EF4-FFF2-40B4-BE49-F238E27FC236}">
                <a16:creationId xmlns:a16="http://schemas.microsoft.com/office/drawing/2014/main" id="{5DB17539-7514-4D59-901B-6224FF2921A5}"/>
              </a:ext>
            </a:extLst>
          </p:cNvPr>
          <p:cNvSpPr/>
          <p:nvPr/>
        </p:nvSpPr>
        <p:spPr>
          <a:xfrm>
            <a:off x="8116204" y="1775778"/>
            <a:ext cx="2981739" cy="124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60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014506" y="914400"/>
            <a:ext cx="3105181" cy="5933209"/>
          </a:xfrm>
          <a:prstGeom prst="rect">
            <a:avLst/>
          </a:prstGeom>
        </p:spPr>
      </p:pic>
      <p:sp>
        <p:nvSpPr>
          <p:cNvPr id="2" name="TextBox 1">
            <a:extLst>
              <a:ext uri="{FF2B5EF4-FFF2-40B4-BE49-F238E27FC236}">
                <a16:creationId xmlns:a16="http://schemas.microsoft.com/office/drawing/2014/main" id="{CF79571A-DFE2-4876-86AC-170E5442C460}"/>
              </a:ext>
            </a:extLst>
          </p:cNvPr>
          <p:cNvSpPr txBox="1"/>
          <p:nvPr/>
        </p:nvSpPr>
        <p:spPr>
          <a:xfrm>
            <a:off x="423042" y="1843950"/>
            <a:ext cx="9272103" cy="3170099"/>
          </a:xfrm>
          <a:prstGeom prst="rect">
            <a:avLst/>
          </a:prstGeom>
          <a:noFill/>
        </p:spPr>
        <p:txBody>
          <a:bodyPr wrap="square" rtlCol="0">
            <a:spAutoFit/>
          </a:bodyPr>
          <a:lstStyle/>
          <a:p>
            <a:endParaRPr lang="en-US" sz="2400" dirty="0"/>
          </a:p>
          <a:p>
            <a:pPr lvl="3" algn="ctr"/>
            <a:r>
              <a:rPr lang="en-US" sz="4400" b="1" dirty="0">
                <a:solidFill>
                  <a:schemeClr val="accent1">
                    <a:lumMod val="75000"/>
                  </a:schemeClr>
                </a:solidFill>
              </a:rPr>
              <a:t>Extra Charts Added After the Webinar, so as to Provide Information on Topics Discussed During the Q&amp;A</a:t>
            </a:r>
          </a:p>
        </p:txBody>
      </p:sp>
    </p:spTree>
    <p:extLst>
      <p:ext uri="{BB962C8B-B14F-4D97-AF65-F5344CB8AC3E}">
        <p14:creationId xmlns:p14="http://schemas.microsoft.com/office/powerpoint/2010/main" val="2202975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E7A223-E57A-4780-ABF8-33ACCCBBCB83}"/>
              </a:ext>
            </a:extLst>
          </p:cNvPr>
          <p:cNvSpPr txBox="1"/>
          <p:nvPr/>
        </p:nvSpPr>
        <p:spPr>
          <a:xfrm>
            <a:off x="0" y="900889"/>
            <a:ext cx="12192000" cy="707886"/>
          </a:xfrm>
          <a:prstGeom prst="rect">
            <a:avLst/>
          </a:prstGeom>
          <a:noFill/>
        </p:spPr>
        <p:txBody>
          <a:bodyPr wrap="square" rtlCol="0">
            <a:spAutoFit/>
          </a:bodyPr>
          <a:lstStyle/>
          <a:p>
            <a:pPr algn="ctr"/>
            <a:r>
              <a:rPr lang="en-US" sz="4000" b="1" dirty="0">
                <a:solidFill>
                  <a:schemeClr val="accent1">
                    <a:lumMod val="75000"/>
                  </a:schemeClr>
                </a:solidFill>
              </a:rPr>
              <a:t>Discussing Tough Topics</a:t>
            </a:r>
          </a:p>
        </p:txBody>
      </p:sp>
      <p:sp>
        <p:nvSpPr>
          <p:cNvPr id="7" name="TextBox 6">
            <a:extLst>
              <a:ext uri="{FF2B5EF4-FFF2-40B4-BE49-F238E27FC236}">
                <a16:creationId xmlns:a16="http://schemas.microsoft.com/office/drawing/2014/main" id="{65D31B26-C75A-4747-80CD-2288B74B3890}"/>
              </a:ext>
            </a:extLst>
          </p:cNvPr>
          <p:cNvSpPr txBox="1"/>
          <p:nvPr/>
        </p:nvSpPr>
        <p:spPr>
          <a:xfrm>
            <a:off x="5943601" y="2040437"/>
            <a:ext cx="6248399" cy="378565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Acknowledge that you/others might have discomfort</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Establish ground rules</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Use “I” statements</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Be respectful of introverts – and of silence</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Provide space for everyone to have a voice</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Avoid “right” and “wrong”</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Take a breath before responding</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Be intentional with language </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Keep power dynamics in mind</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We all make mistakes</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Use facts graciously, not to shut down</a:t>
            </a:r>
          </a:p>
          <a:p>
            <a:pPr marL="342900" indent="-342900">
              <a:buFont typeface="Arial" panose="020B0604020202020204" pitchFamily="34" charset="0"/>
              <a:buChar char="•"/>
            </a:pPr>
            <a:r>
              <a:rPr lang="en-US" sz="2000" b="1" dirty="0">
                <a:solidFill>
                  <a:schemeClr val="bg1">
                    <a:lumMod val="25000"/>
                  </a:schemeClr>
                </a:solidFill>
                <a:latin typeface="Calibri" panose="020F0502020204030204" pitchFamily="34" charset="0"/>
              </a:rPr>
              <a:t>If you’re offended, consider some options</a:t>
            </a:r>
            <a:endParaRPr lang="en-US" sz="2000" b="1" dirty="0">
              <a:solidFill>
                <a:srgbClr val="76AF45"/>
              </a:solidFill>
            </a:endParaRPr>
          </a:p>
        </p:txBody>
      </p:sp>
      <p:sp>
        <p:nvSpPr>
          <p:cNvPr id="6" name="TextBox 5">
            <a:extLst>
              <a:ext uri="{FF2B5EF4-FFF2-40B4-BE49-F238E27FC236}">
                <a16:creationId xmlns:a16="http://schemas.microsoft.com/office/drawing/2014/main" id="{07719067-C2A1-482B-8897-2B6D9C3A782E}"/>
              </a:ext>
            </a:extLst>
          </p:cNvPr>
          <p:cNvSpPr txBox="1"/>
          <p:nvPr/>
        </p:nvSpPr>
        <p:spPr>
          <a:xfrm>
            <a:off x="199293" y="1733619"/>
            <a:ext cx="5545015" cy="4401205"/>
          </a:xfrm>
          <a:prstGeom prst="rect">
            <a:avLst/>
          </a:prstGeom>
          <a:noFill/>
        </p:spPr>
        <p:txBody>
          <a:bodyPr wrap="square" rtlCol="0">
            <a:spAutoFit/>
          </a:bodyPr>
          <a:lstStyle/>
          <a:p>
            <a:r>
              <a:rPr lang="en-US" sz="2800" b="1" dirty="0">
                <a:solidFill>
                  <a:srgbClr val="76AF45"/>
                </a:solidFill>
              </a:rPr>
              <a:t>“Guide to Respectful Conversations” (Repair the World) </a:t>
            </a:r>
          </a:p>
          <a:p>
            <a:br>
              <a:rPr lang="en-US" sz="2400" b="1" dirty="0">
                <a:solidFill>
                  <a:srgbClr val="76AF45"/>
                </a:solidFill>
              </a:rPr>
            </a:br>
            <a:r>
              <a:rPr lang="en-US" sz="2400" b="1" dirty="0">
                <a:solidFill>
                  <a:srgbClr val="76AF45"/>
                </a:solidFill>
              </a:rPr>
              <a:t>“</a:t>
            </a:r>
            <a:r>
              <a:rPr lang="en-US" sz="2800" b="1" dirty="0">
                <a:solidFill>
                  <a:srgbClr val="76AF45"/>
                </a:solidFill>
              </a:rPr>
              <a:t>How to Have a Respectful Conversation About Racial Justice” (AARP)</a:t>
            </a:r>
          </a:p>
          <a:p>
            <a:endParaRPr lang="en-US" sz="2400" b="1" dirty="0">
              <a:solidFill>
                <a:srgbClr val="76AF45"/>
              </a:solidFill>
            </a:endParaRPr>
          </a:p>
          <a:p>
            <a:r>
              <a:rPr lang="en-US" sz="2800" b="1" dirty="0">
                <a:solidFill>
                  <a:srgbClr val="76AF45"/>
                </a:solidFill>
              </a:rPr>
              <a:t>“Facilitating Difficult Race Discussions” (Wiley)</a:t>
            </a:r>
            <a:br>
              <a:rPr lang="en-US" sz="2800" b="1" dirty="0">
                <a:solidFill>
                  <a:srgbClr val="76AF45"/>
                </a:solidFill>
              </a:rPr>
            </a:br>
            <a:r>
              <a:rPr lang="en-US" b="1" dirty="0">
                <a:solidFill>
                  <a:srgbClr val="76AF45"/>
                </a:solidFill>
              </a:rPr>
              <a:t>Summarized from </a:t>
            </a:r>
            <a:r>
              <a:rPr lang="en-US" b="1" i="1" dirty="0">
                <a:solidFill>
                  <a:srgbClr val="76AF45"/>
                </a:solidFill>
              </a:rPr>
              <a:t>Race Talk and the Company of Silence </a:t>
            </a:r>
            <a:r>
              <a:rPr lang="en-US" b="1" dirty="0">
                <a:solidFill>
                  <a:srgbClr val="76AF45"/>
                </a:solidFill>
              </a:rPr>
              <a:t>by </a:t>
            </a:r>
            <a:r>
              <a:rPr lang="en-US" b="1" dirty="0" err="1">
                <a:solidFill>
                  <a:srgbClr val="76AF45"/>
                </a:solidFill>
              </a:rPr>
              <a:t>Derald</a:t>
            </a:r>
            <a:r>
              <a:rPr lang="en-US" b="1" dirty="0">
                <a:solidFill>
                  <a:srgbClr val="76AF45"/>
                </a:solidFill>
              </a:rPr>
              <a:t> Wing Sue, PhD</a:t>
            </a:r>
          </a:p>
        </p:txBody>
      </p:sp>
      <p:cxnSp>
        <p:nvCxnSpPr>
          <p:cNvPr id="8" name="Straight Connector 7">
            <a:extLst>
              <a:ext uri="{FF2B5EF4-FFF2-40B4-BE49-F238E27FC236}">
                <a16:creationId xmlns:a16="http://schemas.microsoft.com/office/drawing/2014/main" id="{828D7D6B-69DD-4671-9D25-ACDA518EFA13}"/>
              </a:ext>
            </a:extLst>
          </p:cNvPr>
          <p:cNvCxnSpPr>
            <a:cxnSpLocks/>
          </p:cNvCxnSpPr>
          <p:nvPr/>
        </p:nvCxnSpPr>
        <p:spPr>
          <a:xfrm>
            <a:off x="5744308" y="1732900"/>
            <a:ext cx="0" cy="4808577"/>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0D6C295-59DF-D64F-5E75-E280AAF60346}"/>
              </a:ext>
            </a:extLst>
          </p:cNvPr>
          <p:cNvSpPr txBox="1"/>
          <p:nvPr/>
        </p:nvSpPr>
        <p:spPr>
          <a:xfrm>
            <a:off x="-58294" y="6134824"/>
            <a:ext cx="5603310" cy="523220"/>
          </a:xfrm>
          <a:prstGeom prst="rect">
            <a:avLst/>
          </a:prstGeom>
          <a:noFill/>
        </p:spPr>
        <p:txBody>
          <a:bodyPr wrap="square" rtlCol="0">
            <a:spAutoFit/>
          </a:bodyPr>
          <a:lstStyle/>
          <a:p>
            <a:pPr algn="ctr"/>
            <a:r>
              <a:rPr lang="en-US" sz="2800" dirty="0">
                <a:solidFill>
                  <a:srgbClr val="00B0F0"/>
                </a:solidFill>
              </a:rPr>
              <a:t>Blog post: bookbrowse.com/race</a:t>
            </a:r>
          </a:p>
        </p:txBody>
      </p:sp>
    </p:spTree>
    <p:extLst>
      <p:ext uri="{BB962C8B-B14F-4D97-AF65-F5344CB8AC3E}">
        <p14:creationId xmlns:p14="http://schemas.microsoft.com/office/powerpoint/2010/main" val="1242170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1.03ga">
            <a:extLst>
              <a:ext uri="{FF2B5EF4-FFF2-40B4-BE49-F238E27FC236}">
                <a16:creationId xmlns:a16="http://schemas.microsoft.com/office/drawing/2014/main" id="{F5CB691E-4096-4B88-AAF1-360407030BE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482040" y="1784043"/>
            <a:ext cx="7227920" cy="4167172"/>
          </a:xfrm>
          <a:prstGeom prst="rect">
            <a:avLst/>
          </a:prstGeom>
        </p:spPr>
      </p:pic>
      <p:sp>
        <p:nvSpPr>
          <p:cNvPr id="4" name="TextBox 3">
            <a:extLst>
              <a:ext uri="{FF2B5EF4-FFF2-40B4-BE49-F238E27FC236}">
                <a16:creationId xmlns:a16="http://schemas.microsoft.com/office/drawing/2014/main" id="{4636EAAF-1A42-4E45-9815-74F4DED5CBB1}"/>
              </a:ext>
            </a:extLst>
          </p:cNvPr>
          <p:cNvSpPr txBox="1"/>
          <p:nvPr/>
        </p:nvSpPr>
        <p:spPr>
          <a:xfrm>
            <a:off x="0" y="906785"/>
            <a:ext cx="12192000" cy="707886"/>
          </a:xfrm>
          <a:prstGeom prst="rect">
            <a:avLst/>
          </a:prstGeom>
          <a:noFill/>
        </p:spPr>
        <p:txBody>
          <a:bodyPr wrap="square" rtlCol="0">
            <a:spAutoFit/>
          </a:bodyPr>
          <a:lstStyle/>
          <a:p>
            <a:pPr algn="ctr"/>
            <a:r>
              <a:rPr lang="en-US" sz="4000" b="1" dirty="0">
                <a:solidFill>
                  <a:schemeClr val="accent1">
                    <a:lumMod val="75000"/>
                  </a:schemeClr>
                </a:solidFill>
              </a:rPr>
              <a:t>Most Prefer Food (and Hosting) to be Low-key</a:t>
            </a:r>
          </a:p>
        </p:txBody>
      </p:sp>
      <p:sp>
        <p:nvSpPr>
          <p:cNvPr id="5" name="Rectangle 4">
            <a:extLst>
              <a:ext uri="{FF2B5EF4-FFF2-40B4-BE49-F238E27FC236}">
                <a16:creationId xmlns:a16="http://schemas.microsoft.com/office/drawing/2014/main" id="{6A064C9C-4E2B-41EE-98C8-5CB6F5ED9B59}"/>
              </a:ext>
            </a:extLst>
          </p:cNvPr>
          <p:cNvSpPr/>
          <p:nvPr/>
        </p:nvSpPr>
        <p:spPr>
          <a:xfrm>
            <a:off x="7960948" y="6382444"/>
            <a:ext cx="2200487" cy="475556"/>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D97AFC-A5A3-94DE-979B-8639A787DC6A}"/>
              </a:ext>
            </a:extLst>
          </p:cNvPr>
          <p:cNvSpPr txBox="1"/>
          <p:nvPr/>
        </p:nvSpPr>
        <p:spPr>
          <a:xfrm>
            <a:off x="-162602" y="6103421"/>
            <a:ext cx="11260661" cy="523220"/>
          </a:xfrm>
          <a:prstGeom prst="rect">
            <a:avLst/>
          </a:prstGeom>
          <a:noFill/>
        </p:spPr>
        <p:txBody>
          <a:bodyPr wrap="square" rtlCol="0">
            <a:spAutoFit/>
          </a:bodyPr>
          <a:lstStyle/>
          <a:p>
            <a:pPr algn="ctr"/>
            <a:r>
              <a:rPr lang="en-US" sz="2800" dirty="0">
                <a:solidFill>
                  <a:srgbClr val="00B0F0"/>
                </a:solidFill>
              </a:rPr>
              <a:t>Two posts on food (one linked from the other): bookbrowse.com/food</a:t>
            </a:r>
          </a:p>
        </p:txBody>
      </p:sp>
    </p:spTree>
    <p:extLst>
      <p:ext uri="{BB962C8B-B14F-4D97-AF65-F5344CB8AC3E}">
        <p14:creationId xmlns:p14="http://schemas.microsoft.com/office/powerpoint/2010/main" val="299055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FA799-4B1D-4C3C-ABD3-9B750B026310}"/>
              </a:ext>
            </a:extLst>
          </p:cNvPr>
          <p:cNvSpPr txBox="1"/>
          <p:nvPr/>
        </p:nvSpPr>
        <p:spPr>
          <a:xfrm>
            <a:off x="0" y="914400"/>
            <a:ext cx="12192000" cy="707886"/>
          </a:xfrm>
          <a:prstGeom prst="rect">
            <a:avLst/>
          </a:prstGeom>
          <a:noFill/>
        </p:spPr>
        <p:txBody>
          <a:bodyPr wrap="square" rtlCol="0">
            <a:spAutoFit/>
          </a:bodyPr>
          <a:lstStyle/>
          <a:p>
            <a:pPr lvl="1" algn="ctr"/>
            <a:r>
              <a:rPr lang="en-US" sz="4000" b="1" dirty="0">
                <a:solidFill>
                  <a:schemeClr val="accent1">
                    <a:lumMod val="75000"/>
                  </a:schemeClr>
                </a:solidFill>
              </a:rPr>
              <a:t>Overly Dominant Personalities</a:t>
            </a:r>
            <a:endParaRPr lang="en-US" sz="2400" dirty="0"/>
          </a:p>
        </p:txBody>
      </p:sp>
      <p:sp>
        <p:nvSpPr>
          <p:cNvPr id="3" name="TextBox 2">
            <a:extLst>
              <a:ext uri="{FF2B5EF4-FFF2-40B4-BE49-F238E27FC236}">
                <a16:creationId xmlns:a16="http://schemas.microsoft.com/office/drawing/2014/main" id="{808386D9-1279-4FFD-8096-E013250AF3F9}"/>
              </a:ext>
            </a:extLst>
          </p:cNvPr>
          <p:cNvSpPr txBox="1"/>
          <p:nvPr/>
        </p:nvSpPr>
        <p:spPr>
          <a:xfrm>
            <a:off x="0" y="1662920"/>
            <a:ext cx="12192000" cy="584775"/>
          </a:xfrm>
          <a:prstGeom prst="rect">
            <a:avLst/>
          </a:prstGeom>
          <a:noFill/>
        </p:spPr>
        <p:txBody>
          <a:bodyPr wrap="square">
            <a:spAutoFit/>
          </a:bodyPr>
          <a:lstStyle/>
          <a:p>
            <a:pPr algn="ctr"/>
            <a:r>
              <a:rPr lang="en-US" sz="3200" i="1" dirty="0">
                <a:solidFill>
                  <a:schemeClr val="accent1">
                    <a:lumMod val="75000"/>
                  </a:schemeClr>
                </a:solidFill>
              </a:rPr>
              <a:t>ODPs were a factor for 38% who left because they were unhappy.</a:t>
            </a:r>
          </a:p>
        </p:txBody>
      </p:sp>
      <p:pic>
        <p:nvPicPr>
          <p:cNvPr id="4" name="Picture 3">
            <a:extLst>
              <a:ext uri="{FF2B5EF4-FFF2-40B4-BE49-F238E27FC236}">
                <a16:creationId xmlns:a16="http://schemas.microsoft.com/office/drawing/2014/main" id="{C537236D-0326-4B57-89EA-5C1FA2C5024A}"/>
              </a:ext>
            </a:extLst>
          </p:cNvPr>
          <p:cNvPicPr>
            <a:picLocks noChangeAspect="1"/>
          </p:cNvPicPr>
          <p:nvPr/>
        </p:nvPicPr>
        <p:blipFill rotWithShape="1">
          <a:blip r:embed="rId3"/>
          <a:srcRect l="22920" t="48243" r="29109" b="20374"/>
          <a:stretch/>
        </p:blipFill>
        <p:spPr>
          <a:xfrm>
            <a:off x="5602218" y="2617419"/>
            <a:ext cx="6403341" cy="3374885"/>
          </a:xfrm>
          <a:prstGeom prst="rect">
            <a:avLst/>
          </a:prstGeom>
        </p:spPr>
      </p:pic>
      <p:sp>
        <p:nvSpPr>
          <p:cNvPr id="5" name="TextBox 4">
            <a:extLst>
              <a:ext uri="{FF2B5EF4-FFF2-40B4-BE49-F238E27FC236}">
                <a16:creationId xmlns:a16="http://schemas.microsoft.com/office/drawing/2014/main" id="{73881FE1-8FCD-4CA8-9C8B-A1CF47B69591}"/>
              </a:ext>
            </a:extLst>
          </p:cNvPr>
          <p:cNvSpPr txBox="1"/>
          <p:nvPr/>
        </p:nvSpPr>
        <p:spPr>
          <a:xfrm>
            <a:off x="368625" y="2647490"/>
            <a:ext cx="4857750" cy="2954655"/>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buNone/>
            </a:pPr>
            <a:r>
              <a:rPr lang="en-US" dirty="0"/>
              <a:t>Tips:</a:t>
            </a:r>
          </a:p>
          <a:p>
            <a:r>
              <a:rPr lang="en-US" dirty="0"/>
              <a:t>Take turns choosing books</a:t>
            </a:r>
          </a:p>
          <a:p>
            <a:r>
              <a:rPr lang="en-US" dirty="0"/>
              <a:t>Designate a facilitator</a:t>
            </a:r>
          </a:p>
          <a:p>
            <a:r>
              <a:rPr lang="en-US" dirty="0"/>
              <a:t>Time keeping device</a:t>
            </a:r>
          </a:p>
          <a:p>
            <a:r>
              <a:rPr lang="en-US" dirty="0"/>
              <a:t>Talk to the ODP(s)</a:t>
            </a:r>
          </a:p>
          <a:p>
            <a:r>
              <a:rPr lang="en-US" dirty="0"/>
              <a:t>Recognize trait in yourself</a:t>
            </a:r>
          </a:p>
        </p:txBody>
      </p:sp>
      <p:sp>
        <p:nvSpPr>
          <p:cNvPr id="7" name="TextBox 6">
            <a:extLst>
              <a:ext uri="{FF2B5EF4-FFF2-40B4-BE49-F238E27FC236}">
                <a16:creationId xmlns:a16="http://schemas.microsoft.com/office/drawing/2014/main" id="{4BE7BB07-2298-4C6F-8AD5-DB421C769508}"/>
              </a:ext>
            </a:extLst>
          </p:cNvPr>
          <p:cNvSpPr txBox="1"/>
          <p:nvPr/>
        </p:nvSpPr>
        <p:spPr>
          <a:xfrm>
            <a:off x="7540053" y="6227554"/>
            <a:ext cx="4801849" cy="523220"/>
          </a:xfrm>
          <a:prstGeom prst="rect">
            <a:avLst/>
          </a:prstGeom>
          <a:noFill/>
        </p:spPr>
        <p:txBody>
          <a:bodyPr wrap="square" rtlCol="0">
            <a:spAutoFit/>
          </a:bodyPr>
          <a:lstStyle/>
          <a:p>
            <a:r>
              <a:rPr lang="en-US" sz="1400" dirty="0"/>
              <a:t>2019 Survey: 4,240 of which 2,723 currently in one or more book groups and 1,581 had been in a book group in the past.</a:t>
            </a:r>
          </a:p>
        </p:txBody>
      </p:sp>
      <p:sp>
        <p:nvSpPr>
          <p:cNvPr id="6" name="TextBox 5">
            <a:extLst>
              <a:ext uri="{FF2B5EF4-FFF2-40B4-BE49-F238E27FC236}">
                <a16:creationId xmlns:a16="http://schemas.microsoft.com/office/drawing/2014/main" id="{2CECC25F-16E1-50F0-7845-BC5E7599C5F1}"/>
              </a:ext>
            </a:extLst>
          </p:cNvPr>
          <p:cNvSpPr txBox="1"/>
          <p:nvPr/>
        </p:nvSpPr>
        <p:spPr>
          <a:xfrm>
            <a:off x="368625" y="6027003"/>
            <a:ext cx="10738981" cy="830997"/>
          </a:xfrm>
          <a:prstGeom prst="rect">
            <a:avLst/>
          </a:prstGeom>
          <a:noFill/>
        </p:spPr>
        <p:txBody>
          <a:bodyPr wrap="square" rtlCol="0">
            <a:spAutoFit/>
          </a:bodyPr>
          <a:lstStyle/>
          <a:p>
            <a:r>
              <a:rPr lang="en-US" sz="2800" dirty="0">
                <a:solidFill>
                  <a:srgbClr val="00B0F0"/>
                </a:solidFill>
              </a:rPr>
              <a:t>Blog post: bookbrowse.com/ODP</a:t>
            </a:r>
            <a:br>
              <a:rPr lang="en-US" sz="2800" dirty="0">
                <a:solidFill>
                  <a:srgbClr val="00B0F0"/>
                </a:solidFill>
              </a:rPr>
            </a:br>
            <a:endParaRPr lang="en-US" sz="2000" dirty="0">
              <a:solidFill>
                <a:srgbClr val="00B0F0"/>
              </a:solidFill>
            </a:endParaRPr>
          </a:p>
        </p:txBody>
      </p:sp>
    </p:spTree>
    <p:extLst>
      <p:ext uri="{BB962C8B-B14F-4D97-AF65-F5344CB8AC3E}">
        <p14:creationId xmlns:p14="http://schemas.microsoft.com/office/powerpoint/2010/main" val="86050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0.02ga">
            <a:extLst>
              <a:ext uri="{FF2B5EF4-FFF2-40B4-BE49-F238E27FC236}">
                <a16:creationId xmlns:a16="http://schemas.microsoft.com/office/drawing/2014/main" id="{CC5B8EA9-DF2A-4880-B18B-F0879E1723C5}"/>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b="5623"/>
          <a:stretch/>
        </p:blipFill>
        <p:spPr>
          <a:xfrm>
            <a:off x="2569872" y="1592137"/>
            <a:ext cx="7249203" cy="4115829"/>
          </a:xfrm>
          <a:prstGeom prst="rect">
            <a:avLst/>
          </a:prstGeom>
        </p:spPr>
      </p:pic>
      <p:sp>
        <p:nvSpPr>
          <p:cNvPr id="4" name="TextBox 3">
            <a:extLst>
              <a:ext uri="{FF2B5EF4-FFF2-40B4-BE49-F238E27FC236}">
                <a16:creationId xmlns:a16="http://schemas.microsoft.com/office/drawing/2014/main" id="{471F6894-B96E-4C8E-A018-BCE04DF98044}"/>
              </a:ext>
            </a:extLst>
          </p:cNvPr>
          <p:cNvSpPr txBox="1"/>
          <p:nvPr/>
        </p:nvSpPr>
        <p:spPr>
          <a:xfrm>
            <a:off x="196949" y="884251"/>
            <a:ext cx="11995051" cy="707886"/>
          </a:xfrm>
          <a:prstGeom prst="rect">
            <a:avLst/>
          </a:prstGeom>
          <a:noFill/>
        </p:spPr>
        <p:txBody>
          <a:bodyPr wrap="square" rtlCol="0">
            <a:spAutoFit/>
          </a:bodyPr>
          <a:lstStyle/>
          <a:p>
            <a:pPr algn="ctr"/>
            <a:r>
              <a:rPr lang="en-US" sz="4000" b="1" dirty="0">
                <a:solidFill>
                  <a:schemeClr val="accent1">
                    <a:lumMod val="75000"/>
                  </a:schemeClr>
                </a:solidFill>
              </a:rPr>
              <a:t>Facilitators Wear Many Hats!</a:t>
            </a:r>
          </a:p>
        </p:txBody>
      </p:sp>
      <p:sp>
        <p:nvSpPr>
          <p:cNvPr id="5" name="Rectangle 4">
            <a:extLst>
              <a:ext uri="{FF2B5EF4-FFF2-40B4-BE49-F238E27FC236}">
                <a16:creationId xmlns:a16="http://schemas.microsoft.com/office/drawing/2014/main" id="{D3580008-00F5-4759-8EF0-02F8C01B1857}"/>
              </a:ext>
            </a:extLst>
          </p:cNvPr>
          <p:cNvSpPr/>
          <p:nvPr/>
        </p:nvSpPr>
        <p:spPr>
          <a:xfrm>
            <a:off x="10386943" y="6503807"/>
            <a:ext cx="628823" cy="354193"/>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1DE14FF-DB90-012A-B187-B75EDB604B37}"/>
              </a:ext>
            </a:extLst>
          </p:cNvPr>
          <p:cNvSpPr txBox="1"/>
          <p:nvPr/>
        </p:nvSpPr>
        <p:spPr>
          <a:xfrm>
            <a:off x="1453019" y="5849906"/>
            <a:ext cx="10738981" cy="830997"/>
          </a:xfrm>
          <a:prstGeom prst="rect">
            <a:avLst/>
          </a:prstGeom>
          <a:noFill/>
        </p:spPr>
        <p:txBody>
          <a:bodyPr wrap="square" rtlCol="0">
            <a:spAutoFit/>
          </a:bodyPr>
          <a:lstStyle/>
          <a:p>
            <a:r>
              <a:rPr lang="en-US" sz="2800" dirty="0">
                <a:solidFill>
                  <a:srgbClr val="00B0F0"/>
                </a:solidFill>
              </a:rPr>
              <a:t>Blog post: bookbrowse.com/</a:t>
            </a:r>
            <a:r>
              <a:rPr lang="en-US" sz="2800" dirty="0" err="1">
                <a:solidFill>
                  <a:srgbClr val="00B0F0"/>
                </a:solidFill>
              </a:rPr>
              <a:t>facil</a:t>
            </a:r>
            <a:br>
              <a:rPr lang="en-US" sz="2800" dirty="0">
                <a:solidFill>
                  <a:srgbClr val="00B0F0"/>
                </a:solidFill>
              </a:rPr>
            </a:br>
            <a:r>
              <a:rPr lang="en-US" sz="2000" dirty="0">
                <a:solidFill>
                  <a:srgbClr val="00B0F0"/>
                </a:solidFill>
              </a:rPr>
              <a:t>Also, see links at the bottom of this post to info on Zoom meetings</a:t>
            </a:r>
          </a:p>
        </p:txBody>
      </p:sp>
    </p:spTree>
    <p:extLst>
      <p:ext uri="{BB962C8B-B14F-4D97-AF65-F5344CB8AC3E}">
        <p14:creationId xmlns:p14="http://schemas.microsoft.com/office/powerpoint/2010/main" val="247146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D8CCFD-CD15-4A40-A7AD-24F3EC72A68F}"/>
              </a:ext>
            </a:extLst>
          </p:cNvPr>
          <p:cNvSpPr txBox="1"/>
          <p:nvPr/>
        </p:nvSpPr>
        <p:spPr>
          <a:xfrm>
            <a:off x="1308930" y="1967598"/>
            <a:ext cx="10039644" cy="3816429"/>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marL="457200" indent="-457200">
              <a:buFont typeface="Arial" panose="020B0604020202020204" pitchFamily="34" charset="0"/>
              <a:buChar char="•"/>
            </a:pPr>
            <a:r>
              <a:rPr lang="en-US" sz="2800" dirty="0">
                <a:solidFill>
                  <a:srgbClr val="002060"/>
                </a:solidFill>
              </a:rPr>
              <a:t>Facilitate, don’t dominate</a:t>
            </a:r>
          </a:p>
          <a:p>
            <a:pPr marL="457200" indent="-457200">
              <a:buFont typeface="Arial" panose="020B0604020202020204" pitchFamily="34" charset="0"/>
              <a:buChar char="•"/>
            </a:pPr>
            <a:r>
              <a:rPr lang="en-US" sz="2800" dirty="0">
                <a:solidFill>
                  <a:srgbClr val="002060"/>
                </a:solidFill>
              </a:rPr>
              <a:t>Quiet the loud and call on the quiet</a:t>
            </a:r>
          </a:p>
          <a:p>
            <a:pPr marL="457200" indent="-457200">
              <a:buFont typeface="Arial" panose="020B0604020202020204" pitchFamily="34" charset="0"/>
              <a:buChar char="•"/>
            </a:pPr>
            <a:r>
              <a:rPr lang="en-US" sz="2800" dirty="0">
                <a:solidFill>
                  <a:srgbClr val="002060"/>
                </a:solidFill>
              </a:rPr>
              <a:t>Discourage side discussions</a:t>
            </a:r>
          </a:p>
          <a:p>
            <a:pPr marL="457200" indent="-457200">
              <a:buFont typeface="Arial" panose="020B0604020202020204" pitchFamily="34" charset="0"/>
              <a:buChar char="•"/>
            </a:pPr>
            <a:r>
              <a:rPr lang="en-US" sz="2800" dirty="0">
                <a:solidFill>
                  <a:srgbClr val="002060"/>
                </a:solidFill>
              </a:rPr>
              <a:t>Refocus off-topic tangents</a:t>
            </a:r>
          </a:p>
          <a:p>
            <a:pPr marL="457200" indent="-457200">
              <a:buFont typeface="Arial" panose="020B0604020202020204" pitchFamily="34" charset="0"/>
              <a:buChar char="•"/>
            </a:pPr>
            <a:r>
              <a:rPr lang="en-US" sz="2800" dirty="0">
                <a:solidFill>
                  <a:srgbClr val="002060"/>
                </a:solidFill>
              </a:rPr>
              <a:t>Move the topic on if necessary</a:t>
            </a:r>
          </a:p>
          <a:p>
            <a:pPr marL="457200" indent="-457200">
              <a:buFont typeface="Arial" panose="020B0604020202020204" pitchFamily="34" charset="0"/>
              <a:buChar char="•"/>
            </a:pPr>
            <a:r>
              <a:rPr lang="en-US" sz="2800" dirty="0">
                <a:solidFill>
                  <a:srgbClr val="002060"/>
                </a:solidFill>
              </a:rPr>
              <a:t>Have some topics prepared, but be flexible</a:t>
            </a:r>
          </a:p>
          <a:p>
            <a:pPr marL="457200" indent="-457200">
              <a:buFont typeface="Arial" panose="020B0604020202020204" pitchFamily="34" charset="0"/>
              <a:buChar char="•"/>
            </a:pPr>
            <a:r>
              <a:rPr lang="en-US" sz="2800" dirty="0">
                <a:solidFill>
                  <a:srgbClr val="002060"/>
                </a:solidFill>
              </a:rPr>
              <a:t>Note (some) key pages as you read</a:t>
            </a:r>
          </a:p>
          <a:p>
            <a:pPr marL="457200" indent="-457200">
              <a:buFont typeface="Arial" panose="020B0604020202020204" pitchFamily="34" charset="0"/>
              <a:buChar char="•"/>
            </a:pPr>
            <a:r>
              <a:rPr lang="en-US" sz="2800" dirty="0">
                <a:solidFill>
                  <a:srgbClr val="002060"/>
                </a:solidFill>
              </a:rPr>
              <a:t>Wrap up</a:t>
            </a:r>
          </a:p>
        </p:txBody>
      </p:sp>
      <p:sp>
        <p:nvSpPr>
          <p:cNvPr id="6" name="TextBox 5">
            <a:extLst>
              <a:ext uri="{FF2B5EF4-FFF2-40B4-BE49-F238E27FC236}">
                <a16:creationId xmlns:a16="http://schemas.microsoft.com/office/drawing/2014/main" id="{A948F9EA-5D1C-4986-9E60-99F71B728996}"/>
              </a:ext>
            </a:extLst>
          </p:cNvPr>
          <p:cNvSpPr txBox="1"/>
          <p:nvPr/>
        </p:nvSpPr>
        <p:spPr>
          <a:xfrm>
            <a:off x="974312" y="1073973"/>
            <a:ext cx="10243376" cy="707886"/>
          </a:xfrm>
          <a:prstGeom prst="rect">
            <a:avLst/>
          </a:prstGeom>
          <a:noFill/>
        </p:spPr>
        <p:txBody>
          <a:bodyPr wrap="square" rtlCol="0">
            <a:spAutoFit/>
          </a:bodyPr>
          <a:lstStyle/>
          <a:p>
            <a:pPr algn="ctr"/>
            <a:r>
              <a:rPr lang="en-US" sz="4000" b="1" dirty="0">
                <a:solidFill>
                  <a:schemeClr val="accent1">
                    <a:lumMod val="75000"/>
                  </a:schemeClr>
                </a:solidFill>
              </a:rPr>
              <a:t>Tips for Facilitating a Meeting</a:t>
            </a:r>
          </a:p>
        </p:txBody>
      </p:sp>
    </p:spTree>
    <p:extLst>
      <p:ext uri="{BB962C8B-B14F-4D97-AF65-F5344CB8AC3E}">
        <p14:creationId xmlns:p14="http://schemas.microsoft.com/office/powerpoint/2010/main" val="3036943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5BF72-8FA2-4A4E-9E3E-77934490C13C}"/>
              </a:ext>
            </a:extLst>
          </p:cNvPr>
          <p:cNvSpPr txBox="1"/>
          <p:nvPr/>
        </p:nvSpPr>
        <p:spPr>
          <a:xfrm>
            <a:off x="0" y="920130"/>
            <a:ext cx="12192000" cy="1200329"/>
          </a:xfrm>
          <a:prstGeom prst="rect">
            <a:avLst/>
          </a:prstGeom>
          <a:noFill/>
        </p:spPr>
        <p:txBody>
          <a:bodyPr wrap="square" rtlCol="0">
            <a:spAutoFit/>
          </a:bodyPr>
          <a:lstStyle/>
          <a:p>
            <a:pPr algn="ctr"/>
            <a:r>
              <a:rPr lang="en-US" sz="3200" b="1" dirty="0">
                <a:solidFill>
                  <a:schemeClr val="accent1">
                    <a:lumMod val="75000"/>
                  </a:schemeClr>
                </a:solidFill>
              </a:rPr>
              <a:t>Discussions</a:t>
            </a:r>
            <a:br>
              <a:rPr lang="en-US" sz="4000" b="1" dirty="0">
                <a:solidFill>
                  <a:schemeClr val="accent1">
                    <a:lumMod val="75000"/>
                  </a:schemeClr>
                </a:solidFill>
              </a:rPr>
            </a:br>
            <a:r>
              <a:rPr lang="en-US" sz="4000" b="1" dirty="0">
                <a:solidFill>
                  <a:schemeClr val="accent1">
                    <a:lumMod val="75000"/>
                  </a:schemeClr>
                </a:solidFill>
              </a:rPr>
              <a:t>Tips for Facilitating Virtual Discussions</a:t>
            </a:r>
          </a:p>
        </p:txBody>
      </p:sp>
      <p:sp>
        <p:nvSpPr>
          <p:cNvPr id="8" name="TextBox 7">
            <a:extLst>
              <a:ext uri="{FF2B5EF4-FFF2-40B4-BE49-F238E27FC236}">
                <a16:creationId xmlns:a16="http://schemas.microsoft.com/office/drawing/2014/main" id="{E6EFFFE6-4E1E-4BC5-ABB5-23D2A6A466C3}"/>
              </a:ext>
            </a:extLst>
          </p:cNvPr>
          <p:cNvSpPr txBox="1"/>
          <p:nvPr/>
        </p:nvSpPr>
        <p:spPr>
          <a:xfrm>
            <a:off x="885131" y="2122587"/>
            <a:ext cx="10700904" cy="3877985"/>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r>
              <a:rPr lang="en-US" dirty="0"/>
              <a:t>Get comfortable with Zoom </a:t>
            </a:r>
            <a:r>
              <a:rPr lang="en-US" sz="2400" dirty="0"/>
              <a:t>(Google: “Zoom live training webinars”)</a:t>
            </a:r>
          </a:p>
          <a:p>
            <a:r>
              <a:rPr lang="en-US" dirty="0"/>
              <a:t>Open meeting a few minutes early, run through meeting protocols</a:t>
            </a:r>
            <a:br>
              <a:rPr lang="en-US" dirty="0"/>
            </a:br>
            <a:r>
              <a:rPr lang="en-US" sz="2000" dirty="0"/>
              <a:t>(muting/background noise, camera position, one at a time, indicating wish to talk) </a:t>
            </a:r>
          </a:p>
          <a:p>
            <a:r>
              <a:rPr lang="en-US" dirty="0"/>
              <a:t>Facilitate somewhat more actively</a:t>
            </a:r>
          </a:p>
          <a:p>
            <a:r>
              <a:rPr lang="en-US" dirty="0"/>
              <a:t>Embrace Zoom’s strengths</a:t>
            </a:r>
          </a:p>
          <a:p>
            <a:pPr marL="800100" lvl="1" indent="-342900">
              <a:buFont typeface="Arial" panose="020B0604020202020204" pitchFamily="34" charset="0"/>
              <a:buChar char="•"/>
            </a:pPr>
            <a:r>
              <a:rPr lang="en-US" sz="2400" dirty="0">
                <a:solidFill>
                  <a:srgbClr val="0070C0"/>
                </a:solidFill>
              </a:rPr>
              <a:t>Fewer side discussions, more focus. </a:t>
            </a:r>
          </a:p>
          <a:p>
            <a:pPr marL="800100" lvl="1" indent="-342900">
              <a:buFont typeface="Arial" panose="020B0604020202020204" pitchFamily="34" charset="0"/>
              <a:buChar char="•"/>
            </a:pPr>
            <a:r>
              <a:rPr lang="en-US" sz="2400" dirty="0">
                <a:solidFill>
                  <a:srgbClr val="0070C0"/>
                </a:solidFill>
              </a:rPr>
              <a:t>Can be easier for quieter members</a:t>
            </a:r>
          </a:p>
          <a:p>
            <a:pPr marL="800100" lvl="1" indent="-342900">
              <a:buFont typeface="Arial" panose="020B0604020202020204" pitchFamily="34" charset="0"/>
              <a:buChar char="•"/>
            </a:pPr>
            <a:r>
              <a:rPr lang="en-US" sz="2400" dirty="0">
                <a:solidFill>
                  <a:srgbClr val="0070C0"/>
                </a:solidFill>
              </a:rPr>
              <a:t>Interruptions – pets and children – can enrich the experience</a:t>
            </a:r>
          </a:p>
          <a:p>
            <a:pPr marL="800100" lvl="1" indent="-342900">
              <a:buFont typeface="Arial" panose="020B0604020202020204" pitchFamily="34" charset="0"/>
              <a:buChar char="•"/>
            </a:pPr>
            <a:r>
              <a:rPr lang="en-US" sz="2400" dirty="0">
                <a:solidFill>
                  <a:srgbClr val="0070C0"/>
                </a:solidFill>
              </a:rPr>
              <a:t>Inviting authors</a:t>
            </a:r>
          </a:p>
        </p:txBody>
      </p:sp>
      <p:sp>
        <p:nvSpPr>
          <p:cNvPr id="3" name="TextBox 2">
            <a:extLst>
              <a:ext uri="{FF2B5EF4-FFF2-40B4-BE49-F238E27FC236}">
                <a16:creationId xmlns:a16="http://schemas.microsoft.com/office/drawing/2014/main" id="{860DF4CD-7977-7C68-0BAD-4535E214E711}"/>
              </a:ext>
            </a:extLst>
          </p:cNvPr>
          <p:cNvSpPr txBox="1"/>
          <p:nvPr/>
        </p:nvSpPr>
        <p:spPr>
          <a:xfrm>
            <a:off x="847054" y="6027003"/>
            <a:ext cx="10738981" cy="830997"/>
          </a:xfrm>
          <a:prstGeom prst="rect">
            <a:avLst/>
          </a:prstGeom>
          <a:noFill/>
        </p:spPr>
        <p:txBody>
          <a:bodyPr wrap="square" rtlCol="0">
            <a:spAutoFit/>
          </a:bodyPr>
          <a:lstStyle/>
          <a:p>
            <a:r>
              <a:rPr lang="en-US" sz="2400" dirty="0">
                <a:solidFill>
                  <a:srgbClr val="00B0F0"/>
                </a:solidFill>
              </a:rPr>
              <a:t>See the links at the bottom of bookbrowse.com/</a:t>
            </a:r>
            <a:r>
              <a:rPr lang="en-US" sz="2400" dirty="0" err="1">
                <a:solidFill>
                  <a:srgbClr val="00B0F0"/>
                </a:solidFill>
              </a:rPr>
              <a:t>facil</a:t>
            </a:r>
            <a:r>
              <a:rPr lang="en-US" sz="2400" dirty="0">
                <a:solidFill>
                  <a:srgbClr val="00B0F0"/>
                </a:solidFill>
              </a:rPr>
              <a:t> </a:t>
            </a:r>
            <a:br>
              <a:rPr lang="en-US" sz="2400" dirty="0">
                <a:solidFill>
                  <a:srgbClr val="00B0F0"/>
                </a:solidFill>
              </a:rPr>
            </a:br>
            <a:r>
              <a:rPr lang="en-US" sz="2400" dirty="0">
                <a:solidFill>
                  <a:srgbClr val="00B0F0"/>
                </a:solidFill>
              </a:rPr>
              <a:t>to Pros and Cons of Zoom Book Clubs Parts 1 &amp; 2</a:t>
            </a:r>
          </a:p>
        </p:txBody>
      </p:sp>
    </p:spTree>
    <p:extLst>
      <p:ext uri="{BB962C8B-B14F-4D97-AF65-F5344CB8AC3E}">
        <p14:creationId xmlns:p14="http://schemas.microsoft.com/office/powerpoint/2010/main" val="2810030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487B531-2D3A-436D-B014-D98328172139}"/>
              </a:ext>
            </a:extLst>
          </p:cNvPr>
          <p:cNvSpPr txBox="1"/>
          <p:nvPr/>
        </p:nvSpPr>
        <p:spPr>
          <a:xfrm>
            <a:off x="1258243" y="1611577"/>
            <a:ext cx="9827291" cy="4308872"/>
          </a:xfrm>
          <a:prstGeom prst="rect">
            <a:avLst/>
          </a:prstGeom>
          <a:solidFill>
            <a:srgbClr val="FFFFFF"/>
          </a:solidFill>
          <a:ln>
            <a:solidFill>
              <a:schemeClr val="accent1"/>
            </a:solidFill>
          </a:ln>
          <a:effectLst>
            <a:outerShdw blurRad="50800" dist="63500" dir="2700000" algn="tl" rotWithShape="0">
              <a:prstClr val="black">
                <a:alpha val="40000"/>
              </a:prstClr>
            </a:outerShdw>
          </a:effectLst>
        </p:spPr>
        <p:txBody>
          <a:bodyPr wrap="square" lIns="274320" tIns="274320" rIns="274320" bIns="274320">
            <a:spAutoFit/>
          </a:bodyPr>
          <a:lstStyle>
            <a:defPPr>
              <a:defRPr lang="en-US"/>
            </a:defPPr>
            <a:lvl1pPr>
              <a:defRPr sz="3200"/>
            </a:lvl1pPr>
          </a:lstStyle>
          <a:p>
            <a:pPr marL="457200" indent="-457200">
              <a:buFont typeface="Wingdings" panose="05000000000000000000" pitchFamily="2" charset="2"/>
              <a:buChar char="Ø"/>
            </a:pPr>
            <a:r>
              <a:rPr lang="en-US" sz="2800" b="1" dirty="0">
                <a:solidFill>
                  <a:srgbClr val="C00000"/>
                </a:solidFill>
              </a:rPr>
              <a:t>bookbrowse.com/niche—for info, quotes, free trial</a:t>
            </a:r>
          </a:p>
          <a:p>
            <a:pPr marL="457200" indent="-457200">
              <a:buFont typeface="Wingdings" panose="05000000000000000000" pitchFamily="2" charset="2"/>
              <a:buChar char="Ø"/>
            </a:pPr>
            <a:r>
              <a:rPr lang="en-US" sz="2400" dirty="0">
                <a:solidFill>
                  <a:srgbClr val="002060"/>
                </a:solidFill>
              </a:rPr>
              <a:t>Reader-focused, easy to use, from anywhere, any device</a:t>
            </a:r>
          </a:p>
          <a:p>
            <a:pPr marL="457200" indent="-457200">
              <a:buFont typeface="Wingdings" panose="05000000000000000000" pitchFamily="2" charset="2"/>
              <a:buChar char="Ø"/>
            </a:pPr>
            <a:r>
              <a:rPr lang="en-US" sz="2400" dirty="0">
                <a:solidFill>
                  <a:srgbClr val="002060"/>
                </a:solidFill>
              </a:rPr>
              <a:t>Automatic one-click login to any page for remote patrons </a:t>
            </a:r>
            <a:br>
              <a:rPr lang="en-US" sz="2400" dirty="0">
                <a:solidFill>
                  <a:srgbClr val="002060"/>
                </a:solidFill>
              </a:rPr>
            </a:br>
            <a:r>
              <a:rPr lang="en-US" sz="2400" dirty="0">
                <a:solidFill>
                  <a:srgbClr val="002060"/>
                </a:solidFill>
              </a:rPr>
              <a:t>(start browsing immediately, log-in fully later without losing place)</a:t>
            </a:r>
          </a:p>
          <a:p>
            <a:pPr marL="457200" indent="-457200">
              <a:buFont typeface="Wingdings" panose="05000000000000000000" pitchFamily="2" charset="2"/>
              <a:buChar char="Ø"/>
            </a:pPr>
            <a:r>
              <a:rPr lang="en-US" sz="2400" dirty="0">
                <a:solidFill>
                  <a:srgbClr val="002060"/>
                </a:solidFill>
              </a:rPr>
              <a:t>Apps for library site (e.g. read-alikes), free print materials etc. </a:t>
            </a:r>
          </a:p>
          <a:p>
            <a:pPr marL="457200" indent="-457200">
              <a:buFont typeface="Wingdings" panose="05000000000000000000" pitchFamily="2" charset="2"/>
              <a:buChar char="Ø"/>
            </a:pPr>
            <a:r>
              <a:rPr lang="en-US" sz="2400" dirty="0">
                <a:solidFill>
                  <a:srgbClr val="002060"/>
                </a:solidFill>
              </a:rPr>
              <a:t>Dynamic links to relevant search result in library OPAC </a:t>
            </a:r>
          </a:p>
          <a:p>
            <a:pPr marL="457200" indent="-457200">
              <a:buFont typeface="Wingdings" panose="05000000000000000000" pitchFamily="2" charset="2"/>
              <a:buChar char="Ø"/>
            </a:pPr>
            <a:r>
              <a:rPr lang="en-US" sz="2400" dirty="0">
                <a:solidFill>
                  <a:srgbClr val="002060"/>
                </a:solidFill>
              </a:rPr>
              <a:t>Sample rates (including </a:t>
            </a:r>
            <a:r>
              <a:rPr lang="en-US" sz="2400" b="1" dirty="0"/>
              <a:t>10% Niche Academy discount</a:t>
            </a:r>
            <a:r>
              <a:rPr lang="en-US" sz="2400" dirty="0">
                <a:solidFill>
                  <a:srgbClr val="002060"/>
                </a:solidFill>
              </a:rPr>
              <a:t>, until 7/1/23)</a:t>
            </a:r>
          </a:p>
          <a:p>
            <a:pPr marL="914400" lvl="3"/>
            <a:r>
              <a:rPr lang="en-US" sz="2400" dirty="0">
                <a:solidFill>
                  <a:srgbClr val="002060"/>
                </a:solidFill>
              </a:rPr>
              <a:t>9k service population =   $405/</a:t>
            </a:r>
            <a:r>
              <a:rPr lang="en-US" sz="2400" dirty="0" err="1">
                <a:solidFill>
                  <a:srgbClr val="002060"/>
                </a:solidFill>
              </a:rPr>
              <a:t>yr</a:t>
            </a:r>
            <a:endParaRPr lang="en-US" sz="2400" dirty="0">
              <a:solidFill>
                <a:srgbClr val="002060"/>
              </a:solidFill>
            </a:endParaRPr>
          </a:p>
          <a:p>
            <a:pPr marL="914400" lvl="3"/>
            <a:r>
              <a:rPr lang="en-US" sz="2400" dirty="0">
                <a:solidFill>
                  <a:srgbClr val="002060"/>
                </a:solidFill>
              </a:rPr>
              <a:t>49k service population =   $963/</a:t>
            </a:r>
            <a:r>
              <a:rPr lang="en-US" sz="2400" dirty="0" err="1">
                <a:solidFill>
                  <a:srgbClr val="002060"/>
                </a:solidFill>
              </a:rPr>
              <a:t>yr</a:t>
            </a:r>
            <a:endParaRPr lang="en-US" sz="2400" dirty="0">
              <a:solidFill>
                <a:srgbClr val="002060"/>
              </a:solidFill>
            </a:endParaRPr>
          </a:p>
          <a:p>
            <a:pPr marL="914400" lvl="3"/>
            <a:r>
              <a:rPr lang="en-US" sz="2400" dirty="0">
                <a:solidFill>
                  <a:srgbClr val="002060"/>
                </a:solidFill>
              </a:rPr>
              <a:t>174k service population = $1935/</a:t>
            </a:r>
            <a:r>
              <a:rPr lang="en-US" sz="2400" dirty="0" err="1">
                <a:solidFill>
                  <a:srgbClr val="002060"/>
                </a:solidFill>
              </a:rPr>
              <a:t>yr</a:t>
            </a:r>
            <a:endParaRPr lang="en-US" sz="2400" dirty="0">
              <a:solidFill>
                <a:srgbClr val="002060"/>
              </a:solidFill>
            </a:endParaRPr>
          </a:p>
        </p:txBody>
      </p:sp>
      <p:sp>
        <p:nvSpPr>
          <p:cNvPr id="10" name="TextBox 9">
            <a:extLst>
              <a:ext uri="{FF2B5EF4-FFF2-40B4-BE49-F238E27FC236}">
                <a16:creationId xmlns:a16="http://schemas.microsoft.com/office/drawing/2014/main" id="{207D871D-D102-408A-9368-F43692A3CC0B}"/>
              </a:ext>
            </a:extLst>
          </p:cNvPr>
          <p:cNvSpPr txBox="1"/>
          <p:nvPr/>
        </p:nvSpPr>
        <p:spPr>
          <a:xfrm>
            <a:off x="0" y="903691"/>
            <a:ext cx="12192000" cy="707886"/>
          </a:xfrm>
          <a:prstGeom prst="rect">
            <a:avLst/>
          </a:prstGeom>
          <a:noFill/>
        </p:spPr>
        <p:txBody>
          <a:bodyPr wrap="square" rtlCol="0">
            <a:spAutoFit/>
          </a:bodyPr>
          <a:lstStyle/>
          <a:p>
            <a:pPr algn="ctr"/>
            <a:r>
              <a:rPr lang="en-US" sz="4000" b="1" dirty="0">
                <a:solidFill>
                  <a:schemeClr val="accent1">
                    <a:lumMod val="75000"/>
                  </a:schemeClr>
                </a:solidFill>
              </a:rPr>
              <a:t>BookBrowse for Libraries</a:t>
            </a:r>
          </a:p>
        </p:txBody>
      </p:sp>
      <p:sp>
        <p:nvSpPr>
          <p:cNvPr id="2" name="TextBox 1">
            <a:extLst>
              <a:ext uri="{FF2B5EF4-FFF2-40B4-BE49-F238E27FC236}">
                <a16:creationId xmlns:a16="http://schemas.microsoft.com/office/drawing/2014/main" id="{F4448171-3534-3488-25FA-C9DCA574A446}"/>
              </a:ext>
            </a:extLst>
          </p:cNvPr>
          <p:cNvSpPr txBox="1"/>
          <p:nvPr/>
        </p:nvSpPr>
        <p:spPr>
          <a:xfrm>
            <a:off x="801667" y="5638224"/>
            <a:ext cx="10709752" cy="984885"/>
          </a:xfrm>
          <a:prstGeom prst="rect">
            <a:avLst/>
          </a:prstGeom>
          <a:solidFill>
            <a:srgbClr val="FFEED2"/>
          </a:solidFill>
          <a:ln>
            <a:solidFill>
              <a:schemeClr val="accent1">
                <a:shade val="50000"/>
              </a:schemeClr>
            </a:solidFill>
          </a:ln>
          <a:effectLst>
            <a:outerShdw blurRad="50800" dist="38100" dir="2700000" algn="tl" rotWithShape="0">
              <a:prstClr val="black">
                <a:alpha val="40000"/>
              </a:prstClr>
            </a:outerShdw>
          </a:effectLst>
        </p:spPr>
        <p:txBody>
          <a:bodyPr wrap="square" lIns="274320" tIns="182880" rIns="274320" bIns="182880" rtlCol="0">
            <a:spAutoFit/>
          </a:bodyPr>
          <a:lstStyle>
            <a:defPPr>
              <a:defRPr lang="en-US"/>
            </a:defPPr>
            <a:lvl1pPr marL="457200" indent="-457200">
              <a:buFont typeface="Arial" panose="020B0604020202020204" pitchFamily="34" charset="0"/>
              <a:buChar char="•"/>
              <a:defRPr sz="2800">
                <a:solidFill>
                  <a:srgbClr val="002060"/>
                </a:solidFill>
              </a:defRPr>
            </a:lvl1pPr>
          </a:lstStyle>
          <a:p>
            <a:pPr marL="0" indent="0" algn="ctr">
              <a:buNone/>
            </a:pPr>
            <a:r>
              <a:rPr lang="en-US" sz="2000" b="1" dirty="0">
                <a:solidFill>
                  <a:srgbClr val="00B050"/>
                </a:solidFill>
              </a:rPr>
              <a:t>A sample of current subscribers</a:t>
            </a:r>
            <a:r>
              <a:rPr lang="en-US" sz="2000" dirty="0">
                <a:solidFill>
                  <a:srgbClr val="00B050"/>
                </a:solidFill>
              </a:rPr>
              <a:t>: Greenville County, SC | Jefferson County, CO  </a:t>
            </a:r>
            <a:br>
              <a:rPr lang="en-US" sz="2000" dirty="0">
                <a:solidFill>
                  <a:srgbClr val="00B050"/>
                </a:solidFill>
              </a:rPr>
            </a:br>
            <a:r>
              <a:rPr lang="en-US" sz="2000" dirty="0">
                <a:solidFill>
                  <a:srgbClr val="00B050"/>
                </a:solidFill>
              </a:rPr>
              <a:t>Prince William County, VA  | Onondaga County, NY | Alameda, CA | Calcasieu, LA | Leon County, FL</a:t>
            </a:r>
          </a:p>
        </p:txBody>
      </p:sp>
    </p:spTree>
    <p:extLst>
      <p:ext uri="{BB962C8B-B14F-4D97-AF65-F5344CB8AC3E}">
        <p14:creationId xmlns:p14="http://schemas.microsoft.com/office/powerpoint/2010/main" val="248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9571A-DFE2-4876-86AC-170E5442C460}"/>
              </a:ext>
            </a:extLst>
          </p:cNvPr>
          <p:cNvSpPr txBox="1"/>
          <p:nvPr/>
        </p:nvSpPr>
        <p:spPr>
          <a:xfrm>
            <a:off x="770150" y="1948677"/>
            <a:ext cx="10535160" cy="4524315"/>
          </a:xfrm>
          <a:prstGeom prst="rect">
            <a:avLst/>
          </a:prstGeom>
          <a:noFill/>
        </p:spPr>
        <p:txBody>
          <a:bodyPr wrap="square" rtlCol="0">
            <a:spAutoFit/>
          </a:bodyPr>
          <a:lstStyle/>
          <a:p>
            <a:r>
              <a:rPr lang="en-US" sz="2400" b="1" i="1" dirty="0">
                <a:solidFill>
                  <a:srgbClr val="76AF45"/>
                </a:solidFill>
              </a:rPr>
              <a:t>The Inner Lives of Book Clubs (2019 + updates)</a:t>
            </a:r>
            <a:endParaRPr lang="en-US" sz="2400" b="1" dirty="0">
              <a:solidFill>
                <a:srgbClr val="76AF45"/>
              </a:solidFill>
            </a:endParaRPr>
          </a:p>
          <a:p>
            <a:pPr marL="800100" lvl="1" indent="-342900">
              <a:buFont typeface="Wingdings" panose="05000000000000000000" pitchFamily="2" charset="2"/>
              <a:buChar char="§"/>
            </a:pPr>
            <a:r>
              <a:rPr lang="en-US" sz="2400" dirty="0"/>
              <a:t>Two surveys totaling 5,000 book club members </a:t>
            </a:r>
          </a:p>
          <a:p>
            <a:pPr marL="800100" lvl="1" indent="-342900">
              <a:buFont typeface="Wingdings" panose="05000000000000000000" pitchFamily="2" charset="2"/>
              <a:buChar char="§"/>
            </a:pPr>
            <a:r>
              <a:rPr lang="en-US" sz="2400" dirty="0"/>
              <a:t>Plus 500 readers never in a group</a:t>
            </a:r>
            <a:br>
              <a:rPr lang="en-US" sz="2400" dirty="0"/>
            </a:br>
            <a:endParaRPr lang="en-US" sz="2400" dirty="0"/>
          </a:p>
          <a:p>
            <a:r>
              <a:rPr lang="en-US" sz="2400" b="1" i="1" dirty="0">
                <a:solidFill>
                  <a:srgbClr val="76AF45"/>
                </a:solidFill>
              </a:rPr>
              <a:t>Book Clubs in Lockdown (Fall 2020)</a:t>
            </a:r>
            <a:endParaRPr lang="en-US" sz="2400" b="1" dirty="0">
              <a:solidFill>
                <a:srgbClr val="76AF45"/>
              </a:solidFill>
            </a:endParaRPr>
          </a:p>
          <a:p>
            <a:pPr marL="800100" lvl="1" indent="-342900">
              <a:buFont typeface="Wingdings" panose="05000000000000000000" pitchFamily="2" charset="2"/>
              <a:buChar char="§"/>
            </a:pPr>
            <a:r>
              <a:rPr lang="en-US" sz="2400" dirty="0"/>
              <a:t>Survey of 3,400 book club members</a:t>
            </a:r>
          </a:p>
          <a:p>
            <a:pPr marL="800100" lvl="1" indent="-342900">
              <a:buFont typeface="Wingdings" panose="05000000000000000000" pitchFamily="2" charset="2"/>
              <a:buChar char="§"/>
            </a:pPr>
            <a:endParaRPr lang="en-US" sz="2400" dirty="0"/>
          </a:p>
          <a:p>
            <a:r>
              <a:rPr lang="en-US" sz="2400" b="1" i="1" dirty="0">
                <a:solidFill>
                  <a:srgbClr val="76AF45"/>
                </a:solidFill>
              </a:rPr>
              <a:t>Ongoing Research over ~20 years</a:t>
            </a:r>
            <a:endParaRPr lang="en-US" sz="2400" b="1" dirty="0">
              <a:solidFill>
                <a:srgbClr val="76AF45"/>
              </a:solidFill>
            </a:endParaRPr>
          </a:p>
          <a:p>
            <a:pPr marL="800100" lvl="1" indent="-342900">
              <a:buFont typeface="Wingdings" panose="05000000000000000000" pitchFamily="2" charset="2"/>
              <a:buChar char="§"/>
            </a:pPr>
            <a:r>
              <a:rPr lang="en-US" sz="2400" dirty="0"/>
              <a:t>~3,000 surveyed annually, in-depth interviews etc.</a:t>
            </a:r>
          </a:p>
          <a:p>
            <a:pPr marL="800100" lvl="1" indent="-342900">
              <a:buFont typeface="Wingdings" panose="05000000000000000000" pitchFamily="2" charset="2"/>
              <a:buChar char="§"/>
            </a:pPr>
            <a:endParaRPr lang="en-US" sz="2400" dirty="0"/>
          </a:p>
          <a:p>
            <a:pPr marL="342900" indent="-342900">
              <a:buFont typeface="Wingdings" panose="05000000000000000000" pitchFamily="2" charset="2"/>
              <a:buChar char="Ø"/>
            </a:pPr>
            <a:r>
              <a:rPr lang="en-US" sz="2400" dirty="0">
                <a:solidFill>
                  <a:schemeClr val="bg1">
                    <a:lumMod val="10000"/>
                  </a:schemeClr>
                </a:solidFill>
                <a:latin typeface="Calibri" panose="020F0502020204030204" pitchFamily="34" charset="0"/>
                <a:cs typeface="Calibri" panose="020F0502020204030204" pitchFamily="34" charset="0"/>
              </a:rPr>
              <a:t>More info about reports at </a:t>
            </a:r>
            <a:r>
              <a:rPr lang="en-US" sz="2400" dirty="0">
                <a:solidFill>
                  <a:schemeClr val="bg1">
                    <a:lumMod val="10000"/>
                  </a:schemeClr>
                </a:solidFill>
              </a:rPr>
              <a:t>bookbrowse.com/wp – including links to buy print copies of “Inner Lives,” a useful resource for your reference section.</a:t>
            </a:r>
          </a:p>
        </p:txBody>
      </p:sp>
      <p:sp>
        <p:nvSpPr>
          <p:cNvPr id="5" name="TextBox 4">
            <a:extLst>
              <a:ext uri="{FF2B5EF4-FFF2-40B4-BE49-F238E27FC236}">
                <a16:creationId xmlns:a16="http://schemas.microsoft.com/office/drawing/2014/main" id="{D2BA204C-9FAE-4E62-947C-A0B4C777E0C0}"/>
              </a:ext>
            </a:extLst>
          </p:cNvPr>
          <p:cNvSpPr txBox="1"/>
          <p:nvPr/>
        </p:nvSpPr>
        <p:spPr>
          <a:xfrm>
            <a:off x="1" y="1240791"/>
            <a:ext cx="12191999" cy="707886"/>
          </a:xfrm>
          <a:prstGeom prst="rect">
            <a:avLst/>
          </a:prstGeom>
          <a:noFill/>
        </p:spPr>
        <p:txBody>
          <a:bodyPr wrap="square" rtlCol="0">
            <a:spAutoFit/>
          </a:bodyPr>
          <a:lstStyle/>
          <a:p>
            <a:pPr algn="ctr"/>
            <a:r>
              <a:rPr lang="en-US" sz="4000" b="1" dirty="0">
                <a:solidFill>
                  <a:schemeClr val="bg1">
                    <a:lumMod val="50000"/>
                  </a:schemeClr>
                </a:solidFill>
              </a:rPr>
              <a:t>Understanding Book Groups</a:t>
            </a:r>
            <a:endParaRPr lang="en-US" dirty="0">
              <a:solidFill>
                <a:schemeClr val="bg1">
                  <a:lumMod val="50000"/>
                </a:schemeClr>
              </a:solidFill>
            </a:endParaRPr>
          </a:p>
        </p:txBody>
      </p:sp>
      <p:pic>
        <p:nvPicPr>
          <p:cNvPr id="8" name="Picture 7">
            <a:extLst>
              <a:ext uri="{FF2B5EF4-FFF2-40B4-BE49-F238E27FC236}">
                <a16:creationId xmlns:a16="http://schemas.microsoft.com/office/drawing/2014/main" id="{8F12504E-A349-4EFA-891F-5C4297DDB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947" y="2185595"/>
            <a:ext cx="3904164" cy="2928123"/>
          </a:xfrm>
          <a:prstGeom prst="rect">
            <a:avLst/>
          </a:prstGeom>
        </p:spPr>
      </p:pic>
    </p:spTree>
    <p:extLst>
      <p:ext uri="{BB962C8B-B14F-4D97-AF65-F5344CB8AC3E}">
        <p14:creationId xmlns:p14="http://schemas.microsoft.com/office/powerpoint/2010/main" val="1268004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FB79BE-26DC-4AD6-8C48-0FCC4CA9B1DA}"/>
              </a:ext>
            </a:extLst>
          </p:cNvPr>
          <p:cNvSpPr txBox="1"/>
          <p:nvPr/>
        </p:nvSpPr>
        <p:spPr>
          <a:xfrm>
            <a:off x="0" y="2773018"/>
            <a:ext cx="12192000" cy="3323987"/>
          </a:xfrm>
          <a:prstGeom prst="rect">
            <a:avLst/>
          </a:prstGeom>
          <a:noFill/>
        </p:spPr>
        <p:txBody>
          <a:bodyPr wrap="square" rtlCol="0">
            <a:spAutoFit/>
          </a:bodyPr>
          <a:lstStyle/>
          <a:p>
            <a:pPr algn="ctr"/>
            <a:r>
              <a:rPr lang="en-US" sz="3600" dirty="0">
                <a:solidFill>
                  <a:schemeClr val="accent6">
                    <a:lumMod val="75000"/>
                  </a:schemeClr>
                </a:solidFill>
              </a:rPr>
              <a:t>Davina Morgan-Witts, Publisher</a:t>
            </a:r>
          </a:p>
          <a:p>
            <a:pPr algn="ctr"/>
            <a:r>
              <a:rPr lang="en-US" sz="3600" dirty="0">
                <a:solidFill>
                  <a:schemeClr val="accent6">
                    <a:lumMod val="75000"/>
                  </a:schemeClr>
                </a:solidFill>
              </a:rPr>
              <a:t>davina.witts@bookbrowse.com </a:t>
            </a:r>
            <a:br>
              <a:rPr lang="en-US" sz="3600" dirty="0">
                <a:solidFill>
                  <a:schemeClr val="accent6">
                    <a:lumMod val="75000"/>
                  </a:schemeClr>
                </a:solidFill>
              </a:rPr>
            </a:br>
            <a:r>
              <a:rPr lang="en-US" sz="3600" dirty="0">
                <a:solidFill>
                  <a:schemeClr val="accent6">
                    <a:lumMod val="75000"/>
                  </a:schemeClr>
                </a:solidFill>
              </a:rPr>
              <a:t>direct: 408-867 6500</a:t>
            </a:r>
            <a:br>
              <a:rPr lang="en-US" sz="3600" dirty="0">
                <a:solidFill>
                  <a:schemeClr val="accent6">
                    <a:lumMod val="75000"/>
                  </a:schemeClr>
                </a:solidFill>
              </a:rPr>
            </a:br>
            <a:endParaRPr lang="en-US" sz="1000" dirty="0">
              <a:solidFill>
                <a:schemeClr val="accent6">
                  <a:lumMod val="75000"/>
                </a:schemeClr>
              </a:solidFill>
            </a:endParaRPr>
          </a:p>
          <a:p>
            <a:pPr algn="ctr"/>
            <a:r>
              <a:rPr lang="en-US" sz="3600" b="1" dirty="0">
                <a:solidFill>
                  <a:schemeClr val="accent6">
                    <a:lumMod val="75000"/>
                  </a:schemeClr>
                </a:solidFill>
              </a:rPr>
              <a:t>About BookBrowse for Libraries &amp; 10% Saving</a:t>
            </a:r>
            <a:br>
              <a:rPr lang="en-US" sz="3600" b="1" dirty="0">
                <a:solidFill>
                  <a:schemeClr val="accent6">
                    <a:lumMod val="75000"/>
                  </a:schemeClr>
                </a:solidFill>
              </a:rPr>
            </a:br>
            <a:r>
              <a:rPr lang="en-US" sz="2800" b="1" dirty="0">
                <a:solidFill>
                  <a:schemeClr val="accent6">
                    <a:lumMod val="75000"/>
                  </a:schemeClr>
                </a:solidFill>
              </a:rPr>
              <a:t>bookbrowse.com/niche</a:t>
            </a:r>
          </a:p>
          <a:p>
            <a:pPr algn="ctr"/>
            <a:r>
              <a:rPr lang="en-US" sz="2800" dirty="0">
                <a:solidFill>
                  <a:schemeClr val="accent6">
                    <a:lumMod val="75000"/>
                  </a:schemeClr>
                </a:solidFill>
              </a:rPr>
              <a:t>mention Niche Academy, offer ends July 1, 2023</a:t>
            </a:r>
          </a:p>
        </p:txBody>
      </p:sp>
      <p:sp>
        <p:nvSpPr>
          <p:cNvPr id="3" name="TextBox 2">
            <a:extLst>
              <a:ext uri="{FF2B5EF4-FFF2-40B4-BE49-F238E27FC236}">
                <a16:creationId xmlns:a16="http://schemas.microsoft.com/office/drawing/2014/main" id="{D6711798-2050-442C-9EA9-ED323F9BD50D}"/>
              </a:ext>
            </a:extLst>
          </p:cNvPr>
          <p:cNvSpPr txBox="1"/>
          <p:nvPr/>
        </p:nvSpPr>
        <p:spPr>
          <a:xfrm>
            <a:off x="3877604" y="1484270"/>
            <a:ext cx="4436792" cy="1200329"/>
          </a:xfrm>
          <a:prstGeom prst="rect">
            <a:avLst/>
          </a:prstGeom>
          <a:noFill/>
        </p:spPr>
        <p:txBody>
          <a:bodyPr wrap="none" rtlCol="0">
            <a:spAutoFit/>
          </a:bodyPr>
          <a:lstStyle/>
          <a:p>
            <a:r>
              <a:rPr lang="en-US" sz="7200" b="1" dirty="0">
                <a:solidFill>
                  <a:srgbClr val="8D5454"/>
                </a:solidFill>
              </a:rPr>
              <a:t>Thank You!</a:t>
            </a:r>
          </a:p>
        </p:txBody>
      </p:sp>
    </p:spTree>
    <p:extLst>
      <p:ext uri="{BB962C8B-B14F-4D97-AF65-F5344CB8AC3E}">
        <p14:creationId xmlns:p14="http://schemas.microsoft.com/office/powerpoint/2010/main" val="425258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9571A-DFE2-4876-86AC-170E5442C460}"/>
              </a:ext>
            </a:extLst>
          </p:cNvPr>
          <p:cNvSpPr txBox="1"/>
          <p:nvPr/>
        </p:nvSpPr>
        <p:spPr>
          <a:xfrm>
            <a:off x="1084217" y="2391136"/>
            <a:ext cx="8570520" cy="2308324"/>
          </a:xfrm>
          <a:prstGeom prst="rect">
            <a:avLst/>
          </a:prstGeom>
          <a:noFill/>
        </p:spPr>
        <p:txBody>
          <a:bodyPr wrap="square" rtlCol="0">
            <a:spAutoFit/>
          </a:bodyPr>
          <a:lstStyle/>
          <a:p>
            <a:endParaRPr lang="en-US" sz="2400" dirty="0"/>
          </a:p>
          <a:p>
            <a:pPr lvl="1" algn="ctr"/>
            <a:r>
              <a:rPr lang="en-US" sz="4800" b="1" dirty="0">
                <a:solidFill>
                  <a:schemeClr val="accent1">
                    <a:lumMod val="75000"/>
                  </a:schemeClr>
                </a:solidFill>
              </a:rPr>
              <a:t>What People Think </a:t>
            </a:r>
            <a:br>
              <a:rPr lang="en-US" sz="4800" b="1" dirty="0">
                <a:solidFill>
                  <a:schemeClr val="accent1">
                    <a:lumMod val="75000"/>
                  </a:schemeClr>
                </a:solidFill>
              </a:rPr>
            </a:br>
            <a:r>
              <a:rPr lang="en-US" sz="4800" b="1" dirty="0">
                <a:solidFill>
                  <a:schemeClr val="accent1">
                    <a:lumMod val="75000"/>
                  </a:schemeClr>
                </a:solidFill>
              </a:rPr>
              <a:t>of Book Groups</a:t>
            </a:r>
          </a:p>
          <a:p>
            <a:pPr algn="ctr"/>
            <a:endParaRPr lang="en-US" sz="2400" dirty="0"/>
          </a:p>
        </p:txBody>
      </p:sp>
      <p:pic>
        <p:nvPicPr>
          <p:cNvPr id="3" name="Picture 2">
            <a:extLst>
              <a:ext uri="{FF2B5EF4-FFF2-40B4-BE49-F238E27FC236}">
                <a16:creationId xmlns:a16="http://schemas.microsoft.com/office/drawing/2014/main" id="{5047D6C3-A680-4144-9827-90CB9BDE8A0E}"/>
              </a:ext>
            </a:extLst>
          </p:cNvPr>
          <p:cNvPicPr>
            <a:picLocks noChangeAspect="1"/>
          </p:cNvPicPr>
          <p:nvPr/>
        </p:nvPicPr>
        <p:blipFill>
          <a:blip r:embed="rId3"/>
          <a:stretch>
            <a:fillRect/>
          </a:stretch>
        </p:blipFill>
        <p:spPr>
          <a:xfrm>
            <a:off x="9202316" y="858417"/>
            <a:ext cx="3057330" cy="5933209"/>
          </a:xfrm>
          <a:prstGeom prst="rect">
            <a:avLst/>
          </a:prstGeom>
        </p:spPr>
      </p:pic>
    </p:spTree>
    <p:extLst>
      <p:ext uri="{BB962C8B-B14F-4D97-AF65-F5344CB8AC3E}">
        <p14:creationId xmlns:p14="http://schemas.microsoft.com/office/powerpoint/2010/main" val="32444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81C9833-9521-4668-9BF1-04C51E21BD97}"/>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6F48E079-407E-4197-B3C8-9F4BFD9A64E2}"/>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692A7C70-5D4B-4E97-9549-B87C7B0A76BA}"/>
              </a:ext>
            </a:extLst>
          </p:cNvPr>
          <p:cNvSpPr txBox="1"/>
          <p:nvPr/>
        </p:nvSpPr>
        <p:spPr>
          <a:xfrm>
            <a:off x="2983675" y="1025109"/>
            <a:ext cx="5908964" cy="954107"/>
          </a:xfrm>
          <a:prstGeom prst="rect">
            <a:avLst/>
          </a:prstGeom>
          <a:noFill/>
        </p:spPr>
        <p:txBody>
          <a:bodyPr wrap="square" rtlCol="0">
            <a:spAutoFit/>
          </a:bodyPr>
          <a:lstStyle/>
          <a:p>
            <a:pPr algn="ctr"/>
            <a:r>
              <a:rPr lang="en-US" sz="3600" b="1" dirty="0">
                <a:solidFill>
                  <a:srgbClr val="4E4CA0"/>
                </a:solidFill>
              </a:rPr>
              <a:t>Negative Perceptions</a:t>
            </a:r>
            <a:br>
              <a:rPr lang="en-US" sz="3600" b="1" dirty="0">
                <a:solidFill>
                  <a:srgbClr val="4E4CA0"/>
                </a:solidFill>
              </a:rPr>
            </a:br>
            <a:r>
              <a:rPr lang="en-US" sz="2000" b="1" dirty="0">
                <a:solidFill>
                  <a:srgbClr val="4E4CA0"/>
                </a:solidFill>
              </a:rPr>
              <a:t>Among Readers Not in a Book Group</a:t>
            </a:r>
          </a:p>
        </p:txBody>
      </p:sp>
      <p:sp>
        <p:nvSpPr>
          <p:cNvPr id="4" name="Speech Bubble: Oval 3">
            <a:extLst>
              <a:ext uri="{FF2B5EF4-FFF2-40B4-BE49-F238E27FC236}">
                <a16:creationId xmlns:a16="http://schemas.microsoft.com/office/drawing/2014/main" id="{A23CA8FF-A233-49BC-80F9-35A9434EE8EA}"/>
              </a:ext>
            </a:extLst>
          </p:cNvPr>
          <p:cNvSpPr/>
          <p:nvPr/>
        </p:nvSpPr>
        <p:spPr>
          <a:xfrm>
            <a:off x="4782339" y="5285945"/>
            <a:ext cx="2647161" cy="1400698"/>
          </a:xfrm>
          <a:prstGeom prst="wedgeEllipseCallout">
            <a:avLst>
              <a:gd name="adj1" fmla="val -10765"/>
              <a:gd name="adj2" fmla="val -1155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They read boring literary fiction and talk off-topic</a:t>
            </a:r>
          </a:p>
        </p:txBody>
      </p:sp>
      <p:sp>
        <p:nvSpPr>
          <p:cNvPr id="9" name="Speech Bubble: Oval 8">
            <a:extLst>
              <a:ext uri="{FF2B5EF4-FFF2-40B4-BE49-F238E27FC236}">
                <a16:creationId xmlns:a16="http://schemas.microsoft.com/office/drawing/2014/main" id="{D3713BD8-E6F1-416D-A966-230F5F56AF64}"/>
              </a:ext>
            </a:extLst>
          </p:cNvPr>
          <p:cNvSpPr/>
          <p:nvPr/>
        </p:nvSpPr>
        <p:spPr>
          <a:xfrm>
            <a:off x="7780888" y="4979974"/>
            <a:ext cx="4321187" cy="1706669"/>
          </a:xfrm>
          <a:prstGeom prst="wedgeEllipseCallout">
            <a:avLst>
              <a:gd name="adj1" fmla="val -75615"/>
              <a:gd name="adj2" fmla="val -8282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rgbClr val="FFFFFF"/>
                </a:solidFill>
              </a:rPr>
              <a:t>It seems a bit awkward to have a group where I don't know anyone - especially if the other people are likely to know each other </a:t>
            </a:r>
          </a:p>
        </p:txBody>
      </p:sp>
      <p:sp>
        <p:nvSpPr>
          <p:cNvPr id="10" name="Speech Bubble: Oval 9">
            <a:extLst>
              <a:ext uri="{FF2B5EF4-FFF2-40B4-BE49-F238E27FC236}">
                <a16:creationId xmlns:a16="http://schemas.microsoft.com/office/drawing/2014/main" id="{AFEB41CC-20C6-48AF-B6A9-E6D90ADD609D}"/>
              </a:ext>
            </a:extLst>
          </p:cNvPr>
          <p:cNvSpPr/>
          <p:nvPr/>
        </p:nvSpPr>
        <p:spPr>
          <a:xfrm>
            <a:off x="8153661" y="3376695"/>
            <a:ext cx="3027858" cy="1289683"/>
          </a:xfrm>
          <a:prstGeom prst="wedgeEllipseCallout">
            <a:avLst>
              <a:gd name="adj1" fmla="val -90462"/>
              <a:gd name="adj2" fmla="val -21752"/>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tx1"/>
                </a:solidFill>
              </a:rPr>
              <a:t>I would be forced to read something I'm not interested in. </a:t>
            </a:r>
          </a:p>
        </p:txBody>
      </p:sp>
      <p:sp>
        <p:nvSpPr>
          <p:cNvPr id="11" name="Speech Bubble: Oval 10">
            <a:extLst>
              <a:ext uri="{FF2B5EF4-FFF2-40B4-BE49-F238E27FC236}">
                <a16:creationId xmlns:a16="http://schemas.microsoft.com/office/drawing/2014/main" id="{DD278B89-0253-49D9-A4FD-33485606F5F1}"/>
              </a:ext>
            </a:extLst>
          </p:cNvPr>
          <p:cNvSpPr/>
          <p:nvPr/>
        </p:nvSpPr>
        <p:spPr>
          <a:xfrm>
            <a:off x="184731" y="4727872"/>
            <a:ext cx="4200233" cy="1857985"/>
          </a:xfrm>
          <a:prstGeom prst="wedgeEllipseCallout">
            <a:avLst>
              <a:gd name="adj1" fmla="val 62681"/>
              <a:gd name="adj2" fmla="val -75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wind up wasting time reading something that’s not your taste, and then having to discuss it just to be with friends. </a:t>
            </a:r>
          </a:p>
        </p:txBody>
      </p:sp>
      <p:sp>
        <p:nvSpPr>
          <p:cNvPr id="12" name="Speech Bubble: Oval 11">
            <a:extLst>
              <a:ext uri="{FF2B5EF4-FFF2-40B4-BE49-F238E27FC236}">
                <a16:creationId xmlns:a16="http://schemas.microsoft.com/office/drawing/2014/main" id="{28ABAE2E-4A85-439B-9B74-05B5A7F41B5D}"/>
              </a:ext>
            </a:extLst>
          </p:cNvPr>
          <p:cNvSpPr/>
          <p:nvPr/>
        </p:nvSpPr>
        <p:spPr>
          <a:xfrm>
            <a:off x="313478" y="1249043"/>
            <a:ext cx="2817359" cy="1207226"/>
          </a:xfrm>
          <a:prstGeom prst="wedgeEllipseCallout">
            <a:avLst>
              <a:gd name="adj1" fmla="val 93982"/>
              <a:gd name="adj2" fmla="val 9230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Always thought of them as somewhat cliquish women. </a:t>
            </a:r>
          </a:p>
        </p:txBody>
      </p:sp>
      <p:sp>
        <p:nvSpPr>
          <p:cNvPr id="13" name="Speech Bubble: Oval 12">
            <a:extLst>
              <a:ext uri="{FF2B5EF4-FFF2-40B4-BE49-F238E27FC236}">
                <a16:creationId xmlns:a16="http://schemas.microsoft.com/office/drawing/2014/main" id="{22F33757-57B4-4F09-91FA-465DFA9998B2}"/>
              </a:ext>
            </a:extLst>
          </p:cNvPr>
          <p:cNvSpPr/>
          <p:nvPr/>
        </p:nvSpPr>
        <p:spPr>
          <a:xfrm>
            <a:off x="313478" y="2791783"/>
            <a:ext cx="3036703" cy="1459036"/>
          </a:xfrm>
          <a:prstGeom prst="wedgeEllipseCallout">
            <a:avLst>
              <a:gd name="adj1" fmla="val 94280"/>
              <a:gd name="adj2" fmla="val 346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They often read books that are not interesting or not challenging enough. </a:t>
            </a:r>
          </a:p>
        </p:txBody>
      </p:sp>
      <p:sp>
        <p:nvSpPr>
          <p:cNvPr id="14" name="Speech Bubble: Oval 13">
            <a:extLst>
              <a:ext uri="{FF2B5EF4-FFF2-40B4-BE49-F238E27FC236}">
                <a16:creationId xmlns:a16="http://schemas.microsoft.com/office/drawing/2014/main" id="{4DB84DF9-3CFC-4BCC-B7F9-BD374CD6C18A}"/>
              </a:ext>
            </a:extLst>
          </p:cNvPr>
          <p:cNvSpPr/>
          <p:nvPr/>
        </p:nvSpPr>
        <p:spPr>
          <a:xfrm>
            <a:off x="8153661" y="1662401"/>
            <a:ext cx="3853516" cy="1400698"/>
          </a:xfrm>
          <a:prstGeom prst="wedgeEllipseCallout">
            <a:avLst>
              <a:gd name="adj1" fmla="val -73969"/>
              <a:gd name="adj2" fmla="val 605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Groups of people who meet to socialize and may discuss a book while they're there. </a:t>
            </a:r>
          </a:p>
        </p:txBody>
      </p:sp>
      <p:grpSp>
        <p:nvGrpSpPr>
          <p:cNvPr id="2" name="Group 1">
            <a:extLst>
              <a:ext uri="{FF2B5EF4-FFF2-40B4-BE49-F238E27FC236}">
                <a16:creationId xmlns:a16="http://schemas.microsoft.com/office/drawing/2014/main" id="{69D30C70-94CE-43D1-A2F4-D182D87CA36B}"/>
              </a:ext>
            </a:extLst>
          </p:cNvPr>
          <p:cNvGrpSpPr/>
          <p:nvPr/>
        </p:nvGrpSpPr>
        <p:grpSpPr>
          <a:xfrm>
            <a:off x="5025996" y="2653359"/>
            <a:ext cx="1496291" cy="1569660"/>
            <a:chOff x="5025996" y="2653359"/>
            <a:chExt cx="1496291" cy="1569660"/>
          </a:xfrm>
        </p:grpSpPr>
        <p:sp>
          <p:nvSpPr>
            <p:cNvPr id="15" name="TextBox 14">
              <a:extLst>
                <a:ext uri="{FF2B5EF4-FFF2-40B4-BE49-F238E27FC236}">
                  <a16:creationId xmlns:a16="http://schemas.microsoft.com/office/drawing/2014/main" id="{DE7AFA63-1998-402A-8C93-878229E6CD6A}"/>
                </a:ext>
              </a:extLst>
            </p:cNvPr>
            <p:cNvSpPr txBox="1"/>
            <p:nvPr/>
          </p:nvSpPr>
          <p:spPr>
            <a:xfrm>
              <a:off x="5413663" y="2653359"/>
              <a:ext cx="755335" cy="1569660"/>
            </a:xfrm>
            <a:prstGeom prst="rect">
              <a:avLst/>
            </a:prstGeom>
            <a:noFill/>
          </p:spPr>
          <p:txBody>
            <a:bodyPr wrap="none" rtlCol="0">
              <a:spAutoFit/>
            </a:bodyPr>
            <a:lstStyle/>
            <a:p>
              <a:r>
                <a:rPr lang="en-US" sz="9600" b="1" dirty="0">
                  <a:solidFill>
                    <a:srgbClr val="76AF45"/>
                  </a:solidFill>
                </a:rPr>
                <a:t>?</a:t>
              </a:r>
            </a:p>
          </p:txBody>
        </p:sp>
        <p:sp>
          <p:nvSpPr>
            <p:cNvPr id="16" name="Oval 15">
              <a:extLst>
                <a:ext uri="{FF2B5EF4-FFF2-40B4-BE49-F238E27FC236}">
                  <a16:creationId xmlns:a16="http://schemas.microsoft.com/office/drawing/2014/main" id="{5FE848DB-37EB-4612-8517-30AEF78C8426}"/>
                </a:ext>
              </a:extLst>
            </p:cNvPr>
            <p:cNvSpPr/>
            <p:nvPr/>
          </p:nvSpPr>
          <p:spPr>
            <a:xfrm>
              <a:off x="5025996" y="2722419"/>
              <a:ext cx="1496291" cy="1459036"/>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47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928BBA-A2CF-4206-B46E-F3F002357115}"/>
              </a:ext>
            </a:extLst>
          </p:cNvPr>
          <p:cNvSpPr/>
          <p:nvPr/>
        </p:nvSpPr>
        <p:spPr>
          <a:xfrm>
            <a:off x="565610" y="4068089"/>
            <a:ext cx="11161336" cy="1093508"/>
          </a:xfrm>
          <a:prstGeom prst="rect">
            <a:avLst/>
          </a:prstGeom>
          <a:solidFill>
            <a:srgbClr val="FF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159FBF4-B322-449C-9688-AC3D358CEC76}"/>
              </a:ext>
            </a:extLst>
          </p:cNvPr>
          <p:cNvSpPr/>
          <p:nvPr/>
        </p:nvSpPr>
        <p:spPr>
          <a:xfrm>
            <a:off x="565610" y="2798455"/>
            <a:ext cx="11161336" cy="1093508"/>
          </a:xfrm>
          <a:prstGeom prst="rect">
            <a:avLst/>
          </a:prstGeom>
          <a:solidFill>
            <a:srgbClr val="FFE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BE6586E-335D-475D-93DF-E326BE9E5966}"/>
              </a:ext>
            </a:extLst>
          </p:cNvPr>
          <p:cNvSpPr/>
          <p:nvPr/>
        </p:nvSpPr>
        <p:spPr>
          <a:xfrm>
            <a:off x="565610" y="5280997"/>
            <a:ext cx="11161336" cy="1093508"/>
          </a:xfrm>
          <a:prstGeom prst="rect">
            <a:avLst/>
          </a:prstGeom>
          <a:solidFill>
            <a:srgbClr val="FFE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948F9EA-5D1C-4986-9E60-99F71B728996}"/>
              </a:ext>
            </a:extLst>
          </p:cNvPr>
          <p:cNvSpPr txBox="1"/>
          <p:nvPr/>
        </p:nvSpPr>
        <p:spPr>
          <a:xfrm>
            <a:off x="0" y="905794"/>
            <a:ext cx="12192000" cy="707886"/>
          </a:xfrm>
          <a:prstGeom prst="rect">
            <a:avLst/>
          </a:prstGeom>
          <a:noFill/>
        </p:spPr>
        <p:txBody>
          <a:bodyPr wrap="square" rtlCol="0">
            <a:spAutoFit/>
          </a:bodyPr>
          <a:lstStyle/>
          <a:p>
            <a:pPr algn="ctr"/>
            <a:r>
              <a:rPr lang="en-US" sz="4000" b="1" dirty="0">
                <a:solidFill>
                  <a:schemeClr val="accent1">
                    <a:lumMod val="75000"/>
                  </a:schemeClr>
                </a:solidFill>
              </a:rPr>
              <a:t>What Those in Book Groups Say</a:t>
            </a:r>
          </a:p>
        </p:txBody>
      </p:sp>
      <p:sp>
        <p:nvSpPr>
          <p:cNvPr id="4" name="Rectangle 3">
            <a:extLst>
              <a:ext uri="{FF2B5EF4-FFF2-40B4-BE49-F238E27FC236}">
                <a16:creationId xmlns:a16="http://schemas.microsoft.com/office/drawing/2014/main" id="{41502538-4D79-4941-A835-FA452F6E62A3}"/>
              </a:ext>
            </a:extLst>
          </p:cNvPr>
          <p:cNvSpPr/>
          <p:nvPr/>
        </p:nvSpPr>
        <p:spPr>
          <a:xfrm>
            <a:off x="565610" y="1660799"/>
            <a:ext cx="11161336" cy="1093508"/>
          </a:xfrm>
          <a:prstGeom prst="rect">
            <a:avLst/>
          </a:prstGeom>
          <a:solidFill>
            <a:srgbClr val="FFE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633C6E0-5C8F-41D0-80E9-070BF33513C5}"/>
              </a:ext>
            </a:extLst>
          </p:cNvPr>
          <p:cNvSpPr/>
          <p:nvPr/>
        </p:nvSpPr>
        <p:spPr>
          <a:xfrm>
            <a:off x="676044" y="1978487"/>
            <a:ext cx="11256455" cy="4401205"/>
          </a:xfrm>
          <a:prstGeom prst="rect">
            <a:avLst/>
          </a:prstGeom>
        </p:spPr>
        <p:txBody>
          <a:bodyPr wrap="square">
            <a:spAutoFit/>
          </a:bodyPr>
          <a:lstStyle/>
          <a:p>
            <a:r>
              <a:rPr lang="en-US" sz="2800" dirty="0"/>
              <a:t>“A vital part of my mental health—my favorite day of the month!”</a:t>
            </a:r>
          </a:p>
          <a:p>
            <a:endParaRPr lang="en-US" sz="2800" dirty="0"/>
          </a:p>
          <a:p>
            <a:r>
              <a:rPr lang="en-US" sz="2800" dirty="0"/>
              <a:t>“It’s a great place to meet people in the community and get to know them through discussions that would not take place in ordinary social gatherings.”</a:t>
            </a:r>
          </a:p>
          <a:p>
            <a:endParaRPr lang="en-US" sz="2800" dirty="0"/>
          </a:p>
          <a:p>
            <a:r>
              <a:rPr lang="en-US" sz="2800" dirty="0"/>
              <a:t>“I meet interesting people with wonderful life experiences and ideas. I read books I never would have picked. I love the mental stimulation.”</a:t>
            </a:r>
            <a:br>
              <a:rPr lang="en-US" sz="2800" dirty="0"/>
            </a:br>
            <a:endParaRPr lang="en-US" sz="2800" dirty="0"/>
          </a:p>
          <a:p>
            <a:r>
              <a:rPr lang="en-US" sz="2800" dirty="0"/>
              <a:t>“Book club helps me to understand life and myself better. It is great to be with people.”</a:t>
            </a:r>
          </a:p>
        </p:txBody>
      </p:sp>
      <p:sp>
        <p:nvSpPr>
          <p:cNvPr id="10" name="TextBox 9">
            <a:extLst>
              <a:ext uri="{FF2B5EF4-FFF2-40B4-BE49-F238E27FC236}">
                <a16:creationId xmlns:a16="http://schemas.microsoft.com/office/drawing/2014/main" id="{315B3CB6-123F-F184-90A2-64CDAB9EF951}"/>
              </a:ext>
            </a:extLst>
          </p:cNvPr>
          <p:cNvSpPr txBox="1"/>
          <p:nvPr/>
        </p:nvSpPr>
        <p:spPr>
          <a:xfrm>
            <a:off x="0" y="6423840"/>
            <a:ext cx="4071803" cy="369332"/>
          </a:xfrm>
          <a:prstGeom prst="rect">
            <a:avLst/>
          </a:prstGeom>
          <a:noFill/>
        </p:spPr>
        <p:txBody>
          <a:bodyPr wrap="square" rtlCol="0">
            <a:spAutoFit/>
          </a:bodyPr>
          <a:lstStyle/>
          <a:p>
            <a:pPr algn="r"/>
            <a:r>
              <a:rPr lang="en-US" i="1" dirty="0">
                <a:solidFill>
                  <a:schemeClr val="accent1">
                    <a:lumMod val="75000"/>
                  </a:schemeClr>
                </a:solidFill>
              </a:rPr>
              <a:t>All members of public library book groups</a:t>
            </a:r>
          </a:p>
        </p:txBody>
      </p:sp>
      <p:sp>
        <p:nvSpPr>
          <p:cNvPr id="3" name="TextBox 2">
            <a:extLst>
              <a:ext uri="{FF2B5EF4-FFF2-40B4-BE49-F238E27FC236}">
                <a16:creationId xmlns:a16="http://schemas.microsoft.com/office/drawing/2014/main" id="{BC5DB6E5-418F-C451-D4E6-DC8C67FFBC32}"/>
              </a:ext>
            </a:extLst>
          </p:cNvPr>
          <p:cNvSpPr txBox="1"/>
          <p:nvPr/>
        </p:nvSpPr>
        <p:spPr>
          <a:xfrm>
            <a:off x="8793272" y="6402554"/>
            <a:ext cx="3236202" cy="307777"/>
          </a:xfrm>
          <a:prstGeom prst="rect">
            <a:avLst/>
          </a:prstGeom>
          <a:noFill/>
        </p:spPr>
        <p:txBody>
          <a:bodyPr wrap="square" rtlCol="0">
            <a:spAutoFit/>
          </a:bodyPr>
          <a:lstStyle/>
          <a:p>
            <a:pPr algn="r"/>
            <a:r>
              <a:rPr lang="en-US" sz="1400" dirty="0"/>
              <a:t>Source: Inner Lives of Book Clubs</a:t>
            </a:r>
          </a:p>
        </p:txBody>
      </p:sp>
    </p:spTree>
    <p:extLst>
      <p:ext uri="{BB962C8B-B14F-4D97-AF65-F5344CB8AC3E}">
        <p14:creationId xmlns:p14="http://schemas.microsoft.com/office/powerpoint/2010/main" val="146735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48F9EA-5D1C-4986-9E60-99F71B728996}"/>
              </a:ext>
            </a:extLst>
          </p:cNvPr>
          <p:cNvSpPr txBox="1"/>
          <p:nvPr/>
        </p:nvSpPr>
        <p:spPr>
          <a:xfrm>
            <a:off x="0" y="909727"/>
            <a:ext cx="12192000" cy="1323439"/>
          </a:xfrm>
          <a:prstGeom prst="rect">
            <a:avLst/>
          </a:prstGeom>
          <a:noFill/>
        </p:spPr>
        <p:txBody>
          <a:bodyPr wrap="square" rtlCol="0">
            <a:spAutoFit/>
          </a:bodyPr>
          <a:lstStyle/>
          <a:p>
            <a:pPr algn="ctr"/>
            <a:r>
              <a:rPr lang="en-US" sz="4000" b="1" dirty="0">
                <a:solidFill>
                  <a:schemeClr val="accent1">
                    <a:lumMod val="75000"/>
                  </a:schemeClr>
                </a:solidFill>
              </a:rPr>
              <a:t>The Pandemic Focused People on </a:t>
            </a:r>
            <a:br>
              <a:rPr lang="en-US" sz="4000" b="1" dirty="0">
                <a:solidFill>
                  <a:schemeClr val="accent1">
                    <a:lumMod val="75000"/>
                  </a:schemeClr>
                </a:solidFill>
              </a:rPr>
            </a:br>
            <a:r>
              <a:rPr lang="en-US" sz="4000" b="1" dirty="0">
                <a:solidFill>
                  <a:schemeClr val="accent1">
                    <a:lumMod val="75000"/>
                  </a:schemeClr>
                </a:solidFill>
              </a:rPr>
              <a:t>How Much They Love Their Book Club!</a:t>
            </a:r>
          </a:p>
        </p:txBody>
      </p:sp>
      <p:sp>
        <p:nvSpPr>
          <p:cNvPr id="11" name="TextBox 10">
            <a:extLst>
              <a:ext uri="{FF2B5EF4-FFF2-40B4-BE49-F238E27FC236}">
                <a16:creationId xmlns:a16="http://schemas.microsoft.com/office/drawing/2014/main" id="{0044FBB0-6B03-48A6-A920-A5CDCFC2B09A}"/>
              </a:ext>
            </a:extLst>
          </p:cNvPr>
          <p:cNvSpPr txBox="1"/>
          <p:nvPr/>
        </p:nvSpPr>
        <p:spPr>
          <a:xfrm>
            <a:off x="642731" y="2665167"/>
            <a:ext cx="10455967" cy="2870979"/>
          </a:xfrm>
          <a:prstGeom prst="rect">
            <a:avLst/>
          </a:prstGeom>
          <a:noFill/>
        </p:spPr>
        <p:txBody>
          <a:bodyPr wrap="square">
            <a:spAutoFit/>
          </a:bodyPr>
          <a:lstStyle/>
          <a:p>
            <a:pPr marL="0" marR="0" algn="ctr">
              <a:lnSpc>
                <a:spcPct val="107000"/>
              </a:lnSpc>
              <a:spcBef>
                <a:spcPts val="0"/>
              </a:spcBef>
              <a:spcAft>
                <a:spcPts val="600"/>
              </a:spcAft>
            </a:pPr>
            <a:r>
              <a:rPr lang="en-US" sz="4000" b="1" dirty="0">
                <a:solidFill>
                  <a:srgbClr val="D2A000"/>
                </a:solidFill>
                <a:latin typeface="Calibri" panose="020F0502020204030204" pitchFamily="34" charset="0"/>
                <a:ea typeface="Calibri" panose="020F0502020204030204" pitchFamily="34" charset="0"/>
              </a:rPr>
              <a:t>30%</a:t>
            </a:r>
            <a:r>
              <a:rPr lang="en-US" sz="3600" dirty="0">
                <a:solidFill>
                  <a:srgbClr val="D2A000"/>
                </a:solidFill>
                <a:latin typeface="Calibri" panose="020F0502020204030204" pitchFamily="34" charset="0"/>
                <a:ea typeface="Calibri" panose="020F0502020204030204" pitchFamily="34" charset="0"/>
              </a:rPr>
              <a:t> </a:t>
            </a:r>
            <a:br>
              <a:rPr lang="en-US" sz="3600" dirty="0">
                <a:solidFill>
                  <a:srgbClr val="D2A000"/>
                </a:solidFill>
                <a:latin typeface="Calibri" panose="020F0502020204030204" pitchFamily="34" charset="0"/>
                <a:ea typeface="Calibri" panose="020F0502020204030204" pitchFamily="34" charset="0"/>
              </a:rPr>
            </a:br>
            <a:r>
              <a:rPr lang="en-US" sz="3600" dirty="0">
                <a:solidFill>
                  <a:srgbClr val="D2A000"/>
                </a:solidFill>
                <a:latin typeface="Calibri" panose="020F0502020204030204" pitchFamily="34" charset="0"/>
                <a:ea typeface="Calibri" panose="020F0502020204030204" pitchFamily="34" charset="0"/>
              </a:rPr>
              <a:t>“My book club experience is worse than last year”</a:t>
            </a:r>
          </a:p>
          <a:p>
            <a:pPr marL="0" marR="0" algn="ctr">
              <a:lnSpc>
                <a:spcPct val="107000"/>
              </a:lnSpc>
              <a:spcBef>
                <a:spcPts val="0"/>
              </a:spcBef>
              <a:spcAft>
                <a:spcPts val="600"/>
              </a:spcAft>
            </a:pPr>
            <a:endParaRPr lang="en-US" sz="900" dirty="0">
              <a:solidFill>
                <a:srgbClr val="D2A000"/>
              </a:solidFill>
              <a:latin typeface="Calibri" panose="020F0502020204030204" pitchFamily="34" charset="0"/>
              <a:ea typeface="Calibri" panose="020F0502020204030204" pitchFamily="34" charset="0"/>
            </a:endParaRPr>
          </a:p>
          <a:p>
            <a:pPr marL="0" marR="0" algn="ctr">
              <a:lnSpc>
                <a:spcPct val="107000"/>
              </a:lnSpc>
              <a:spcBef>
                <a:spcPts val="0"/>
              </a:spcBef>
              <a:spcAft>
                <a:spcPts val="600"/>
              </a:spcAft>
            </a:pPr>
            <a:r>
              <a:rPr lang="en-US" sz="4000" b="1" dirty="0">
                <a:solidFill>
                  <a:srgbClr val="00B0F0"/>
                </a:solidFill>
                <a:latin typeface="Calibri" panose="020F0502020204030204" pitchFamily="34" charset="0"/>
                <a:ea typeface="Calibri" panose="020F0502020204030204" pitchFamily="34" charset="0"/>
              </a:rPr>
              <a:t>48%</a:t>
            </a:r>
            <a:r>
              <a:rPr lang="en-US" sz="3600" dirty="0">
                <a:solidFill>
                  <a:srgbClr val="00B0F0"/>
                </a:solidFill>
                <a:latin typeface="Calibri" panose="020F0502020204030204" pitchFamily="34" charset="0"/>
                <a:ea typeface="Calibri" panose="020F0502020204030204" pitchFamily="34" charset="0"/>
              </a:rPr>
              <a:t> </a:t>
            </a:r>
            <a:br>
              <a:rPr lang="en-US" sz="3600" dirty="0">
                <a:solidFill>
                  <a:srgbClr val="00B0F0"/>
                </a:solidFill>
                <a:latin typeface="Calibri" panose="020F0502020204030204" pitchFamily="34" charset="0"/>
                <a:ea typeface="Calibri" panose="020F0502020204030204" pitchFamily="34" charset="0"/>
              </a:rPr>
            </a:br>
            <a:r>
              <a:rPr lang="en-US" sz="3600" dirty="0">
                <a:solidFill>
                  <a:srgbClr val="00B0F0"/>
                </a:solidFill>
                <a:latin typeface="Calibri" panose="020F0502020204030204" pitchFamily="34" charset="0"/>
                <a:ea typeface="Calibri" panose="020F0502020204030204" pitchFamily="34" charset="0"/>
              </a:rPr>
              <a:t>“My book club is more important to me”</a:t>
            </a:r>
          </a:p>
        </p:txBody>
      </p:sp>
      <p:sp>
        <p:nvSpPr>
          <p:cNvPr id="2" name="TextBox 1">
            <a:extLst>
              <a:ext uri="{FF2B5EF4-FFF2-40B4-BE49-F238E27FC236}">
                <a16:creationId xmlns:a16="http://schemas.microsoft.com/office/drawing/2014/main" id="{C180FB83-AD84-6455-3852-FD20E2D9C3E8}"/>
              </a:ext>
            </a:extLst>
          </p:cNvPr>
          <p:cNvSpPr txBox="1"/>
          <p:nvPr/>
        </p:nvSpPr>
        <p:spPr>
          <a:xfrm>
            <a:off x="6475957" y="5948273"/>
            <a:ext cx="5568450" cy="830997"/>
          </a:xfrm>
          <a:prstGeom prst="rect">
            <a:avLst/>
          </a:prstGeom>
          <a:noFill/>
        </p:spPr>
        <p:txBody>
          <a:bodyPr wrap="square" rtlCol="0">
            <a:spAutoFit/>
          </a:bodyPr>
          <a:lstStyle/>
          <a:p>
            <a:pPr algn="r"/>
            <a:r>
              <a:rPr lang="en-US" sz="1600" dirty="0"/>
              <a:t>Source: Book Clubs in Lockdown, Fall 2020 Survey</a:t>
            </a:r>
          </a:p>
          <a:p>
            <a:pPr algn="r"/>
            <a:r>
              <a:rPr lang="en-US" sz="1600" dirty="0"/>
              <a:t>2500 respondents currently meeting with their book group</a:t>
            </a:r>
            <a:br>
              <a:rPr lang="en-US" sz="1600" dirty="0"/>
            </a:br>
            <a:r>
              <a:rPr lang="en-US" sz="1600" dirty="0"/>
              <a:t>bookbrowse.com/wp</a:t>
            </a:r>
          </a:p>
        </p:txBody>
      </p:sp>
    </p:spTree>
    <p:extLst>
      <p:ext uri="{BB962C8B-B14F-4D97-AF65-F5344CB8AC3E}">
        <p14:creationId xmlns:p14="http://schemas.microsoft.com/office/powerpoint/2010/main" val="101532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4.04g">
            <a:extLst>
              <a:ext uri="{FF2B5EF4-FFF2-40B4-BE49-F238E27FC236}">
                <a16:creationId xmlns:a16="http://schemas.microsoft.com/office/drawing/2014/main" id="{38066603-0684-4826-8CE1-529D5885DC7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771151" y="2197291"/>
            <a:ext cx="8951536" cy="4462818"/>
          </a:xfrm>
          <a:prstGeom prst="rect">
            <a:avLst/>
          </a:prstGeom>
          <a:ln>
            <a:noFill/>
          </a:ln>
        </p:spPr>
      </p:pic>
      <p:sp>
        <p:nvSpPr>
          <p:cNvPr id="5" name="Rectangle 4">
            <a:extLst>
              <a:ext uri="{FF2B5EF4-FFF2-40B4-BE49-F238E27FC236}">
                <a16:creationId xmlns:a16="http://schemas.microsoft.com/office/drawing/2014/main" id="{29B6BE9E-1F94-428F-B03D-ECAD8828C211}"/>
              </a:ext>
            </a:extLst>
          </p:cNvPr>
          <p:cNvSpPr/>
          <p:nvPr/>
        </p:nvSpPr>
        <p:spPr>
          <a:xfrm>
            <a:off x="8738118" y="6139925"/>
            <a:ext cx="2111924" cy="642650"/>
          </a:xfrm>
          <a:prstGeom prst="rect">
            <a:avLst/>
          </a:prstGeom>
          <a:solidFill>
            <a:srgbClr val="FEF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9CB2312-8BDA-A8C9-6981-833880E72EC2}"/>
              </a:ext>
            </a:extLst>
          </p:cNvPr>
          <p:cNvSpPr txBox="1"/>
          <p:nvPr/>
        </p:nvSpPr>
        <p:spPr>
          <a:xfrm>
            <a:off x="8041710" y="6021031"/>
            <a:ext cx="3979315" cy="738664"/>
          </a:xfrm>
          <a:prstGeom prst="rect">
            <a:avLst/>
          </a:prstGeom>
          <a:noFill/>
        </p:spPr>
        <p:txBody>
          <a:bodyPr wrap="square" rtlCol="0">
            <a:spAutoFit/>
          </a:bodyPr>
          <a:lstStyle/>
          <a:p>
            <a:pPr algn="r"/>
            <a:r>
              <a:rPr lang="en-US" sz="1400" dirty="0"/>
              <a:t>Source: Inner Lives of Book Clubs </a:t>
            </a:r>
            <a:br>
              <a:rPr lang="en-US" sz="1400" dirty="0"/>
            </a:br>
            <a:r>
              <a:rPr lang="en-US" sz="1400" dirty="0"/>
              <a:t>Sample 500 readers not in a book club </a:t>
            </a:r>
            <a:br>
              <a:rPr lang="en-US" sz="1400" dirty="0"/>
            </a:br>
            <a:r>
              <a:rPr lang="en-US" sz="1400" dirty="0"/>
              <a:t>2019 survey, pre-pandemic</a:t>
            </a:r>
            <a:endParaRPr lang="en-US" dirty="0"/>
          </a:p>
        </p:txBody>
      </p:sp>
      <p:sp>
        <p:nvSpPr>
          <p:cNvPr id="9" name="TextBox 8">
            <a:extLst>
              <a:ext uri="{FF2B5EF4-FFF2-40B4-BE49-F238E27FC236}">
                <a16:creationId xmlns:a16="http://schemas.microsoft.com/office/drawing/2014/main" id="{41A68932-E9CE-C506-454B-B173EB0C12F6}"/>
              </a:ext>
            </a:extLst>
          </p:cNvPr>
          <p:cNvSpPr txBox="1"/>
          <p:nvPr/>
        </p:nvSpPr>
        <p:spPr>
          <a:xfrm>
            <a:off x="0" y="881851"/>
            <a:ext cx="12192000" cy="1015663"/>
          </a:xfrm>
          <a:prstGeom prst="rect">
            <a:avLst/>
          </a:prstGeom>
          <a:noFill/>
        </p:spPr>
        <p:txBody>
          <a:bodyPr wrap="square">
            <a:spAutoFit/>
          </a:bodyPr>
          <a:lstStyle/>
          <a:p>
            <a:pPr algn="ctr"/>
            <a:r>
              <a:rPr lang="en-US" sz="3600" b="1" dirty="0">
                <a:solidFill>
                  <a:srgbClr val="4E4CA0"/>
                </a:solidFill>
              </a:rPr>
              <a:t>Positive Perception</a:t>
            </a:r>
            <a:br>
              <a:rPr lang="en-US" sz="2400" b="1" dirty="0">
                <a:solidFill>
                  <a:srgbClr val="4E4CA0"/>
                </a:solidFill>
              </a:rPr>
            </a:br>
            <a:r>
              <a:rPr lang="en-US" sz="2400" b="1" dirty="0">
                <a:solidFill>
                  <a:srgbClr val="4E4CA0"/>
                </a:solidFill>
              </a:rPr>
              <a:t>So, Why Not in a Book Group?</a:t>
            </a:r>
          </a:p>
        </p:txBody>
      </p:sp>
    </p:spTree>
    <p:extLst>
      <p:ext uri="{BB962C8B-B14F-4D97-AF65-F5344CB8AC3E}">
        <p14:creationId xmlns:p14="http://schemas.microsoft.com/office/powerpoint/2010/main" val="399248571"/>
      </p:ext>
    </p:extLst>
  </p:cSld>
  <p:clrMapOvr>
    <a:masterClrMapping/>
  </p:clrMapOvr>
</p:sld>
</file>

<file path=ppt/theme/theme1.xml><?xml version="1.0" encoding="utf-8"?>
<a:theme xmlns:a="http://schemas.openxmlformats.org/drawingml/2006/main" name="Office Theme">
  <a:themeElements>
    <a:clrScheme name="Bookclub Presentation">
      <a:dk1>
        <a:srgbClr val="3F3F3F"/>
      </a:dk1>
      <a:lt1>
        <a:srgbClr val="F2F2F2"/>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25879</TotalTime>
  <Words>4573</Words>
  <Application>Microsoft Office PowerPoint</Application>
  <PresentationFormat>Widescreen</PresentationFormat>
  <Paragraphs>340</Paragraphs>
  <Slides>40</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Arial Black</vt:lpstr>
      <vt:lpstr>Calibri</vt:lpstr>
      <vt:lpstr>Calibri Light</vt:lpstr>
      <vt:lpstr>Symbol</vt:lpstr>
      <vt:lpstr>Times New Roman</vt:lpstr>
      <vt:lpstr>Wingdings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Davina</dc:creator>
  <cp:lastModifiedBy>Davina Morgan-Witts</cp:lastModifiedBy>
  <cp:revision>552</cp:revision>
  <cp:lastPrinted>2019-09-10T02:07:17Z</cp:lastPrinted>
  <dcterms:created xsi:type="dcterms:W3CDTF">2019-01-30T00:16:39Z</dcterms:created>
  <dcterms:modified xsi:type="dcterms:W3CDTF">2023-04-20T00:48:18Z</dcterms:modified>
</cp:coreProperties>
</file>