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914400" y="1122362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sz="3200"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buClrTx/>
              <a:buSzPct val="100000"/>
              <a:defRPr sz="32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718457" indent="-261257">
              <a:buClrTx/>
              <a:buSzPct val="100000"/>
              <a:defRPr sz="32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219200" indent="-304800">
              <a:buClrTx/>
              <a:buSzPct val="100000"/>
              <a:defRPr sz="32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1737360" indent="-365760">
              <a:buClrTx/>
              <a:buSzPct val="100000"/>
              <a:defRPr sz="32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194560" indent="-365760">
              <a:buClrTx/>
              <a:buSzPct val="100000"/>
              <a:defRPr sz="32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buClrTx/>
              <a:buSzTx/>
              <a:buFontTx/>
              <a:buNone/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sz="3200"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FontTx/>
              <a:buNone/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457200">
              <a:buClrTx/>
              <a:buSzTx/>
              <a:buFontTx/>
              <a:buNone/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914400">
              <a:buClrTx/>
              <a:buSzTx/>
              <a:buFontTx/>
              <a:buNone/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1371600">
              <a:buClrTx/>
              <a:buSzTx/>
              <a:buFontTx/>
              <a:buNone/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1828800">
              <a:buClrTx/>
              <a:buSzTx/>
              <a:buFontTx/>
              <a:buNone/>
              <a:defRPr sz="16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avy Cover-Title with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Body Level One…"/>
          <p:cNvSpPr txBox="1"/>
          <p:nvPr>
            <p:ph type="body" sz="quarter" idx="1" hasCustomPrompt="1"/>
          </p:nvPr>
        </p:nvSpPr>
        <p:spPr>
          <a:xfrm>
            <a:off x="1524000" y="4484904"/>
            <a:ext cx="9144000" cy="107506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4572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9144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13716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18288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Click to edit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3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1362" y="1153740"/>
            <a:ext cx="5629276" cy="196453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 Placeholder 2"/>
          <p:cNvSpPr/>
          <p:nvPr>
            <p:ph type="body" sz="quarter" idx="21" hasCustomPrompt="1"/>
          </p:nvPr>
        </p:nvSpPr>
        <p:spPr>
          <a:xfrm>
            <a:off x="1523999" y="3031065"/>
            <a:ext cx="9144001" cy="1337734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buClrTx/>
              <a:buSzTx/>
              <a:buFontTx/>
              <a:buNone/>
              <a:defRPr sz="4400">
                <a:solidFill>
                  <a:srgbClr val="FFB71B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Click to edit title</a:t>
            </a:r>
          </a:p>
        </p:txBody>
      </p:sp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White Cover-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Body Level One…"/>
          <p:cNvSpPr txBox="1"/>
          <p:nvPr>
            <p:ph type="body" sz="quarter" idx="1" hasCustomPrompt="1"/>
          </p:nvPr>
        </p:nvSpPr>
        <p:spPr>
          <a:xfrm>
            <a:off x="1524000" y="4484904"/>
            <a:ext cx="9144000" cy="107506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457200" algn="ctr">
              <a:buClrTx/>
              <a:buSzTx/>
              <a:buFontTx/>
              <a:buNone/>
              <a:defRPr sz="24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914400" algn="ctr">
              <a:buClrTx/>
              <a:buSzTx/>
              <a:buFontTx/>
              <a:buNone/>
              <a:defRPr sz="24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1371600" algn="ctr">
              <a:buClrTx/>
              <a:buSzTx/>
              <a:buFontTx/>
              <a:buNone/>
              <a:defRPr sz="24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1828800" algn="ctr">
              <a:buClrTx/>
              <a:buSzTx/>
              <a:buFontTx/>
              <a:buNone/>
              <a:defRPr sz="24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Click to edit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4917" y="1201977"/>
            <a:ext cx="5629276" cy="186681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 Placeholder 7"/>
          <p:cNvSpPr/>
          <p:nvPr>
            <p:ph type="body" sz="quarter" idx="21" hasCustomPrompt="1"/>
          </p:nvPr>
        </p:nvSpPr>
        <p:spPr>
          <a:xfrm>
            <a:off x="1524000" y="3141133"/>
            <a:ext cx="9144000" cy="122714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algn="ctr">
              <a:buClrTx/>
              <a:buSzTx/>
              <a:buFontTx/>
              <a:buNone/>
              <a:defRPr sz="4400"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Click to edit title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/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</p:spPr>
        <p:txBody>
          <a:bodyPr lIns="91424" tIns="91424" rIns="91424" bIns="91424" anchor="t"/>
          <a:lstStyle>
            <a:lvl1pPr>
              <a:defRPr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415600" y="1536633"/>
            <a:ext cx="11360801" cy="4555200"/>
          </a:xfrm>
          <a:prstGeom prst="rect">
            <a:avLst/>
          </a:prstGeom>
        </p:spPr>
        <p:txBody>
          <a:bodyPr lIns="91424" tIns="91424" rIns="91424" bIns="91424"/>
          <a:lstStyle>
            <a:lvl1pPr indent="-342900">
              <a:spcBef>
                <a:spcPts val="0"/>
              </a:spcBef>
              <a:buClrTx/>
              <a:buChar char="●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967316" indent="-370416">
              <a:spcBef>
                <a:spcPts val="0"/>
              </a:spcBef>
              <a:buClrTx/>
              <a:buChar char="○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498600" indent="-444500">
              <a:spcBef>
                <a:spcPts val="0"/>
              </a:spcBef>
              <a:buClrTx/>
              <a:buChar char="■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2005188" indent="-493888">
              <a:spcBef>
                <a:spcPts val="0"/>
              </a:spcBef>
              <a:buClrTx/>
              <a:buChar char="●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462388" indent="-493888">
              <a:spcBef>
                <a:spcPts val="0"/>
              </a:spcBef>
              <a:buClrTx/>
              <a:buChar char="○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678177" y="6310165"/>
            <a:ext cx="350035" cy="339716"/>
          </a:xfrm>
          <a:prstGeom prst="rect">
            <a:avLst/>
          </a:prstGeom>
        </p:spPr>
        <p:txBody>
          <a:bodyPr lIns="91424" tIns="91424" rIns="91424" bIns="9142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415600" y="593366"/>
            <a:ext cx="11360801" cy="817601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15600" y="1562233"/>
            <a:ext cx="5333201" cy="4529600"/>
          </a:xfrm>
          <a:prstGeom prst="rect">
            <a:avLst/>
          </a:prstGeom>
        </p:spPr>
        <p:txBody>
          <a:bodyPr lIns="91424" tIns="91424" rIns="91424" bIns="91424"/>
          <a:lstStyle>
            <a:lvl1pPr marL="609584" indent="-423322">
              <a:spcBef>
                <a:spcPts val="0"/>
              </a:spcBef>
              <a:buSzPts val="1800"/>
              <a:buChar char="●"/>
              <a:defRPr sz="1800"/>
            </a:lvl1pPr>
            <a:lvl2pPr marL="1269968" indent="-457188">
              <a:spcBef>
                <a:spcPts val="0"/>
              </a:spcBef>
              <a:buSzPts val="1800"/>
              <a:buChar char="○"/>
              <a:defRPr sz="1800"/>
            </a:lvl2pPr>
            <a:lvl3pPr marL="1879552" indent="-457188">
              <a:spcBef>
                <a:spcPts val="0"/>
              </a:spcBef>
              <a:buSzPts val="1800"/>
              <a:buChar char="■"/>
              <a:defRPr sz="1800"/>
            </a:lvl3pPr>
            <a:lvl4pPr marL="2489137" indent="-457188">
              <a:spcBef>
                <a:spcPts val="0"/>
              </a:spcBef>
              <a:buSzPts val="1800"/>
              <a:buChar char="●"/>
              <a:defRPr sz="1800"/>
            </a:lvl4pPr>
            <a:lvl5pPr marL="3098722" indent="-457188">
              <a:spcBef>
                <a:spcPts val="0"/>
              </a:spcBef>
              <a:buSzPts val="1800"/>
              <a:buChar char="○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Google Shape;27;p5"/>
          <p:cNvSpPr txBox="1"/>
          <p:nvPr>
            <p:ph type="body" sz="half" idx="21"/>
          </p:nvPr>
        </p:nvSpPr>
        <p:spPr>
          <a:xfrm>
            <a:off x="6443200" y="1562233"/>
            <a:ext cx="5333201" cy="4529600"/>
          </a:xfrm>
          <a:prstGeom prst="rect">
            <a:avLst/>
          </a:prstGeom>
        </p:spPr>
        <p:txBody>
          <a:bodyPr lIns="91424" tIns="91424" rIns="91424" bIns="91424"/>
          <a:lstStyle/>
          <a:p>
            <a:pPr marL="609584" indent="-423322">
              <a:spcBef>
                <a:spcPts val="0"/>
              </a:spcBef>
              <a:buSzPts val="1800"/>
              <a:buChar char="●"/>
              <a:defRPr sz="1800"/>
            </a:pP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1678177" y="6310165"/>
            <a:ext cx="350035" cy="339716"/>
          </a:xfrm>
          <a:prstGeom prst="rect">
            <a:avLst/>
          </a:prstGeom>
        </p:spPr>
        <p:txBody>
          <a:bodyPr lIns="91424" tIns="91424" rIns="91424" bIns="91424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>
              <a:defRPr sz="6000"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4572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9144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13716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1828800" algn="ctr">
              <a:buClrTx/>
              <a:buSzTx/>
              <a:buFontTx/>
              <a:buNone/>
              <a:defRPr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723900" indent="-2667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234439" indent="-320039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1727200" indent="-3556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184400" indent="-3556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sz="6000"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723900" indent="-2667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1234439" indent="-320039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1727200" indent="-3556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2184400" indent="-355600">
              <a:buClrTx/>
              <a:buSzPct val="100000"/>
              <a:defRPr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buClrTx/>
              <a:buSzTx/>
              <a:buFontTx/>
              <a:buNone/>
              <a:defRPr b="1"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457200">
              <a:buClrTx/>
              <a:buSzTx/>
              <a:buFontTx/>
              <a:buNone/>
              <a:defRPr b="1"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914400">
              <a:buClrTx/>
              <a:buSzTx/>
              <a:buFontTx/>
              <a:buNone/>
              <a:defRPr b="1"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0" indent="1371600">
              <a:buClrTx/>
              <a:buSzTx/>
              <a:buFontTx/>
              <a:buNone/>
              <a:defRPr b="1"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0" indent="1828800">
              <a:buClrTx/>
              <a:buSzTx/>
              <a:buFontTx/>
              <a:buNone/>
              <a:defRPr b="1"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buClrTx/>
              <a:buSzTx/>
              <a:buFontTx/>
              <a:buNone/>
              <a:defRPr b="1" sz="2400">
                <a:solidFill>
                  <a:srgbClr val="40404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59" y="6237485"/>
            <a:ext cx="1492469" cy="48550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F204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216" y="6414782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hyperlink" Target="mailto:lenstra@uncg.edu" TargetMode="External"/><Relationship Id="rId4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1.jpeg"/><Relationship Id="rId4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7.jpeg"/><Relationship Id="rId4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4" Type="http://schemas.openxmlformats.org/officeDocument/2006/relationships/hyperlink" Target="http://shell.cas.usf.edu/mccook/alaet/" TargetMode="External"/><Relationship Id="rId5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hyperlink" Target="https://doi.org/10.1080/01616846.2022.2148826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164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ctangle 1"/>
          <p:cNvSpPr txBox="1"/>
          <p:nvPr/>
        </p:nvSpPr>
        <p:spPr>
          <a:xfrm>
            <a:off x="748055" y="-38253"/>
            <a:ext cx="11277608" cy="39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5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>
              <a:defRPr b="1" sz="5400">
                <a:latin typeface="Calibri"/>
                <a:ea typeface="Calibri"/>
                <a:cs typeface="Calibri"/>
                <a:sym typeface="Calibri"/>
              </a:defRPr>
            </a:pPr>
            <a:r>
              <a:t>Cultivating and Sustaining the Relationship-Driven Library</a:t>
            </a:r>
          </a:p>
          <a:p>
            <a:pPr algn="ctr">
              <a:defRPr b="1" sz="5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>
              <a:defRPr b="1" sz="3200">
                <a:latin typeface="Calibri"/>
                <a:ea typeface="Calibri"/>
                <a:cs typeface="Calibri"/>
                <a:sym typeface="Calibri"/>
              </a:defRPr>
            </a:pPr>
            <a:r>
              <a:t>February 14, 2024</a:t>
            </a:r>
          </a:p>
        </p:txBody>
      </p:sp>
      <p:sp>
        <p:nvSpPr>
          <p:cNvPr id="166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Design courtesy Tammy Gruer</a:t>
            </a:r>
          </a:p>
        </p:txBody>
      </p:sp>
      <p:sp>
        <p:nvSpPr>
          <p:cNvPr id="167" name="Rectangle 2"/>
          <p:cNvSpPr txBox="1"/>
          <p:nvPr/>
        </p:nvSpPr>
        <p:spPr>
          <a:xfrm>
            <a:off x="748055" y="4083611"/>
            <a:ext cx="9509768" cy="150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/>
            </a:pPr>
            <a:r>
              <a:t>Noah Lenstra </a:t>
            </a:r>
          </a:p>
          <a:p>
            <a:pPr algn="ctr">
              <a:defRPr sz="2400"/>
            </a:pPr>
            <a:r>
              <a:t>Associate Professor of Library &amp; Information Science</a:t>
            </a:r>
          </a:p>
          <a:p>
            <a:pPr algn="ctr">
              <a:defRPr sz="2400"/>
            </a:pPr>
            <a:r>
              <a:t>University of North Carolina at Greensboro</a:t>
            </a:r>
          </a:p>
          <a:p>
            <a:pPr algn="ctr">
              <a:defRPr sz="2400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lenstra@uncg.edu</a:t>
            </a:r>
            <a:r>
              <a:t> </a:t>
            </a:r>
          </a:p>
        </p:txBody>
      </p:sp>
      <p:pic>
        <p:nvPicPr>
          <p:cNvPr id="168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62221" y="3499822"/>
            <a:ext cx="2371275" cy="2313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1092;p148"/>
          <p:cNvSpPr/>
          <p:nvPr/>
        </p:nvSpPr>
        <p:spPr>
          <a:xfrm>
            <a:off x="5838795" y="153342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0" name="Rectangle 1"/>
          <p:cNvSpPr txBox="1"/>
          <p:nvPr/>
        </p:nvSpPr>
        <p:spPr>
          <a:xfrm>
            <a:off x="723982" y="202011"/>
            <a:ext cx="10744035" cy="164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5400">
                <a:latin typeface="Calibri"/>
                <a:ea typeface="Calibri"/>
                <a:cs typeface="Calibri"/>
                <a:sym typeface="Calibri"/>
              </a:defRPr>
            </a:pPr>
            <a:r>
              <a:t>Where it </a:t>
            </a:r>
            <a:r>
              <a:rPr i="1"/>
              <a:t>feels</a:t>
            </a:r>
            <a:r>
              <a:t> like we </a:t>
            </a:r>
            <a:br/>
            <a:r>
              <a:t>should be heading?</a:t>
            </a:r>
          </a:p>
        </p:txBody>
      </p:sp>
      <p:pic>
        <p:nvPicPr>
          <p:cNvPr id="22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2836" y="2117924"/>
            <a:ext cx="7766327" cy="4586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092;p148"/>
          <p:cNvSpPr/>
          <p:nvPr/>
        </p:nvSpPr>
        <p:spPr>
          <a:xfrm>
            <a:off x="5838795" y="153342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Rectangle 1"/>
          <p:cNvSpPr txBox="1"/>
          <p:nvPr/>
        </p:nvSpPr>
        <p:spPr>
          <a:xfrm>
            <a:off x="189288" y="2052009"/>
            <a:ext cx="6369430" cy="164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5400">
                <a:latin typeface="Calibri"/>
                <a:ea typeface="Calibri"/>
                <a:cs typeface="Calibri"/>
                <a:sym typeface="Calibri"/>
              </a:defRPr>
            </a:pPr>
            <a:r>
              <a:t>Where we </a:t>
            </a:r>
            <a:r>
              <a:rPr i="1"/>
              <a:t>actually</a:t>
            </a:r>
            <a:r>
              <a:t> should be heading?</a:t>
            </a:r>
          </a:p>
        </p:txBody>
      </p:sp>
      <p:pic>
        <p:nvPicPr>
          <p:cNvPr id="22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0341" y="153343"/>
            <a:ext cx="5551659" cy="555165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30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Google Shape;1091;p148"/>
          <p:cNvGrpSpPr/>
          <p:nvPr/>
        </p:nvGrpSpPr>
        <p:grpSpPr>
          <a:xfrm>
            <a:off x="-3" y="286822"/>
            <a:ext cx="6961635" cy="753710"/>
            <a:chOff x="0" y="0"/>
            <a:chExt cx="6961634" cy="753708"/>
          </a:xfrm>
        </p:grpSpPr>
        <p:sp>
          <p:nvSpPr>
            <p:cNvPr id="231" name="Rectangle"/>
            <p:cNvSpPr/>
            <p:nvPr/>
          </p:nvSpPr>
          <p:spPr>
            <a:xfrm>
              <a:off x="0" y="-1"/>
              <a:ext cx="6961635" cy="753710"/>
            </a:xfrm>
            <a:prstGeom prst="rect">
              <a:avLst/>
            </a:pr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" name="Don’t take my word for it …"/>
            <p:cNvSpPr txBox="1"/>
            <p:nvPr/>
          </p:nvSpPr>
          <p:spPr>
            <a:xfrm>
              <a:off x="45725" y="102206"/>
              <a:ext cx="6870185" cy="549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>
                <a:defRPr sz="3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Don’t take my word for it …</a:t>
              </a:r>
            </a:p>
          </p:txBody>
        </p:sp>
      </p:grpSp>
      <p:sp>
        <p:nvSpPr>
          <p:cNvPr id="234" name="Google Shape;1092;p148"/>
          <p:cNvSpPr/>
          <p:nvPr/>
        </p:nvSpPr>
        <p:spPr>
          <a:xfrm>
            <a:off x="6435426" y="153342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3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0" r="14163" b="34778"/>
          <a:stretch>
            <a:fillRect/>
          </a:stretch>
        </p:blipFill>
        <p:spPr>
          <a:xfrm>
            <a:off x="3741419" y="1020965"/>
            <a:ext cx="8450582" cy="4815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376" y="1257929"/>
            <a:ext cx="4980505" cy="133458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Box 2"/>
          <p:cNvSpPr txBox="1"/>
          <p:nvPr/>
        </p:nvSpPr>
        <p:spPr>
          <a:xfrm>
            <a:off x="748055" y="2864057"/>
            <a:ext cx="5641653" cy="311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0000"/>
                </a:solidFill>
                <a:latin typeface="TwitterChirp"/>
                <a:ea typeface="TwitterChirp"/>
                <a:cs typeface="TwitterChirp"/>
                <a:sym typeface="TwitterChirp"/>
              </a:defRPr>
            </a:pPr>
            <a:r>
              <a:t>Talked about how her library first in Southern Illinois to offer drag queen storytime – </a:t>
            </a:r>
          </a:p>
          <a:p>
            <a:pPr>
              <a:defRPr sz="2800">
                <a:solidFill>
                  <a:srgbClr val="FF0000"/>
                </a:solidFill>
                <a:latin typeface="TwitterChirp"/>
                <a:ea typeface="TwitterChirp"/>
                <a:cs typeface="TwitterChirp"/>
                <a:sym typeface="TwitterChirp"/>
              </a:defRPr>
            </a:pPr>
            <a:r>
              <a:t>By working as </a:t>
            </a:r>
            <a:r>
              <a:rPr b="1"/>
              <a:t>a critical community partner </a:t>
            </a:r>
            <a:r>
              <a:t>the library established a </a:t>
            </a:r>
            <a:r>
              <a:rPr b="1"/>
              <a:t>firewall</a:t>
            </a:r>
            <a:r>
              <a:t> against power of attacks</a:t>
            </a:r>
          </a:p>
        </p:txBody>
      </p:sp>
      <p:sp>
        <p:nvSpPr>
          <p:cNvPr id="238" name="Google Shape;883;p127"/>
          <p:cNvSpPr txBox="1"/>
          <p:nvPr/>
        </p:nvSpPr>
        <p:spPr>
          <a:xfrm>
            <a:off x="8168997" y="6052561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242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tangle 1"/>
          <p:cNvSpPr txBox="1"/>
          <p:nvPr/>
        </p:nvSpPr>
        <p:spPr>
          <a:xfrm>
            <a:off x="748055" y="1305798"/>
            <a:ext cx="11277608" cy="3242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How do we cultivate and sustain the relationship-driven library?</a:t>
            </a:r>
          </a:p>
        </p:txBody>
      </p:sp>
      <p:sp>
        <p:nvSpPr>
          <p:cNvPr id="244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248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tangle 6"/>
          <p:cNvSpPr txBox="1"/>
          <p:nvPr/>
        </p:nvSpPr>
        <p:spPr>
          <a:xfrm>
            <a:off x="959468" y="1019668"/>
            <a:ext cx="6708201" cy="3872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200"/>
            </a:pPr>
            <a:r>
              <a:t>In a word: </a:t>
            </a:r>
            <a:r>
              <a:rPr b="1"/>
              <a:t>COMMUNICATIONS</a:t>
            </a:r>
            <a:r>
              <a:t>  </a:t>
            </a:r>
          </a:p>
          <a:p>
            <a:pPr>
              <a:defRPr sz="2000"/>
            </a:pPr>
          </a:p>
          <a:p>
            <a:pPr>
              <a:defRPr sz="4000"/>
            </a:pPr>
            <a:r>
              <a:t>Unless you are already working with other organizations in a sector, </a:t>
            </a:r>
          </a:p>
          <a:p>
            <a:pPr>
              <a:defRPr b="1" sz="4000"/>
            </a:pPr>
            <a:r>
              <a:t>they do </a:t>
            </a:r>
            <a:r>
              <a:rPr i="1"/>
              <a:t>NOT</a:t>
            </a:r>
            <a:r>
              <a:t> think of YOU</a:t>
            </a:r>
          </a:p>
        </p:txBody>
      </p:sp>
      <p:pic>
        <p:nvPicPr>
          <p:cNvPr id="25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15071" y="414663"/>
            <a:ext cx="4376929" cy="5007504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4" name="Title 1"/>
          <p:cNvSpPr txBox="1"/>
          <p:nvPr>
            <p:ph type="title"/>
          </p:nvPr>
        </p:nvSpPr>
        <p:spPr>
          <a:xfrm>
            <a:off x="838200" y="365125"/>
            <a:ext cx="10515600" cy="823595"/>
          </a:xfrm>
          <a:prstGeom prst="rect">
            <a:avLst/>
          </a:prstGeom>
        </p:spPr>
        <p:txBody>
          <a:bodyPr/>
          <a:lstStyle>
            <a:lvl1pPr>
              <a:defRPr b="1" sz="4000"/>
            </a:lvl1pPr>
          </a:lstStyle>
          <a:p>
            <a:pPr/>
            <a:r>
              <a:t>What we found in a national study of this topic</a:t>
            </a:r>
          </a:p>
        </p:txBody>
      </p:sp>
      <p:pic>
        <p:nvPicPr>
          <p:cNvPr id="255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pic>
        <p:nvPicPr>
          <p:cNvPr id="257" name="Content Placeholder 9" descr="Content Placeholder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450" y="1188719"/>
            <a:ext cx="12222451" cy="4584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1"/>
          <p:cNvSpPr txBox="1"/>
          <p:nvPr>
            <p:ph type="title"/>
          </p:nvPr>
        </p:nvSpPr>
        <p:spPr>
          <a:xfrm>
            <a:off x="838200" y="365127"/>
            <a:ext cx="10515600" cy="132556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265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ontent Placeholder 3"/>
          <p:cNvSpPr txBox="1"/>
          <p:nvPr/>
        </p:nvSpPr>
        <p:spPr>
          <a:xfrm>
            <a:off x="991253" y="434678"/>
            <a:ext cx="10424151" cy="5060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lnSpc>
                <a:spcPct val="90000"/>
              </a:lnSpc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branch manager told me “almost the whole first year [I participated in the health coalition], when we met I was asked to explain why the library was there. ‘What are you doing here? Like you're not a member of the community care team?’ Those were not the words. It was that sort of questioning. To which I said, ‘Oh, uh, we are.’”</a:t>
            </a:r>
          </a:p>
        </p:txBody>
      </p:sp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271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Rectangle 1"/>
          <p:cNvSpPr txBox="1"/>
          <p:nvPr/>
        </p:nvSpPr>
        <p:spPr>
          <a:xfrm>
            <a:off x="748055" y="1989558"/>
            <a:ext cx="11277608" cy="212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7200">
                <a:latin typeface="Calibri"/>
                <a:ea typeface="Calibri"/>
                <a:cs typeface="Calibri"/>
                <a:sym typeface="Calibri"/>
              </a:defRPr>
            </a:pPr>
            <a:r>
              <a:t>So … what are we</a:t>
            </a:r>
            <a:br/>
            <a:r>
              <a:t> going to do?</a:t>
            </a:r>
          </a:p>
        </p:txBody>
      </p:sp>
      <p:sp>
        <p:nvSpPr>
          <p:cNvPr id="273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6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277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pic>
        <p:nvPicPr>
          <p:cNvPr id="27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77517"/>
            <a:ext cx="12192000" cy="4576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172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 1"/>
          <p:cNvSpPr txBox="1"/>
          <p:nvPr/>
        </p:nvSpPr>
        <p:spPr>
          <a:xfrm>
            <a:off x="868673" y="410036"/>
            <a:ext cx="11277608" cy="542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6000" u="sng">
                <a:latin typeface="Calibri"/>
                <a:ea typeface="Calibri"/>
                <a:cs typeface="Calibri"/>
                <a:sym typeface="Calibri"/>
              </a:defRPr>
            </a:pPr>
            <a:r>
              <a:t>Our goals for today</a:t>
            </a:r>
          </a:p>
          <a:p>
            <a:pPr>
              <a:defRPr b="1" sz="20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143000" indent="-1143000">
              <a:buClr>
                <a:srgbClr val="000000"/>
              </a:buClr>
              <a:buSzPct val="100000"/>
              <a:buAutoNum type="arabicPeriod" startAt="1"/>
              <a:defRPr b="1" sz="5400">
                <a:latin typeface="Calibri"/>
                <a:ea typeface="Calibri"/>
                <a:cs typeface="Calibri"/>
                <a:sym typeface="Calibri"/>
              </a:defRPr>
            </a:pPr>
            <a:r>
              <a:t>Understand and communicate </a:t>
            </a:r>
            <a:br/>
            <a:r>
              <a:t>why relationships matter</a:t>
            </a:r>
          </a:p>
          <a:p>
            <a:pPr marL="1143000" indent="-1143000">
              <a:buClr>
                <a:srgbClr val="000000"/>
              </a:buClr>
              <a:buSzPct val="100000"/>
              <a:buAutoNum type="arabicPeriod" startAt="1"/>
              <a:defRPr b="1" sz="5400">
                <a:latin typeface="Calibri"/>
                <a:ea typeface="Calibri"/>
                <a:cs typeface="Calibri"/>
                <a:sym typeface="Calibri"/>
              </a:defRPr>
            </a:pPr>
            <a:r>
              <a:t>Learn how to work w/ others</a:t>
            </a:r>
          </a:p>
          <a:p>
            <a:pPr marL="1143000" indent="-1143000">
              <a:buClr>
                <a:srgbClr val="000000"/>
              </a:buClr>
              <a:buSzPct val="100000"/>
              <a:buAutoNum type="arabicPeriod" startAt="1"/>
              <a:defRPr b="1" sz="5400">
                <a:latin typeface="Calibri"/>
                <a:ea typeface="Calibri"/>
                <a:cs typeface="Calibri"/>
                <a:sym typeface="Calibri"/>
              </a:defRPr>
            </a:pPr>
            <a:r>
              <a:t>Advocate for the time you need to do this work effectively</a:t>
            </a:r>
          </a:p>
        </p:txBody>
      </p:sp>
      <p:sp>
        <p:nvSpPr>
          <p:cNvPr id="174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graphicFrame>
        <p:nvGraphicFramePr>
          <p:cNvPr id="283" name="Table 2"/>
          <p:cNvGraphicFramePr/>
          <p:nvPr/>
        </p:nvGraphicFramePr>
        <p:xfrm>
          <a:off x="859535" y="412173"/>
          <a:ext cx="10472929" cy="5151545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236464"/>
                <a:gridCol w="5236464"/>
              </a:tblGrid>
              <a:tr h="1030309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800">
                          <a:solidFill>
                            <a:srgbClr val="FFFFFF"/>
                          </a:solidFill>
                          <a:sym typeface="Arial"/>
                        </a:rPr>
                        <a:t>Gardens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800">
                          <a:solidFill>
                            <a:srgbClr val="FFFFFF"/>
                          </a:solidFill>
                          <a:sym typeface="Arial"/>
                        </a:rPr>
                        <a:t>Recipes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03030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One or more people working in an uncontrolled environment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One person working in a controlled environment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03030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No guarantees of success – always depends on externalities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If you have EVERYTHING, comes out the same each time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03030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There is a time and a place for different seeds to flourish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You can follow the same recipe any time or any place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  <a:tr h="103030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Cyclical – time for rest, reflection, and harvesting</a:t>
                      </a:r>
                    </a:p>
                  </a:txBody>
                  <a:tcPr marL="45720" marR="45720" marT="45720" marB="45720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800">
                          <a:sym typeface="Arial"/>
                        </a:rPr>
                        <a:t>You can make a recipe any time if you have the supplies</a:t>
                      </a:r>
                    </a:p>
                  </a:txBody>
                  <a:tcPr marL="45720" marR="45720" marT="45720" marB="4572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167;p29"/>
          <p:cNvSpPr txBox="1"/>
          <p:nvPr>
            <p:ph type="body" idx="1"/>
          </p:nvPr>
        </p:nvSpPr>
        <p:spPr>
          <a:xfrm>
            <a:off x="500267" y="129375"/>
            <a:ext cx="6831866" cy="529267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marL="0" indent="0">
              <a:buSzTx/>
              <a:buNone/>
              <a:defRPr b="1" sz="4400"/>
            </a:pPr>
            <a:r>
              <a:t>How Milagros Tanega did it</a:t>
            </a:r>
          </a:p>
          <a:p>
            <a:pPr marL="0" indent="0">
              <a:buSzTx/>
              <a:buNone/>
              <a:defRPr b="1" sz="4000"/>
            </a:pPr>
            <a:r>
              <a:t>At Harris County Public Library</a:t>
            </a:r>
          </a:p>
        </p:txBody>
      </p:sp>
      <p:pic>
        <p:nvPicPr>
          <p:cNvPr id="2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44569" t="0" r="11644" b="0"/>
          <a:stretch>
            <a:fillRect/>
          </a:stretch>
        </p:blipFill>
        <p:spPr>
          <a:xfrm>
            <a:off x="7687733" y="0"/>
            <a:ext cx="450426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extBox 1"/>
          <p:cNvSpPr txBox="1"/>
          <p:nvPr/>
        </p:nvSpPr>
        <p:spPr>
          <a:xfrm>
            <a:off x="545986" y="1872148"/>
            <a:ext cx="6367895" cy="414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 sz="2800"/>
            </a:pPr>
            <a:r>
              <a:t>Talk up the idea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 sz="2800"/>
            </a:pPr>
            <a:r>
              <a:t>Met with those interested in idea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 sz="2800"/>
            </a:pPr>
            <a:r>
              <a:t>Worked with them to develop idea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 sz="2800"/>
            </a:pPr>
            <a:r>
              <a:t>Made a plan and divide the work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 sz="2800"/>
            </a:pPr>
            <a:r>
              <a:t>Started small: Herb garden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 sz="2800"/>
            </a:pPr>
            <a:r>
              <a:t>Kept building: Vegetable garden</a:t>
            </a:r>
          </a:p>
          <a:p>
            <a:pPr marL="342900" indent="-342900">
              <a:buClr>
                <a:srgbClr val="000000"/>
              </a:buClr>
              <a:buSzPct val="100000"/>
              <a:buAutoNum type="arabicPeriod" startAt="1"/>
              <a:defRPr sz="2800"/>
            </a:pPr>
            <a:r>
              <a:t>Kept growing: Fruit forest, storywalk, lending garden supplies, collaboration with adjacent middle school – it just keeps going!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29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336" y="0"/>
            <a:ext cx="1089686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2048" y="0"/>
            <a:ext cx="4357157" cy="5679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4795521" cy="143865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extBox 1"/>
          <p:cNvSpPr txBox="1"/>
          <p:nvPr/>
        </p:nvSpPr>
        <p:spPr>
          <a:xfrm>
            <a:off x="638514" y="5302456"/>
            <a:ext cx="5641653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0000"/>
                </a:solidFill>
                <a:latin typeface="TwitterChirp"/>
                <a:ea typeface="TwitterChirp"/>
                <a:cs typeface="TwitterChirp"/>
                <a:sym typeface="TwitterChirp"/>
              </a:defRPr>
            </a:lvl1pPr>
          </a:lstStyle>
          <a:p>
            <a:pPr/>
            <a:r>
              <a:t>And sometimes seeds land in your lap. Are you ready?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297" name="TextBox 3"/>
          <p:cNvSpPr txBox="1"/>
          <p:nvPr/>
        </p:nvSpPr>
        <p:spPr>
          <a:xfrm>
            <a:off x="874775" y="299149"/>
            <a:ext cx="10893554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6600"/>
            </a:lvl1pPr>
          </a:lstStyle>
          <a:p>
            <a:pPr/>
            <a:r>
              <a:t>Step 1</a:t>
            </a:r>
          </a:p>
        </p:txBody>
      </p:sp>
      <p:pic>
        <p:nvPicPr>
          <p:cNvPr id="29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223" y="1609569"/>
            <a:ext cx="3932368" cy="3932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4857" y="164680"/>
            <a:ext cx="6715609" cy="546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303" name="TextBox 3"/>
          <p:cNvSpPr txBox="1"/>
          <p:nvPr/>
        </p:nvSpPr>
        <p:spPr>
          <a:xfrm>
            <a:off x="45717" y="31828"/>
            <a:ext cx="12184527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6600"/>
            </a:lvl1pPr>
          </a:lstStyle>
          <a:p>
            <a:pPr/>
            <a:r>
              <a:t>Step 2: Nourishing seedlings</a:t>
            </a:r>
          </a:p>
        </p:txBody>
      </p:sp>
      <p:pic>
        <p:nvPicPr>
          <p:cNvPr id="30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39825"/>
            <a:ext cx="12192000" cy="457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308" name="TextBox 3"/>
          <p:cNvSpPr txBox="1"/>
          <p:nvPr/>
        </p:nvSpPr>
        <p:spPr>
          <a:xfrm>
            <a:off x="45717" y="31828"/>
            <a:ext cx="12184527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6600"/>
            </a:lvl1pPr>
          </a:lstStyle>
          <a:p>
            <a:pPr/>
            <a:r>
              <a:t>Step 3: Harvesting the bounty</a:t>
            </a:r>
          </a:p>
        </p:txBody>
      </p:sp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1199946"/>
            <a:ext cx="12192001" cy="457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313" name="TextBox 3"/>
          <p:cNvSpPr txBox="1"/>
          <p:nvPr/>
        </p:nvSpPr>
        <p:spPr>
          <a:xfrm>
            <a:off x="45717" y="31828"/>
            <a:ext cx="12184527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6600"/>
            </a:lvl1pPr>
          </a:lstStyle>
          <a:p>
            <a:pPr/>
            <a:r>
              <a:t>Step 4: Look back &amp; forward</a:t>
            </a:r>
          </a:p>
        </p:txBody>
      </p:sp>
      <p:pic>
        <p:nvPicPr>
          <p:cNvPr id="31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39825"/>
            <a:ext cx="12192000" cy="457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Box 3"/>
          <p:cNvSpPr txBox="1"/>
          <p:nvPr/>
        </p:nvSpPr>
        <p:spPr>
          <a:xfrm>
            <a:off x="535741" y="171903"/>
            <a:ext cx="11354507" cy="124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5000"/>
            </a:pPr>
            <a:r>
              <a:t>What does a debrief look like?</a:t>
            </a:r>
          </a:p>
          <a:p>
            <a:pPr>
              <a:defRPr b="1" sz="3000"/>
            </a:pPr>
            <a:r>
              <a:t>(or, deciding when to move up or move down the continuum)  </a:t>
            </a:r>
          </a:p>
        </p:txBody>
      </p:sp>
      <p:pic>
        <p:nvPicPr>
          <p:cNvPr id="3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87674"/>
            <a:ext cx="12192000" cy="519747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TextBox 5"/>
          <p:cNvSpPr txBox="1"/>
          <p:nvPr/>
        </p:nvSpPr>
        <p:spPr>
          <a:xfrm>
            <a:off x="9166273" y="1587674"/>
            <a:ext cx="246419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Image via Teagle Foundation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21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323" name="TextBox 3"/>
          <p:cNvSpPr txBox="1"/>
          <p:nvPr/>
        </p:nvSpPr>
        <p:spPr>
          <a:xfrm>
            <a:off x="1147687" y="347933"/>
            <a:ext cx="10771636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6600"/>
            </a:lvl1pPr>
          </a:lstStyle>
          <a:p>
            <a:pPr/>
            <a:r>
              <a:t>Final thoughts: Advocacy</a:t>
            </a:r>
          </a:p>
        </p:txBody>
      </p:sp>
      <p:pic>
        <p:nvPicPr>
          <p:cNvPr id="32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5103" y="1481595"/>
            <a:ext cx="3329940" cy="435523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xtBox 2"/>
          <p:cNvSpPr txBox="1"/>
          <p:nvPr/>
        </p:nvSpPr>
        <p:spPr>
          <a:xfrm>
            <a:off x="748056" y="1654728"/>
            <a:ext cx="7841327" cy="43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000"/>
            </a:pPr>
            <a:r>
              <a:t>Knowing (&amp; communicating!) where a relationship </a:t>
            </a:r>
            <a:r>
              <a:rPr i="1"/>
              <a:t>may</a:t>
            </a:r>
            <a:r>
              <a:t> lead (garden, not recipe):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  <a:r>
              <a:t>New library advocates and allies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  <a:r>
              <a:t>New services, funding, and/or spaces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  <a:r>
              <a:t>New ideas, inspiration, and energy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  <a:r>
              <a:t>New ways to reach the underserved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  <a:r>
              <a:t>New ways to make a difference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  <a:r>
              <a:t>[Your ideas here!]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65696">
            <a:off x="-113334" y="69849"/>
            <a:ext cx="6273801" cy="328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6098" t="20237" r="47591" b="37620"/>
          <a:stretch>
            <a:fillRect/>
          </a:stretch>
        </p:blipFill>
        <p:spPr>
          <a:xfrm>
            <a:off x="8461879" y="0"/>
            <a:ext cx="3730121" cy="2890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2929" y="2781458"/>
            <a:ext cx="5089072" cy="4076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74128" y="-56173"/>
            <a:ext cx="3312328" cy="2557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2000" y="3074742"/>
            <a:ext cx="2530930" cy="3783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162001">
            <a:off x="338422" y="3430239"/>
            <a:ext cx="4171079" cy="277898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TextBox 7"/>
          <p:cNvSpPr txBox="1"/>
          <p:nvPr/>
        </p:nvSpPr>
        <p:spPr>
          <a:xfrm>
            <a:off x="45719" y="5644758"/>
            <a:ext cx="6995162" cy="172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FF0000"/>
                </a:solidFill>
                <a:latin typeface="TwitterChirp"/>
                <a:ea typeface="TwitterChirp"/>
                <a:cs typeface="TwitterChirp"/>
                <a:sym typeface="TwitterChirp"/>
              </a:defRPr>
            </a:lvl1pPr>
          </a:lstStyle>
          <a:p>
            <a:pPr/>
            <a:r>
              <a:t>What’s in your talking points about why others should work with us?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oogle Shape;1092;p148"/>
          <p:cNvSpPr/>
          <p:nvPr/>
        </p:nvSpPr>
        <p:spPr>
          <a:xfrm>
            <a:off x="5838795" y="153342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" name="Rectangle 1"/>
          <p:cNvSpPr txBox="1"/>
          <p:nvPr/>
        </p:nvSpPr>
        <p:spPr>
          <a:xfrm>
            <a:off x="189288" y="449479"/>
            <a:ext cx="12040956" cy="79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Some quick acknowledgments …</a:t>
            </a:r>
          </a:p>
        </p:txBody>
      </p:sp>
      <p:sp>
        <p:nvSpPr>
          <p:cNvPr id="179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pic>
        <p:nvPicPr>
          <p:cNvPr id="18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570" y="1503297"/>
            <a:ext cx="9326252" cy="20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5"/>
          <p:cNvSpPr txBox="1"/>
          <p:nvPr/>
        </p:nvSpPr>
        <p:spPr>
          <a:xfrm>
            <a:off x="189288" y="3718749"/>
            <a:ext cx="11410454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http://shell.cas.usf.edu/mccook/alaet/</a:t>
            </a:r>
            <a:r>
              <a:t> </a:t>
            </a:r>
          </a:p>
          <a:p>
            <a:pPr/>
          </a:p>
          <a:p>
            <a:pPr>
              <a:defRPr sz="4000"/>
            </a:pPr>
            <a:r>
              <a:t>“The central focus of this website is to identify new tables at which librarians might take a place.”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  <a:p>
            <a:pPr/>
            <a:br>
              <a:rPr sz="4000">
                <a:latin typeface="Times Roman"/>
                <a:ea typeface="Times Roman"/>
                <a:cs typeface="Times Roman"/>
                <a:sym typeface="Times Roman"/>
              </a:rPr>
            </a:br>
          </a:p>
        </p:txBody>
      </p:sp>
      <p:pic>
        <p:nvPicPr>
          <p:cNvPr id="182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69821" y="1377616"/>
            <a:ext cx="2773329" cy="2906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36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338" name="TextBox 3"/>
          <p:cNvSpPr txBox="1"/>
          <p:nvPr/>
        </p:nvSpPr>
        <p:spPr>
          <a:xfrm>
            <a:off x="1147687" y="347933"/>
            <a:ext cx="10771636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6600"/>
            </a:lvl1pPr>
          </a:lstStyle>
          <a:p>
            <a:pPr/>
            <a:r>
              <a:t>And a plug</a:t>
            </a:r>
          </a:p>
        </p:txBody>
      </p:sp>
      <p:pic>
        <p:nvPicPr>
          <p:cNvPr id="33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3505" y="193455"/>
            <a:ext cx="5643375" cy="5643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extBox 4"/>
          <p:cNvSpPr txBox="1"/>
          <p:nvPr/>
        </p:nvSpPr>
        <p:spPr>
          <a:xfrm>
            <a:off x="748055" y="1610408"/>
            <a:ext cx="5739731" cy="489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000"/>
            </a:pPr>
            <a:r>
              <a:t>Call for applications opens June 1, 2024</a:t>
            </a:r>
          </a:p>
          <a:p>
            <a:pPr>
              <a:defRPr b="1" sz="3000"/>
            </a:pPr>
          </a:p>
          <a:p>
            <a:pPr>
              <a:defRPr b="1" sz="3000"/>
            </a:pPr>
            <a:r>
              <a:t>See who won in 2023 at </a:t>
            </a:r>
          </a:p>
          <a:p>
            <a:pPr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LetsMoveInLibraries.org </a:t>
            </a:r>
            <a:endParaRPr b="1" sz="3000">
              <a:latin typeface="+mj-lt"/>
              <a:ea typeface="+mj-ea"/>
              <a:cs typeface="+mj-cs"/>
              <a:sym typeface="Arial"/>
            </a:endParaRPr>
          </a:p>
          <a:p>
            <a:pPr>
              <a:defRPr b="1" sz="3000"/>
            </a:pPr>
          </a:p>
          <a:p>
            <a:pPr>
              <a:defRPr b="1" sz="3000"/>
            </a:pPr>
            <a:r>
              <a:t>Join us in building a national platform for the relationship-driven library! 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43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345" name="TextBox 3"/>
          <p:cNvSpPr txBox="1"/>
          <p:nvPr/>
        </p:nvSpPr>
        <p:spPr>
          <a:xfrm>
            <a:off x="1147687" y="347933"/>
            <a:ext cx="10771636" cy="102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6600"/>
            </a:lvl1pPr>
          </a:lstStyle>
          <a:p>
            <a:pPr/>
            <a:r>
              <a:t>Closing out</a:t>
            </a:r>
          </a:p>
        </p:txBody>
      </p:sp>
      <p:sp>
        <p:nvSpPr>
          <p:cNvPr id="346" name="TextBox 2"/>
          <p:cNvSpPr txBox="1"/>
          <p:nvPr/>
        </p:nvSpPr>
        <p:spPr>
          <a:xfrm>
            <a:off x="748055" y="1654728"/>
            <a:ext cx="11171268" cy="43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3000"/>
            </a:pPr>
            <a:r>
              <a:t>Who in your workplace or community needs to hear what you’ve heard today?</a:t>
            </a:r>
          </a:p>
          <a:p>
            <a:pPr>
              <a:defRPr b="1" sz="3000"/>
            </a:pPr>
          </a:p>
          <a:p>
            <a:pPr>
              <a:defRPr b="1" sz="3000"/>
            </a:pPr>
            <a:r>
              <a:t>What additional information do you need to try something new – in terms of building the relationship-driven library? </a:t>
            </a:r>
          </a:p>
          <a:p>
            <a:pPr>
              <a:defRPr b="1" sz="3000"/>
            </a:pPr>
          </a:p>
          <a:p>
            <a:pPr>
              <a:defRPr b="1" sz="3000"/>
            </a:pPr>
            <a:r>
              <a:t>Where do we go from here in building the relationship-driven library? </a:t>
            </a:r>
          </a:p>
          <a:p>
            <a:pPr marL="514350" indent="-514350">
              <a:buClr>
                <a:srgbClr val="000000"/>
              </a:buClr>
              <a:buSzPct val="100000"/>
              <a:buAutoNum type="arabicPeriod" startAt="1"/>
              <a:defRPr b="1" sz="30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49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Google Shape;1092;p148"/>
          <p:cNvSpPr/>
          <p:nvPr/>
        </p:nvSpPr>
        <p:spPr>
          <a:xfrm>
            <a:off x="2247756" y="170440"/>
            <a:ext cx="1531285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1" name="Google Shape;883;p127"/>
          <p:cNvSpPr txBox="1"/>
          <p:nvPr/>
        </p:nvSpPr>
        <p:spPr>
          <a:xfrm>
            <a:off x="8085034" y="6134592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grpSp>
        <p:nvGrpSpPr>
          <p:cNvPr id="354" name="Google Shape;1091;p148"/>
          <p:cNvGrpSpPr/>
          <p:nvPr/>
        </p:nvGrpSpPr>
        <p:grpSpPr>
          <a:xfrm>
            <a:off x="5232" y="357748"/>
            <a:ext cx="3109443" cy="753710"/>
            <a:chOff x="0" y="0"/>
            <a:chExt cx="3109442" cy="753708"/>
          </a:xfrm>
        </p:grpSpPr>
        <p:sp>
          <p:nvSpPr>
            <p:cNvPr id="352" name="Rectangle"/>
            <p:cNvSpPr/>
            <p:nvPr/>
          </p:nvSpPr>
          <p:spPr>
            <a:xfrm>
              <a:off x="0" y="-1"/>
              <a:ext cx="3109443" cy="753710"/>
            </a:xfrm>
            <a:prstGeom prst="rect">
              <a:avLst/>
            </a:pr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Let’s go!"/>
            <p:cNvSpPr txBox="1"/>
            <p:nvPr/>
          </p:nvSpPr>
          <p:spPr>
            <a:xfrm>
              <a:off x="45725" y="102206"/>
              <a:ext cx="3017993" cy="549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>
                <a:defRPr sz="3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Let’s go!</a:t>
              </a:r>
            </a:p>
          </p:txBody>
        </p:sp>
      </p:grpSp>
      <p:pic>
        <p:nvPicPr>
          <p:cNvPr id="355" name="Content Placeholder 3" descr="Content Placeholder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4725" y="0"/>
            <a:ext cx="8682508" cy="584712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itle 1"/>
          <p:cNvSpPr txBox="1"/>
          <p:nvPr/>
        </p:nvSpPr>
        <p:spPr>
          <a:xfrm>
            <a:off x="3555811" y="3536899"/>
            <a:ext cx="3773579" cy="18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Beanstalk Ballet program made possible by partnership w/ St. Louis Ballet at St. Louis County Public Library, May 1, 2014</a:t>
            </a:r>
          </a:p>
        </p:txBody>
      </p:sp>
      <p:sp>
        <p:nvSpPr>
          <p:cNvPr id="357" name="TextBox 10"/>
          <p:cNvSpPr txBox="1"/>
          <p:nvPr/>
        </p:nvSpPr>
        <p:spPr>
          <a:xfrm>
            <a:off x="748056" y="1293017"/>
            <a:ext cx="2716315" cy="414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800"/>
            </a:pPr>
            <a:r>
              <a:t>Start with passion</a:t>
            </a:r>
          </a:p>
          <a:p>
            <a:pPr>
              <a:defRPr b="1" sz="2800"/>
            </a:pPr>
          </a:p>
          <a:p>
            <a:pPr>
              <a:defRPr b="1" sz="2800"/>
            </a:pPr>
            <a:r>
              <a:t>Start small</a:t>
            </a:r>
          </a:p>
          <a:p>
            <a:pPr>
              <a:defRPr b="1" sz="2800"/>
            </a:pPr>
          </a:p>
          <a:p>
            <a:pPr>
              <a:defRPr b="1" sz="2800"/>
            </a:pPr>
            <a:r>
              <a:t>Dream big</a:t>
            </a:r>
          </a:p>
          <a:p>
            <a:pPr>
              <a:defRPr b="1" sz="2800"/>
            </a:pPr>
          </a:p>
          <a:p>
            <a:pPr>
              <a:defRPr b="1" sz="2800"/>
            </a:pPr>
            <a:r>
              <a:t>Don’t do anything new alone. EVER.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60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Google Shape;1092;p148"/>
          <p:cNvSpPr/>
          <p:nvPr/>
        </p:nvSpPr>
        <p:spPr>
          <a:xfrm>
            <a:off x="2247756" y="170440"/>
            <a:ext cx="1531285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64" name="Google Shape;1091;p148"/>
          <p:cNvGrpSpPr/>
          <p:nvPr/>
        </p:nvGrpSpPr>
        <p:grpSpPr>
          <a:xfrm>
            <a:off x="-1" y="286822"/>
            <a:ext cx="3073401" cy="753710"/>
            <a:chOff x="0" y="0"/>
            <a:chExt cx="3073400" cy="753708"/>
          </a:xfrm>
        </p:grpSpPr>
        <p:sp>
          <p:nvSpPr>
            <p:cNvPr id="362" name="Rectangle"/>
            <p:cNvSpPr/>
            <p:nvPr/>
          </p:nvSpPr>
          <p:spPr>
            <a:xfrm>
              <a:off x="0" y="-1"/>
              <a:ext cx="3073401" cy="753710"/>
            </a:xfrm>
            <a:prstGeom prst="rect">
              <a:avLst/>
            </a:pr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b="1" sz="3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3" name="Thank you!"/>
            <p:cNvSpPr txBox="1"/>
            <p:nvPr/>
          </p:nvSpPr>
          <p:spPr>
            <a:xfrm>
              <a:off x="45725" y="102206"/>
              <a:ext cx="2981951" cy="549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>
                <a:defRPr sz="36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Thank you!</a:t>
              </a:r>
            </a:p>
          </p:txBody>
        </p:sp>
      </p:grpSp>
      <p:sp>
        <p:nvSpPr>
          <p:cNvPr id="365" name="Google Shape;1092;p148"/>
          <p:cNvSpPr/>
          <p:nvPr/>
        </p:nvSpPr>
        <p:spPr>
          <a:xfrm>
            <a:off x="2073898" y="170440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6" name="Rectangle 12"/>
          <p:cNvSpPr txBox="1"/>
          <p:nvPr/>
        </p:nvSpPr>
        <p:spPr>
          <a:xfrm>
            <a:off x="748055" y="1146786"/>
            <a:ext cx="5510987" cy="5112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3000">
                <a:latin typeface="Calibri"/>
                <a:ea typeface="Calibri"/>
                <a:cs typeface="Calibri"/>
                <a:sym typeface="Calibri"/>
              </a:defRPr>
            </a:pPr>
            <a:r>
              <a:t>Noah Lenstra  </a:t>
            </a:r>
          </a:p>
          <a:p>
            <a:pPr algn="ctr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Associate Professor of Library and Information Science at University of North Carolina at Greensboro</a:t>
            </a:r>
            <a:r>
              <a:rPr b="1" sz="3000"/>
              <a:t> </a:t>
            </a:r>
            <a:endParaRPr b="1" sz="3000"/>
          </a:p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lenstra@uncg.edu  </a:t>
            </a:r>
          </a:p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@NoahLenstra</a:t>
            </a:r>
          </a:p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@LetsMoveLibrary</a:t>
            </a:r>
          </a:p>
          <a:p>
            <a:pPr algn="ctr">
              <a:defRPr b="1" sz="3000">
                <a:latin typeface="Calibri"/>
                <a:ea typeface="Calibri"/>
                <a:cs typeface="Calibri"/>
                <a:sym typeface="Calibri"/>
              </a:defRPr>
            </a:pPr>
            <a:r>
              <a:t>Sign up for monthly newsletter</a:t>
            </a:r>
          </a:p>
          <a:p>
            <a:pPr algn="ctr">
              <a:defRPr b="1" sz="2800">
                <a:latin typeface="Calibri"/>
                <a:ea typeface="Calibri"/>
                <a:cs typeface="Calibri"/>
                <a:sym typeface="Calibri"/>
              </a:defRPr>
            </a:pPr>
            <a:r>
              <a:t>LetsMoveInLibraries.org/</a:t>
            </a:r>
            <a:br/>
            <a:r>
              <a:t>about-us/newsletters/</a:t>
            </a:r>
          </a:p>
        </p:txBody>
      </p:sp>
      <p:pic>
        <p:nvPicPr>
          <p:cNvPr id="36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5400" y="20230"/>
            <a:ext cx="5816600" cy="58166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46" y="516835"/>
            <a:ext cx="5029445" cy="377208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sp>
        <p:nvSpPr>
          <p:cNvPr id="186" name="Rectangle 1"/>
          <p:cNvSpPr txBox="1"/>
          <p:nvPr/>
        </p:nvSpPr>
        <p:spPr>
          <a:xfrm>
            <a:off x="-2782608" y="147824"/>
            <a:ext cx="107440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 little about me</a:t>
            </a:r>
          </a:p>
        </p:txBody>
      </p:sp>
      <p:pic>
        <p:nvPicPr>
          <p:cNvPr id="18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7146" y="2835774"/>
            <a:ext cx="4194026" cy="4063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rcRect l="31988" t="0" r="32957" b="0"/>
          <a:stretch>
            <a:fillRect/>
          </a:stretch>
        </p:blipFill>
        <p:spPr>
          <a:xfrm>
            <a:off x="6426067" y="3683320"/>
            <a:ext cx="2161342" cy="3236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7146" y="-35013"/>
            <a:ext cx="4194026" cy="2849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87617" y="117060"/>
            <a:ext cx="2739406" cy="3485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84855" y="3421965"/>
            <a:ext cx="2286794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854" y="3864917"/>
            <a:ext cx="4224992" cy="1586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877;p127"/>
          <p:cNvSpPr/>
          <p:nvPr/>
        </p:nvSpPr>
        <p:spPr>
          <a:xfrm>
            <a:off x="-1" y="-1"/>
            <a:ext cx="702338" cy="6194325"/>
          </a:xfrm>
          <a:prstGeom prst="rect">
            <a:avLst/>
          </a:prstGeom>
          <a:solidFill>
            <a:srgbClr val="1224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5" name="Google Shape;881;p127"/>
          <p:cNvSpPr txBox="1"/>
          <p:nvPr/>
        </p:nvSpPr>
        <p:spPr>
          <a:xfrm>
            <a:off x="7657429" y="1804891"/>
            <a:ext cx="2843340" cy="3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Welcome Day-Spring 2020</a:t>
            </a:r>
          </a:p>
        </p:txBody>
      </p:sp>
      <p:pic>
        <p:nvPicPr>
          <p:cNvPr id="196" name="Google Shape;882;p127" descr="Google Shape;882;p127"/>
          <p:cNvPicPr>
            <a:picLocks noChangeAspect="1"/>
          </p:cNvPicPr>
          <p:nvPr/>
        </p:nvPicPr>
        <p:blipFill>
          <a:blip r:embed="rId2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 1"/>
          <p:cNvSpPr txBox="1"/>
          <p:nvPr/>
        </p:nvSpPr>
        <p:spPr>
          <a:xfrm>
            <a:off x="952636" y="1720947"/>
            <a:ext cx="11277608" cy="257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6000" u="sng">
                <a:latin typeface="Calibri"/>
                <a:ea typeface="Calibri"/>
                <a:cs typeface="Calibri"/>
                <a:sym typeface="Calibri"/>
              </a:defRPr>
            </a:pPr>
            <a:r>
              <a:t>Who are you?</a:t>
            </a:r>
            <a:endParaRPr sz="2000"/>
          </a:p>
          <a:p>
            <a:pPr>
              <a:defRPr b="1" sz="2000" u="sng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 sz="4400">
                <a:latin typeface="Calibri"/>
                <a:ea typeface="Calibri"/>
                <a:cs typeface="Calibri"/>
                <a:sym typeface="Calibri"/>
              </a:defRPr>
            </a:pPr>
            <a:r>
              <a:t>Name, title, and anything you’d like to share about what brings you here today in the chat. </a:t>
            </a:r>
          </a:p>
        </p:txBody>
      </p:sp>
      <p:sp>
        <p:nvSpPr>
          <p:cNvPr id="198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1092;p148"/>
          <p:cNvSpPr/>
          <p:nvPr/>
        </p:nvSpPr>
        <p:spPr>
          <a:xfrm>
            <a:off x="5838795" y="153342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" name="Rectangle 1"/>
          <p:cNvSpPr txBox="1"/>
          <p:nvPr/>
        </p:nvSpPr>
        <p:spPr>
          <a:xfrm>
            <a:off x="676340" y="320498"/>
            <a:ext cx="107440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What does success look like?</a:t>
            </a:r>
          </a:p>
        </p:txBody>
      </p:sp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942" y="1174010"/>
            <a:ext cx="11700556" cy="5363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1092;p148"/>
          <p:cNvSpPr/>
          <p:nvPr/>
        </p:nvSpPr>
        <p:spPr>
          <a:xfrm>
            <a:off x="5838795" y="153342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TextBox 2"/>
          <p:cNvSpPr txBox="1"/>
          <p:nvPr/>
        </p:nvSpPr>
        <p:spPr>
          <a:xfrm>
            <a:off x="339950" y="663676"/>
            <a:ext cx="11512100" cy="5523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/>
            </a:pPr>
            <a:r>
              <a:t>Implementation committee members are 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3800"/>
            </a:pPr>
            <a:r>
              <a:t>Director of Public Health at Humboldt County Memorial Hospital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3800"/>
            </a:pPr>
            <a:r>
              <a:t>Recreation Director Paxton Pedersen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b="1" i="1" sz="3800"/>
            </a:pPr>
            <a:r>
              <a:t>Humboldt Public Library Director Julie Larsen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3800"/>
            </a:pPr>
            <a:r>
              <a:t>Humboldt County Economic Development Association Executive Director 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3800"/>
            </a:pPr>
            <a:r>
              <a:t>Humboldt Community Schools Counselor 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3800"/>
            </a:pPr>
            <a:r>
              <a:t>Humboldt Community School Superintendent </a:t>
            </a:r>
          </a:p>
          <a:p>
            <a:pPr marL="571500" indent="-571500">
              <a:buClr>
                <a:srgbClr val="000000"/>
              </a:buClr>
              <a:buSzPct val="100000"/>
              <a:buFont typeface="Arial"/>
              <a:buChar char="•"/>
              <a:defRPr sz="3800"/>
            </a:pPr>
            <a:r>
              <a:t>Upper Des Moines Opportunity Regional Director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ontent Placeholder 7" descr="Content Placeholder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78437"/>
            <a:ext cx="12001876" cy="1382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3224826"/>
            <a:ext cx="12192001" cy="2277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oogle Shape;882;p127" descr="Google Shape;882;p127"/>
          <p:cNvPicPr>
            <a:picLocks noChangeAspect="1"/>
          </p:cNvPicPr>
          <p:nvPr/>
        </p:nvPicPr>
        <p:blipFill>
          <a:blip r:embed="rId4">
            <a:extLst/>
          </a:blip>
          <a:srcRect l="0" t="2266" r="0" b="1"/>
          <a:stretch>
            <a:fillRect/>
          </a:stretch>
        </p:blipFill>
        <p:spPr>
          <a:xfrm>
            <a:off x="-3" y="5836830"/>
            <a:ext cx="12192004" cy="104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Google Shape;883;p127"/>
          <p:cNvSpPr txBox="1"/>
          <p:nvPr/>
        </p:nvSpPr>
        <p:spPr>
          <a:xfrm>
            <a:off x="8168997" y="6035628"/>
            <a:ext cx="4061242" cy="39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LetsMoveInLibraries.org</a:t>
            </a:r>
          </a:p>
        </p:txBody>
      </p:sp>
      <p:sp>
        <p:nvSpPr>
          <p:cNvPr id="211" name="Rectangle 1"/>
          <p:cNvSpPr txBox="1"/>
          <p:nvPr/>
        </p:nvSpPr>
        <p:spPr>
          <a:xfrm>
            <a:off x="676340" y="320498"/>
            <a:ext cx="107440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What doesn’t success look like?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1092;p148"/>
          <p:cNvSpPr/>
          <p:nvPr/>
        </p:nvSpPr>
        <p:spPr>
          <a:xfrm>
            <a:off x="5838795" y="153342"/>
            <a:ext cx="1531284" cy="1020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727" y="0"/>
                </a:lnTo>
                <a:lnTo>
                  <a:pt x="21600" y="0"/>
                </a:lnTo>
                <a:lnTo>
                  <a:pt x="12873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0078" y="271340"/>
            <a:ext cx="4533434" cy="586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7807"/>
            <a:ext cx="7453614" cy="5639807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ectangle 1"/>
          <p:cNvSpPr txBox="1"/>
          <p:nvPr/>
        </p:nvSpPr>
        <p:spPr>
          <a:xfrm>
            <a:off x="676340" y="320498"/>
            <a:ext cx="10744035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Where are we at as a profession?</a:t>
            </a:r>
          </a:p>
        </p:txBody>
      </p:sp>
      <p:sp>
        <p:nvSpPr>
          <p:cNvPr id="217" name="TextBox 3"/>
          <p:cNvSpPr txBox="1"/>
          <p:nvPr/>
        </p:nvSpPr>
        <p:spPr>
          <a:xfrm>
            <a:off x="361030" y="6138455"/>
            <a:ext cx="11469939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800" indent="-6096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Dudak, L. T., Comito, L., &amp; Zabriskie, C. (2022). “You Can’t Self-Care Your Way Out of a Broken System”: The 2022 Urban Libraries Trauma Forum. </a:t>
            </a:r>
            <a:r>
              <a:rPr i="1"/>
              <a:t>Public Library Quarterly</a:t>
            </a:r>
            <a:r>
              <a:t>, 1–15.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https://doi.org/10.1080/01616846.2022.2148826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5_Office Theme">
  <a:themeElements>
    <a:clrScheme name="5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5_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5_Office Theme">
  <a:themeElements>
    <a:clrScheme name="5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5_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5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