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media/image2.jpeg" ContentType="image/jpeg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6E6E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6E6E6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_rels/chart4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4.xlsx"/></Relationships>

</file>

<file path=ppt/charts/_rels/chart5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5.xlsx"/></Relationships>

</file>

<file path=ppt/charts/_rels/chart6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6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326341"/>
          <c:y val="0.0240389"/>
          <c:w val="0.962366"/>
          <c:h val="0.9303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FFFF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&lt;1x</c:v>
                </c:pt>
                <c:pt idx="1">
                  <c:v>1-2x</c:v>
                </c:pt>
                <c:pt idx="2">
                  <c:v>2-5x</c:v>
                </c:pt>
                <c:pt idx="3">
                  <c:v>5-10x</c:v>
                </c:pt>
                <c:pt idx="4">
                  <c:v>&gt;10x</c:v>
                </c:pt>
              </c:strCache>
            </c:strRef>
          </c:cat>
          <c:val>
            <c:numRef>
              <c:f>Sheet1!$B$2:$B$6</c:f>
              <c:numCache>
                <c:ptCount val="5"/>
                <c:pt idx="0">
                  <c:v>10.000000</c:v>
                </c:pt>
                <c:pt idx="1">
                  <c:v>20.000000</c:v>
                </c:pt>
                <c:pt idx="2">
                  <c:v>50.000000</c:v>
                </c:pt>
                <c:pt idx="3">
                  <c:v>17.000000</c:v>
                </c:pt>
                <c:pt idx="4">
                  <c:v>2.000000</c:v>
                </c:pt>
              </c:numCache>
            </c:numRef>
          </c:val>
        </c:ser>
        <c:gapWidth val="15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100" u="none">
                <a:solidFill>
                  <a:srgbClr val="595959"/>
                </a:solidFill>
                <a:latin typeface="Calibri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100" u="none">
                <a:solidFill>
                  <a:srgbClr val="595959"/>
                </a:solidFill>
                <a:latin typeface="Calibri"/>
              </a:defRPr>
            </a:pPr>
          </a:p>
        </c:txPr>
        <c:crossAx val="2094734552"/>
        <c:crosses val="autoZero"/>
        <c:crossBetween val="between"/>
        <c:majorUnit val="12.5"/>
        <c:minorUnit val="6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80808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explosion val="0"/>
          <c:dPt>
            <c:idx val="0"/>
            <c:explosion val="0"/>
            <c:spPr>
              <a:solidFill>
                <a:srgbClr val="808080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Pt>
            <c:idx val="1"/>
            <c:explosion val="0"/>
            <c:spPr>
              <a:solidFill>
                <a:srgbClr val="A6A6A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Pt>
            <c:idx val="2"/>
            <c:explosion val="0"/>
            <c:spPr>
              <a:solidFill>
                <a:srgbClr val="BFBFBF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Pt>
            <c:idx val="3"/>
            <c:explosion val="0"/>
            <c:spPr>
              <a:solidFill>
                <a:srgbClr val="BFBFBF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0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numFmt formatCode="0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Sheet1!$B$1:$C$1</c:f>
              <c:strCache>
                <c:ptCount val="2"/>
                <c:pt idx="0">
                  <c:v>High Growth</c:v>
                </c:pt>
                <c:pt idx="1">
                  <c:v>Stable Growth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50.000000</c:v>
                </c:pt>
                <c:pt idx="1">
                  <c:v>50.000000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80808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explosion val="0"/>
          <c:dPt>
            <c:idx val="0"/>
            <c:explosion val="0"/>
            <c:spPr>
              <a:solidFill>
                <a:srgbClr val="808080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Pt>
            <c:idx val="1"/>
            <c:explosion val="0"/>
            <c:spPr>
              <a:solidFill>
                <a:srgbClr val="A6A6A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Pt>
            <c:idx val="2"/>
            <c:explosion val="0"/>
            <c:spPr>
              <a:solidFill>
                <a:srgbClr val="A6A6A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Pt>
            <c:idx val="3"/>
            <c:explosion val="0"/>
            <c:spPr>
              <a:solidFill>
                <a:srgbClr val="A6A6A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0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numFmt formatCode="0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Sheet1!$B$1:$C$1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43.000000</c:v>
                </c:pt>
                <c:pt idx="1">
                  <c:v>57.000000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437023"/>
          <c:y val="0.0218446"/>
          <c:w val="0.809826"/>
          <c:h val="0.9549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Woolworth</c:v>
                </c:pt>
              </c:strCache>
            </c:strRef>
          </c:tx>
          <c:spPr>
            <a:noFill/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numFmt formatCode="0.##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Sheet1!$B$2:$B$145</c:f>
              <c:numCache>
                <c:ptCount val="82"/>
                <c:pt idx="0">
                  <c:v>2.000000</c:v>
                </c:pt>
                <c:pt idx="1">
                  <c:v>2.000000</c:v>
                </c:pt>
                <c:pt idx="2">
                  <c:v>2.000000</c:v>
                </c:pt>
                <c:pt idx="3">
                  <c:v>2.000000</c:v>
                </c:pt>
                <c:pt idx="4">
                  <c:v>2.000000</c:v>
                </c:pt>
                <c:pt idx="5">
                  <c:v>3.000000</c:v>
                </c:pt>
                <c:pt idx="6">
                  <c:v>5.000000</c:v>
                </c:pt>
                <c:pt idx="7">
                  <c:v>5.000000</c:v>
                </c:pt>
                <c:pt idx="8">
                  <c:v>6.000000</c:v>
                </c:pt>
                <c:pt idx="9">
                  <c:v>8.000000</c:v>
                </c:pt>
                <c:pt idx="10">
                  <c:v>8.000000</c:v>
                </c:pt>
                <c:pt idx="11">
                  <c:v>10.000000</c:v>
                </c:pt>
                <c:pt idx="12">
                  <c:v>11.000000</c:v>
                </c:pt>
                <c:pt idx="13">
                  <c:v>14.000000</c:v>
                </c:pt>
                <c:pt idx="14">
                  <c:v>16.000000</c:v>
                </c:pt>
                <c:pt idx="15">
                  <c:v>19.000000</c:v>
                </c:pt>
                <c:pt idx="16">
                  <c:v>21.000000</c:v>
                </c:pt>
                <c:pt idx="17">
                  <c:v>29.000000</c:v>
                </c:pt>
                <c:pt idx="18">
                  <c:v>36.000000</c:v>
                </c:pt>
                <c:pt idx="19">
                  <c:v>43.000000</c:v>
                </c:pt>
                <c:pt idx="20">
                  <c:v>50.000000</c:v>
                </c:pt>
                <c:pt idx="21">
                  <c:v>59.000000</c:v>
                </c:pt>
                <c:pt idx="22">
                  <c:v>65.000000</c:v>
                </c:pt>
                <c:pt idx="23">
                  <c:v>76.000000</c:v>
                </c:pt>
                <c:pt idx="24">
                  <c:v>88.000000</c:v>
                </c:pt>
                <c:pt idx="25">
                  <c:v>120.000000</c:v>
                </c:pt>
                <c:pt idx="26">
                  <c:v>146.000000</c:v>
                </c:pt>
                <c:pt idx="27">
                  <c:v>171.000000</c:v>
                </c:pt>
                <c:pt idx="28">
                  <c:v>225.000000</c:v>
                </c:pt>
                <c:pt idx="29">
                  <c:v>268.000000</c:v>
                </c:pt>
                <c:pt idx="30">
                  <c:v>290.000000</c:v>
                </c:pt>
                <c:pt idx="31">
                  <c:v>319.000000</c:v>
                </c:pt>
                <c:pt idx="32">
                  <c:v>596.000000</c:v>
                </c:pt>
                <c:pt idx="33">
                  <c:v>559.000000</c:v>
                </c:pt>
                <c:pt idx="34">
                  <c:v>570.000000</c:v>
                </c:pt>
                <c:pt idx="35">
                  <c:v>586.000000</c:v>
                </c:pt>
                <c:pt idx="36">
                  <c:v>680.000000</c:v>
                </c:pt>
                <c:pt idx="37">
                  <c:v>845.000000</c:v>
                </c:pt>
                <c:pt idx="38">
                  <c:v>1000.000000</c:v>
                </c:pt>
                <c:pt idx="39">
                  <c:v>1112.000000</c:v>
                </c:pt>
                <c:pt idx="40">
                  <c:v>1200.000000</c:v>
                </c:pt>
                <c:pt idx="41">
                  <c:v>1200.000000</c:v>
                </c:pt>
                <c:pt idx="42">
                  <c:v>1186.000000</c:v>
                </c:pt>
                <c:pt idx="43">
                  <c:v>1543.000000</c:v>
                </c:pt>
                <c:pt idx="44">
                  <c:v>1255.000000</c:v>
                </c:pt>
                <c:pt idx="45">
                  <c:v>1103.000000</c:v>
                </c:pt>
                <c:pt idx="46">
                  <c:v>1000.000000</c:v>
                </c:pt>
                <c:pt idx="47">
                  <c:v>1200.000000</c:v>
                </c:pt>
                <c:pt idx="48">
                  <c:v>1687.000000</c:v>
                </c:pt>
                <c:pt idx="49">
                  <c:v>1908.000000</c:v>
                </c:pt>
                <c:pt idx="50">
                  <c:v>2250.000000</c:v>
                </c:pt>
                <c:pt idx="51">
                  <c:v>2257.000000</c:v>
                </c:pt>
                <c:pt idx="52">
                  <c:v>2290.000000</c:v>
                </c:pt>
                <c:pt idx="53">
                  <c:v>2356.000000</c:v>
                </c:pt>
                <c:pt idx="54">
                  <c:v>2445.000000</c:v>
                </c:pt>
                <c:pt idx="55">
                  <c:v>2501.000000</c:v>
                </c:pt>
                <c:pt idx="56">
                  <c:v>2580.000000</c:v>
                </c:pt>
                <c:pt idx="57">
                  <c:v>2618.166667</c:v>
                </c:pt>
                <c:pt idx="58">
                  <c:v>2680.000000</c:v>
                </c:pt>
                <c:pt idx="59">
                  <c:v>2715.000000</c:v>
                </c:pt>
                <c:pt idx="60">
                  <c:v>2792.666667</c:v>
                </c:pt>
                <c:pt idx="61">
                  <c:v>2834.000000</c:v>
                </c:pt>
                <c:pt idx="62">
                  <c:v>3005.000000</c:v>
                </c:pt>
                <c:pt idx="63">
                  <c:v>3141.666667</c:v>
                </c:pt>
                <c:pt idx="64">
                  <c:v>3316.166667</c:v>
                </c:pt>
                <c:pt idx="65">
                  <c:v>3490.666667</c:v>
                </c:pt>
                <c:pt idx="66">
                  <c:v>3665.166667</c:v>
                </c:pt>
                <c:pt idx="67">
                  <c:v>3839.666667</c:v>
                </c:pt>
                <c:pt idx="68">
                  <c:v>3900.000000</c:v>
                </c:pt>
                <c:pt idx="69">
                  <c:v>4223.000000</c:v>
                </c:pt>
                <c:pt idx="70">
                  <c:v>4408.000000</c:v>
                </c:pt>
                <c:pt idx="71">
                  <c:v>4600.000000</c:v>
                </c:pt>
                <c:pt idx="72">
                  <c:v>4787.333333</c:v>
                </c:pt>
                <c:pt idx="73">
                  <c:v>4975.833333</c:v>
                </c:pt>
                <c:pt idx="74">
                  <c:v>5164.333333</c:v>
                </c:pt>
                <c:pt idx="75">
                  <c:v>5352.833333</c:v>
                </c:pt>
                <c:pt idx="76">
                  <c:v>5399.000000</c:v>
                </c:pt>
                <c:pt idx="77">
                  <c:v>5445.000000</c:v>
                </c:pt>
                <c:pt idx="78">
                  <c:v>5490.000000</c:v>
                </c:pt>
                <c:pt idx="79">
                  <c:v>5532.000000</c:v>
                </c:pt>
                <c:pt idx="80">
                  <c:v>5541.333333</c:v>
                </c:pt>
                <c:pt idx="81">
                  <c:v>5620.000000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JC Penney</c:v>
                </c:pt>
              </c:strCache>
            </c:strRef>
          </c:tx>
          <c:spPr>
            <a:noFill/>
            <a:ln w="2857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Sheet1!$C$2:$C$145</c:f>
              <c:numCache>
                <c:ptCount val="59"/>
                <c:pt idx="23">
                  <c:v>1.000000</c:v>
                </c:pt>
                <c:pt idx="24">
                  <c:v>1.000000</c:v>
                </c:pt>
                <c:pt idx="25">
                  <c:v>1.000000</c:v>
                </c:pt>
                <c:pt idx="26">
                  <c:v>2.000000</c:v>
                </c:pt>
                <c:pt idx="27">
                  <c:v>2.000000</c:v>
                </c:pt>
                <c:pt idx="28">
                  <c:v>3.000000</c:v>
                </c:pt>
                <c:pt idx="29">
                  <c:v>8.000000</c:v>
                </c:pt>
                <c:pt idx="30">
                  <c:v>17.000000</c:v>
                </c:pt>
                <c:pt idx="31">
                  <c:v>26.000000</c:v>
                </c:pt>
                <c:pt idx="32">
                  <c:v>30.000000</c:v>
                </c:pt>
                <c:pt idx="33">
                  <c:v>34.000000</c:v>
                </c:pt>
                <c:pt idx="34">
                  <c:v>52.000000</c:v>
                </c:pt>
                <c:pt idx="35">
                  <c:v>68.000000</c:v>
                </c:pt>
                <c:pt idx="36">
                  <c:v>83.000000</c:v>
                </c:pt>
                <c:pt idx="37">
                  <c:v>124.000000</c:v>
                </c:pt>
                <c:pt idx="38">
                  <c:v>175.000000</c:v>
                </c:pt>
                <c:pt idx="39">
                  <c:v>205.000000</c:v>
                </c:pt>
                <c:pt idx="40">
                  <c:v>274.000000</c:v>
                </c:pt>
                <c:pt idx="41">
                  <c:v>322.000000</c:v>
                </c:pt>
                <c:pt idx="42">
                  <c:v>351.000000</c:v>
                </c:pt>
                <c:pt idx="43">
                  <c:v>371.000000</c:v>
                </c:pt>
                <c:pt idx="44">
                  <c:v>481.000000</c:v>
                </c:pt>
                <c:pt idx="45">
                  <c:v>564.000000</c:v>
                </c:pt>
                <c:pt idx="46">
                  <c:v>674.000000</c:v>
                </c:pt>
                <c:pt idx="47">
                  <c:v>734.000000</c:v>
                </c:pt>
                <c:pt idx="48">
                  <c:v>773.000000</c:v>
                </c:pt>
                <c:pt idx="49">
                  <c:v>826.000000</c:v>
                </c:pt>
                <c:pt idx="50">
                  <c:v>1000.000000</c:v>
                </c:pt>
                <c:pt idx="51">
                  <c:v>925.000000</c:v>
                </c:pt>
                <c:pt idx="52">
                  <c:v>978.000000</c:v>
                </c:pt>
                <c:pt idx="53">
                  <c:v>1024.000000</c:v>
                </c:pt>
                <c:pt idx="54">
                  <c:v>1074.000000</c:v>
                </c:pt>
                <c:pt idx="55">
                  <c:v>1123.000000</c:v>
                </c:pt>
                <c:pt idx="56">
                  <c:v>1172.000000</c:v>
                </c:pt>
                <c:pt idx="57">
                  <c:v>1496.000000</c:v>
                </c:pt>
                <c:pt idx="58">
                  <c:v>1511.000000</c:v>
                </c:pt>
                <c:pt idx="59">
                  <c:v>1532.000000</c:v>
                </c:pt>
                <c:pt idx="60">
                  <c:v>1568.000000</c:v>
                </c:pt>
                <c:pt idx="61">
                  <c:v>1588.000000</c:v>
                </c:pt>
                <c:pt idx="62">
                  <c:v>1600.000000</c:v>
                </c:pt>
                <c:pt idx="63">
                  <c:v>1609.000000</c:v>
                </c:pt>
                <c:pt idx="64">
                  <c:v>1645.000000</c:v>
                </c:pt>
                <c:pt idx="65">
                  <c:v>1679.000000</c:v>
                </c:pt>
                <c:pt idx="66">
                  <c:v>1721.000000</c:v>
                </c:pt>
                <c:pt idx="67">
                  <c:v>1754.000000</c:v>
                </c:pt>
                <c:pt idx="68">
                  <c:v>1762.000000</c:v>
                </c:pt>
                <c:pt idx="69">
                  <c:v>1791.000000</c:v>
                </c:pt>
                <c:pt idx="70">
                  <c:v>1799.000000</c:v>
                </c:pt>
                <c:pt idx="71">
                  <c:v>1803.000000</c:v>
                </c:pt>
                <c:pt idx="72">
                  <c:v>1819.000000</c:v>
                </c:pt>
                <c:pt idx="73">
                  <c:v>1823.000000</c:v>
                </c:pt>
                <c:pt idx="74">
                  <c:v>1844.000000</c:v>
                </c:pt>
                <c:pt idx="75">
                  <c:v>1860.000000</c:v>
                </c:pt>
                <c:pt idx="76">
                  <c:v>1865.000000</c:v>
                </c:pt>
                <c:pt idx="77">
                  <c:v>1872.000000</c:v>
                </c:pt>
                <c:pt idx="78">
                  <c:v>1888.000000</c:v>
                </c:pt>
                <c:pt idx="79">
                  <c:v>1894.000000</c:v>
                </c:pt>
                <c:pt idx="80">
                  <c:v>1901.000000</c:v>
                </c:pt>
                <c:pt idx="81">
                  <c:v>1922.000000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Montgomery Ward</c:v>
                </c:pt>
              </c:strCache>
            </c:strRef>
          </c:tx>
          <c:spPr>
            <a:noFill/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Sheet1!$D$2:$D$145</c:f>
              <c:numCache>
                <c:ptCount val="35"/>
                <c:pt idx="47">
                  <c:v>1.000000</c:v>
                </c:pt>
                <c:pt idx="48">
                  <c:v>67.000000</c:v>
                </c:pt>
                <c:pt idx="49">
                  <c:v>244.000000</c:v>
                </c:pt>
                <c:pt idx="50">
                  <c:v>531.000000</c:v>
                </c:pt>
                <c:pt idx="51">
                  <c:v>556.000000</c:v>
                </c:pt>
                <c:pt idx="52">
                  <c:v>513.000000</c:v>
                </c:pt>
                <c:pt idx="53">
                  <c:v>430.000000</c:v>
                </c:pt>
                <c:pt idx="54">
                  <c:v>365.000000</c:v>
                </c:pt>
                <c:pt idx="55">
                  <c:v>306.000000</c:v>
                </c:pt>
                <c:pt idx="56">
                  <c:v>244.000000</c:v>
                </c:pt>
                <c:pt idx="57">
                  <c:v>260.000000</c:v>
                </c:pt>
                <c:pt idx="58">
                  <c:v>282.000000</c:v>
                </c:pt>
                <c:pt idx="59">
                  <c:v>299.000000</c:v>
                </c:pt>
                <c:pt idx="60">
                  <c:v>315.000000</c:v>
                </c:pt>
                <c:pt idx="61">
                  <c:v>335.000000</c:v>
                </c:pt>
                <c:pt idx="62">
                  <c:v>365.000000</c:v>
                </c:pt>
                <c:pt idx="63">
                  <c:v>377.000000</c:v>
                </c:pt>
                <c:pt idx="64">
                  <c:v>394.000000</c:v>
                </c:pt>
                <c:pt idx="65">
                  <c:v>415.000000</c:v>
                </c:pt>
                <c:pt idx="66">
                  <c:v>429.000000</c:v>
                </c:pt>
                <c:pt idx="67">
                  <c:v>431.000000</c:v>
                </c:pt>
                <c:pt idx="68">
                  <c:v>435.000000</c:v>
                </c:pt>
                <c:pt idx="69">
                  <c:v>442.000000</c:v>
                </c:pt>
                <c:pt idx="70">
                  <c:v>448.000000</c:v>
                </c:pt>
                <c:pt idx="71">
                  <c:v>451.000000</c:v>
                </c:pt>
                <c:pt idx="72">
                  <c:v>448.000000</c:v>
                </c:pt>
                <c:pt idx="73">
                  <c:v>436.000000</c:v>
                </c:pt>
                <c:pt idx="74">
                  <c:v>430.000000</c:v>
                </c:pt>
                <c:pt idx="75">
                  <c:v>430.000000</c:v>
                </c:pt>
                <c:pt idx="76">
                  <c:v>426.000000</c:v>
                </c:pt>
                <c:pt idx="77">
                  <c:v>426.000000</c:v>
                </c:pt>
                <c:pt idx="78">
                  <c:v>424.000000</c:v>
                </c:pt>
                <c:pt idx="79">
                  <c:v>425.000000</c:v>
                </c:pt>
                <c:pt idx="80">
                  <c:v>427.000000</c:v>
                </c:pt>
                <c:pt idx="81">
                  <c:v>428.000000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Sears</c:v>
                </c:pt>
              </c:strCache>
            </c:strRef>
          </c:tx>
          <c:spPr>
            <a:noFill/>
            <a:ln w="28575" cap="rnd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Sheet1!$E$2:$E$145</c:f>
              <c:numCache>
                <c:ptCount val="36"/>
                <c:pt idx="46">
                  <c:v>1.000000</c:v>
                </c:pt>
                <c:pt idx="47">
                  <c:v>4.000000</c:v>
                </c:pt>
                <c:pt idx="48">
                  <c:v>35.000000</c:v>
                </c:pt>
                <c:pt idx="49">
                  <c:v>125.000000</c:v>
                </c:pt>
                <c:pt idx="50">
                  <c:v>215.000000</c:v>
                </c:pt>
                <c:pt idx="51">
                  <c:v>324.000000</c:v>
                </c:pt>
                <c:pt idx="52">
                  <c:v>345.000000</c:v>
                </c:pt>
                <c:pt idx="53">
                  <c:v>360.000000</c:v>
                </c:pt>
                <c:pt idx="54">
                  <c:v>372.000000</c:v>
                </c:pt>
                <c:pt idx="55">
                  <c:v>388.000000</c:v>
                </c:pt>
                <c:pt idx="56">
                  <c:v>410.000000</c:v>
                </c:pt>
                <c:pt idx="57">
                  <c:v>437.000000</c:v>
                </c:pt>
                <c:pt idx="58">
                  <c:v>458.000000</c:v>
                </c:pt>
                <c:pt idx="59">
                  <c:v>466.000000</c:v>
                </c:pt>
                <c:pt idx="60">
                  <c:v>471.000000</c:v>
                </c:pt>
                <c:pt idx="61">
                  <c:v>495.000000</c:v>
                </c:pt>
                <c:pt idx="62">
                  <c:v>508.000000</c:v>
                </c:pt>
                <c:pt idx="63">
                  <c:v>526.000000</c:v>
                </c:pt>
                <c:pt idx="64">
                  <c:v>547.000000</c:v>
                </c:pt>
                <c:pt idx="65">
                  <c:v>568.000000</c:v>
                </c:pt>
                <c:pt idx="66">
                  <c:v>602.000000</c:v>
                </c:pt>
                <c:pt idx="67">
                  <c:v>623.000000</c:v>
                </c:pt>
                <c:pt idx="68">
                  <c:v>648.000000</c:v>
                </c:pt>
                <c:pt idx="69">
                  <c:v>697.000000</c:v>
                </c:pt>
                <c:pt idx="70">
                  <c:v>705.000000</c:v>
                </c:pt>
                <c:pt idx="71">
                  <c:v>775.000000</c:v>
                </c:pt>
                <c:pt idx="72">
                  <c:v>785.000000</c:v>
                </c:pt>
                <c:pt idx="73">
                  <c:v>790.000000</c:v>
                </c:pt>
                <c:pt idx="74">
                  <c:v>796.000000</c:v>
                </c:pt>
                <c:pt idx="75">
                  <c:v>804.000000</c:v>
                </c:pt>
                <c:pt idx="76">
                  <c:v>815.000000</c:v>
                </c:pt>
                <c:pt idx="77">
                  <c:v>821.000000</c:v>
                </c:pt>
                <c:pt idx="78">
                  <c:v>833.000000</c:v>
                </c:pt>
                <c:pt idx="79">
                  <c:v>854.000000</c:v>
                </c:pt>
                <c:pt idx="80">
                  <c:v>865.000000</c:v>
                </c:pt>
                <c:pt idx="81">
                  <c:v>872.000000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Calibri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  <c:max val="1100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100" u="none">
                <a:solidFill>
                  <a:srgbClr val="595959"/>
                </a:solidFill>
                <a:latin typeface="Calibri"/>
              </a:defRPr>
            </a:pPr>
          </a:p>
        </c:txPr>
        <c:crossAx val="2094734552"/>
        <c:crosses val="autoZero"/>
        <c:crossBetween val="between"/>
        <c:majorUnit val="2750"/>
        <c:minorUnit val="137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67016"/>
          <c:y val="0.429428"/>
          <c:w val="0.132984"/>
          <c:h val="0.12499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200" u="non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2F2F2"/>
    </a:solidFill>
    <a:ln w="12700" cap="flat">
      <a:solidFill>
        <a:srgbClr val="D9D9D9"/>
      </a:solidFill>
      <a:prstDash val="solid"/>
      <a:round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437023"/>
          <c:y val="0.0218446"/>
          <c:w val="0.809826"/>
          <c:h val="0.9549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Woolworth</c:v>
                </c:pt>
              </c:strCache>
            </c:strRef>
          </c:tx>
          <c:spPr>
            <a:noFill/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numFmt formatCode="0.##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Sheet1!$B$2:$B$145</c:f>
              <c:numCache>
                <c:ptCount val="82"/>
                <c:pt idx="0">
                  <c:v>2.000000</c:v>
                </c:pt>
                <c:pt idx="1">
                  <c:v>2.000000</c:v>
                </c:pt>
                <c:pt idx="2">
                  <c:v>2.000000</c:v>
                </c:pt>
                <c:pt idx="3">
                  <c:v>2.000000</c:v>
                </c:pt>
                <c:pt idx="4">
                  <c:v>2.000000</c:v>
                </c:pt>
                <c:pt idx="5">
                  <c:v>3.000000</c:v>
                </c:pt>
                <c:pt idx="6">
                  <c:v>5.000000</c:v>
                </c:pt>
                <c:pt idx="7">
                  <c:v>5.000000</c:v>
                </c:pt>
                <c:pt idx="8">
                  <c:v>6.000000</c:v>
                </c:pt>
                <c:pt idx="9">
                  <c:v>8.000000</c:v>
                </c:pt>
                <c:pt idx="10">
                  <c:v>8.000000</c:v>
                </c:pt>
                <c:pt idx="11">
                  <c:v>10.000000</c:v>
                </c:pt>
                <c:pt idx="12">
                  <c:v>11.000000</c:v>
                </c:pt>
                <c:pt idx="13">
                  <c:v>14.000000</c:v>
                </c:pt>
                <c:pt idx="14">
                  <c:v>16.000000</c:v>
                </c:pt>
                <c:pt idx="15">
                  <c:v>19.000000</c:v>
                </c:pt>
                <c:pt idx="16">
                  <c:v>21.000000</c:v>
                </c:pt>
                <c:pt idx="17">
                  <c:v>29.000000</c:v>
                </c:pt>
                <c:pt idx="18">
                  <c:v>36.000000</c:v>
                </c:pt>
                <c:pt idx="19">
                  <c:v>43.000000</c:v>
                </c:pt>
                <c:pt idx="20">
                  <c:v>50.000000</c:v>
                </c:pt>
                <c:pt idx="21">
                  <c:v>59.000000</c:v>
                </c:pt>
                <c:pt idx="22">
                  <c:v>65.000000</c:v>
                </c:pt>
                <c:pt idx="23">
                  <c:v>76.000000</c:v>
                </c:pt>
                <c:pt idx="24">
                  <c:v>88.000000</c:v>
                </c:pt>
                <c:pt idx="25">
                  <c:v>120.000000</c:v>
                </c:pt>
                <c:pt idx="26">
                  <c:v>146.000000</c:v>
                </c:pt>
                <c:pt idx="27">
                  <c:v>171.000000</c:v>
                </c:pt>
                <c:pt idx="28">
                  <c:v>225.000000</c:v>
                </c:pt>
                <c:pt idx="29">
                  <c:v>268.000000</c:v>
                </c:pt>
                <c:pt idx="30">
                  <c:v>290.000000</c:v>
                </c:pt>
                <c:pt idx="31">
                  <c:v>319.000000</c:v>
                </c:pt>
                <c:pt idx="32">
                  <c:v>596.000000</c:v>
                </c:pt>
                <c:pt idx="33">
                  <c:v>559.000000</c:v>
                </c:pt>
                <c:pt idx="34">
                  <c:v>570.000000</c:v>
                </c:pt>
                <c:pt idx="35">
                  <c:v>586.000000</c:v>
                </c:pt>
                <c:pt idx="36">
                  <c:v>680.000000</c:v>
                </c:pt>
                <c:pt idx="37">
                  <c:v>845.000000</c:v>
                </c:pt>
                <c:pt idx="38">
                  <c:v>1000.000000</c:v>
                </c:pt>
                <c:pt idx="39">
                  <c:v>1112.000000</c:v>
                </c:pt>
                <c:pt idx="40">
                  <c:v>1200.000000</c:v>
                </c:pt>
                <c:pt idx="41">
                  <c:v>1200.000000</c:v>
                </c:pt>
                <c:pt idx="42">
                  <c:v>1186.000000</c:v>
                </c:pt>
                <c:pt idx="43">
                  <c:v>1543.000000</c:v>
                </c:pt>
                <c:pt idx="44">
                  <c:v>1255.000000</c:v>
                </c:pt>
                <c:pt idx="45">
                  <c:v>1103.000000</c:v>
                </c:pt>
                <c:pt idx="46">
                  <c:v>1000.000000</c:v>
                </c:pt>
                <c:pt idx="47">
                  <c:v>1200.000000</c:v>
                </c:pt>
                <c:pt idx="48">
                  <c:v>1687.000000</c:v>
                </c:pt>
                <c:pt idx="49">
                  <c:v>1908.000000</c:v>
                </c:pt>
                <c:pt idx="50">
                  <c:v>2250.000000</c:v>
                </c:pt>
                <c:pt idx="51">
                  <c:v>2257.000000</c:v>
                </c:pt>
                <c:pt idx="52">
                  <c:v>2290.000000</c:v>
                </c:pt>
                <c:pt idx="53">
                  <c:v>2356.000000</c:v>
                </c:pt>
                <c:pt idx="54">
                  <c:v>2445.000000</c:v>
                </c:pt>
                <c:pt idx="55">
                  <c:v>2501.000000</c:v>
                </c:pt>
                <c:pt idx="56">
                  <c:v>2580.000000</c:v>
                </c:pt>
                <c:pt idx="57">
                  <c:v>2618.166667</c:v>
                </c:pt>
                <c:pt idx="58">
                  <c:v>2680.000000</c:v>
                </c:pt>
                <c:pt idx="59">
                  <c:v>2715.000000</c:v>
                </c:pt>
                <c:pt idx="60">
                  <c:v>2792.666667</c:v>
                </c:pt>
                <c:pt idx="61">
                  <c:v>2834.000000</c:v>
                </c:pt>
                <c:pt idx="62">
                  <c:v>3005.000000</c:v>
                </c:pt>
                <c:pt idx="63">
                  <c:v>3141.666667</c:v>
                </c:pt>
                <c:pt idx="64">
                  <c:v>3316.166667</c:v>
                </c:pt>
                <c:pt idx="65">
                  <c:v>3490.666667</c:v>
                </c:pt>
                <c:pt idx="66">
                  <c:v>3665.166667</c:v>
                </c:pt>
                <c:pt idx="67">
                  <c:v>3839.666667</c:v>
                </c:pt>
                <c:pt idx="68">
                  <c:v>3900.000000</c:v>
                </c:pt>
                <c:pt idx="69">
                  <c:v>4223.000000</c:v>
                </c:pt>
                <c:pt idx="70">
                  <c:v>4408.000000</c:v>
                </c:pt>
                <c:pt idx="71">
                  <c:v>4600.000000</c:v>
                </c:pt>
                <c:pt idx="72">
                  <c:v>4787.333333</c:v>
                </c:pt>
                <c:pt idx="73">
                  <c:v>4975.833333</c:v>
                </c:pt>
                <c:pt idx="74">
                  <c:v>5164.333333</c:v>
                </c:pt>
                <c:pt idx="75">
                  <c:v>5352.833333</c:v>
                </c:pt>
                <c:pt idx="76">
                  <c:v>5399.000000</c:v>
                </c:pt>
                <c:pt idx="77">
                  <c:v>5445.000000</c:v>
                </c:pt>
                <c:pt idx="78">
                  <c:v>5490.000000</c:v>
                </c:pt>
                <c:pt idx="79">
                  <c:v>5532.000000</c:v>
                </c:pt>
                <c:pt idx="80">
                  <c:v>5541.333333</c:v>
                </c:pt>
                <c:pt idx="81">
                  <c:v>5620.000000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JC Penney</c:v>
                </c:pt>
              </c:strCache>
            </c:strRef>
          </c:tx>
          <c:spPr>
            <a:noFill/>
            <a:ln w="2857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Sheet1!$C$2:$C$145</c:f>
              <c:numCache>
                <c:ptCount val="59"/>
                <c:pt idx="23">
                  <c:v>1.000000</c:v>
                </c:pt>
                <c:pt idx="24">
                  <c:v>1.000000</c:v>
                </c:pt>
                <c:pt idx="25">
                  <c:v>1.000000</c:v>
                </c:pt>
                <c:pt idx="26">
                  <c:v>2.000000</c:v>
                </c:pt>
                <c:pt idx="27">
                  <c:v>2.000000</c:v>
                </c:pt>
                <c:pt idx="28">
                  <c:v>3.000000</c:v>
                </c:pt>
                <c:pt idx="29">
                  <c:v>8.000000</c:v>
                </c:pt>
                <c:pt idx="30">
                  <c:v>17.000000</c:v>
                </c:pt>
                <c:pt idx="31">
                  <c:v>26.000000</c:v>
                </c:pt>
                <c:pt idx="32">
                  <c:v>30.000000</c:v>
                </c:pt>
                <c:pt idx="33">
                  <c:v>34.000000</c:v>
                </c:pt>
                <c:pt idx="34">
                  <c:v>52.000000</c:v>
                </c:pt>
                <c:pt idx="35">
                  <c:v>68.000000</c:v>
                </c:pt>
                <c:pt idx="36">
                  <c:v>83.000000</c:v>
                </c:pt>
                <c:pt idx="37">
                  <c:v>124.000000</c:v>
                </c:pt>
                <c:pt idx="38">
                  <c:v>175.000000</c:v>
                </c:pt>
                <c:pt idx="39">
                  <c:v>205.000000</c:v>
                </c:pt>
                <c:pt idx="40">
                  <c:v>274.000000</c:v>
                </c:pt>
                <c:pt idx="41">
                  <c:v>322.000000</c:v>
                </c:pt>
                <c:pt idx="42">
                  <c:v>351.000000</c:v>
                </c:pt>
                <c:pt idx="43">
                  <c:v>371.000000</c:v>
                </c:pt>
                <c:pt idx="44">
                  <c:v>481.000000</c:v>
                </c:pt>
                <c:pt idx="45">
                  <c:v>564.000000</c:v>
                </c:pt>
                <c:pt idx="46">
                  <c:v>674.000000</c:v>
                </c:pt>
                <c:pt idx="47">
                  <c:v>734.000000</c:v>
                </c:pt>
                <c:pt idx="48">
                  <c:v>773.000000</c:v>
                </c:pt>
                <c:pt idx="49">
                  <c:v>826.000000</c:v>
                </c:pt>
                <c:pt idx="50">
                  <c:v>1000.000000</c:v>
                </c:pt>
                <c:pt idx="51">
                  <c:v>925.000000</c:v>
                </c:pt>
                <c:pt idx="52">
                  <c:v>978.000000</c:v>
                </c:pt>
                <c:pt idx="53">
                  <c:v>1024.000000</c:v>
                </c:pt>
                <c:pt idx="54">
                  <c:v>1074.000000</c:v>
                </c:pt>
                <c:pt idx="55">
                  <c:v>1123.000000</c:v>
                </c:pt>
                <c:pt idx="56">
                  <c:v>1172.000000</c:v>
                </c:pt>
                <c:pt idx="57">
                  <c:v>1496.000000</c:v>
                </c:pt>
                <c:pt idx="58">
                  <c:v>1511.000000</c:v>
                </c:pt>
                <c:pt idx="59">
                  <c:v>1532.000000</c:v>
                </c:pt>
                <c:pt idx="60">
                  <c:v>1568.000000</c:v>
                </c:pt>
                <c:pt idx="61">
                  <c:v>1588.000000</c:v>
                </c:pt>
                <c:pt idx="62">
                  <c:v>1600.000000</c:v>
                </c:pt>
                <c:pt idx="63">
                  <c:v>1609.000000</c:v>
                </c:pt>
                <c:pt idx="64">
                  <c:v>1645.000000</c:v>
                </c:pt>
                <c:pt idx="65">
                  <c:v>1679.000000</c:v>
                </c:pt>
                <c:pt idx="66">
                  <c:v>1721.000000</c:v>
                </c:pt>
                <c:pt idx="67">
                  <c:v>1754.000000</c:v>
                </c:pt>
                <c:pt idx="68">
                  <c:v>1762.000000</c:v>
                </c:pt>
                <c:pt idx="69">
                  <c:v>1791.000000</c:v>
                </c:pt>
                <c:pt idx="70">
                  <c:v>1799.000000</c:v>
                </c:pt>
                <c:pt idx="71">
                  <c:v>1803.000000</c:v>
                </c:pt>
                <c:pt idx="72">
                  <c:v>1819.000000</c:v>
                </c:pt>
                <c:pt idx="73">
                  <c:v>1823.000000</c:v>
                </c:pt>
                <c:pt idx="74">
                  <c:v>1844.000000</c:v>
                </c:pt>
                <c:pt idx="75">
                  <c:v>1860.000000</c:v>
                </c:pt>
                <c:pt idx="76">
                  <c:v>1865.000000</c:v>
                </c:pt>
                <c:pt idx="77">
                  <c:v>1872.000000</c:v>
                </c:pt>
                <c:pt idx="78">
                  <c:v>1888.000000</c:v>
                </c:pt>
                <c:pt idx="79">
                  <c:v>1894.000000</c:v>
                </c:pt>
                <c:pt idx="80">
                  <c:v>1901.000000</c:v>
                </c:pt>
                <c:pt idx="81">
                  <c:v>1922.000000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Montgomery Ward</c:v>
                </c:pt>
              </c:strCache>
            </c:strRef>
          </c:tx>
          <c:spPr>
            <a:noFill/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Sheet1!$D$2:$D$145</c:f>
              <c:numCache>
                <c:ptCount val="35"/>
                <c:pt idx="47">
                  <c:v>1.000000</c:v>
                </c:pt>
                <c:pt idx="48">
                  <c:v>67.000000</c:v>
                </c:pt>
                <c:pt idx="49">
                  <c:v>244.000000</c:v>
                </c:pt>
                <c:pt idx="50">
                  <c:v>531.000000</c:v>
                </c:pt>
                <c:pt idx="51">
                  <c:v>556.000000</c:v>
                </c:pt>
                <c:pt idx="52">
                  <c:v>513.000000</c:v>
                </c:pt>
                <c:pt idx="53">
                  <c:v>430.000000</c:v>
                </c:pt>
                <c:pt idx="54">
                  <c:v>365.000000</c:v>
                </c:pt>
                <c:pt idx="55">
                  <c:v>306.000000</c:v>
                </c:pt>
                <c:pt idx="56">
                  <c:v>244.000000</c:v>
                </c:pt>
                <c:pt idx="57">
                  <c:v>260.000000</c:v>
                </c:pt>
                <c:pt idx="58">
                  <c:v>282.000000</c:v>
                </c:pt>
                <c:pt idx="59">
                  <c:v>299.000000</c:v>
                </c:pt>
                <c:pt idx="60">
                  <c:v>315.000000</c:v>
                </c:pt>
                <c:pt idx="61">
                  <c:v>335.000000</c:v>
                </c:pt>
                <c:pt idx="62">
                  <c:v>365.000000</c:v>
                </c:pt>
                <c:pt idx="63">
                  <c:v>377.000000</c:v>
                </c:pt>
                <c:pt idx="64">
                  <c:v>394.000000</c:v>
                </c:pt>
                <c:pt idx="65">
                  <c:v>415.000000</c:v>
                </c:pt>
                <c:pt idx="66">
                  <c:v>429.000000</c:v>
                </c:pt>
                <c:pt idx="67">
                  <c:v>431.000000</c:v>
                </c:pt>
                <c:pt idx="68">
                  <c:v>435.000000</c:v>
                </c:pt>
                <c:pt idx="69">
                  <c:v>442.000000</c:v>
                </c:pt>
                <c:pt idx="70">
                  <c:v>448.000000</c:v>
                </c:pt>
                <c:pt idx="71">
                  <c:v>451.000000</c:v>
                </c:pt>
                <c:pt idx="72">
                  <c:v>448.000000</c:v>
                </c:pt>
                <c:pt idx="73">
                  <c:v>436.000000</c:v>
                </c:pt>
                <c:pt idx="74">
                  <c:v>430.000000</c:v>
                </c:pt>
                <c:pt idx="75">
                  <c:v>430.000000</c:v>
                </c:pt>
                <c:pt idx="76">
                  <c:v>426.000000</c:v>
                </c:pt>
                <c:pt idx="77">
                  <c:v>426.000000</c:v>
                </c:pt>
                <c:pt idx="78">
                  <c:v>424.000000</c:v>
                </c:pt>
                <c:pt idx="79">
                  <c:v>425.000000</c:v>
                </c:pt>
                <c:pt idx="80">
                  <c:v>427.000000</c:v>
                </c:pt>
                <c:pt idx="81">
                  <c:v>428.000000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Sears</c:v>
                </c:pt>
              </c:strCache>
            </c:strRef>
          </c:tx>
          <c:spPr>
            <a:noFill/>
            <a:ln w="28575" cap="rnd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Sheet1!$E$2:$E$145</c:f>
              <c:numCache>
                <c:ptCount val="36"/>
                <c:pt idx="46">
                  <c:v>1.000000</c:v>
                </c:pt>
                <c:pt idx="47">
                  <c:v>4.000000</c:v>
                </c:pt>
                <c:pt idx="48">
                  <c:v>35.000000</c:v>
                </c:pt>
                <c:pt idx="49">
                  <c:v>125.000000</c:v>
                </c:pt>
                <c:pt idx="50">
                  <c:v>215.000000</c:v>
                </c:pt>
                <c:pt idx="51">
                  <c:v>324.000000</c:v>
                </c:pt>
                <c:pt idx="52">
                  <c:v>345.000000</c:v>
                </c:pt>
                <c:pt idx="53">
                  <c:v>360.000000</c:v>
                </c:pt>
                <c:pt idx="54">
                  <c:v>372.000000</c:v>
                </c:pt>
                <c:pt idx="55">
                  <c:v>388.000000</c:v>
                </c:pt>
                <c:pt idx="56">
                  <c:v>410.000000</c:v>
                </c:pt>
                <c:pt idx="57">
                  <c:v>437.000000</c:v>
                </c:pt>
                <c:pt idx="58">
                  <c:v>458.000000</c:v>
                </c:pt>
                <c:pt idx="59">
                  <c:v>466.000000</c:v>
                </c:pt>
                <c:pt idx="60">
                  <c:v>471.000000</c:v>
                </c:pt>
                <c:pt idx="61">
                  <c:v>495.000000</c:v>
                </c:pt>
                <c:pt idx="62">
                  <c:v>508.000000</c:v>
                </c:pt>
                <c:pt idx="63">
                  <c:v>526.000000</c:v>
                </c:pt>
                <c:pt idx="64">
                  <c:v>547.000000</c:v>
                </c:pt>
                <c:pt idx="65">
                  <c:v>568.000000</c:v>
                </c:pt>
                <c:pt idx="66">
                  <c:v>602.000000</c:v>
                </c:pt>
                <c:pt idx="67">
                  <c:v>623.000000</c:v>
                </c:pt>
                <c:pt idx="68">
                  <c:v>648.000000</c:v>
                </c:pt>
                <c:pt idx="69">
                  <c:v>697.000000</c:v>
                </c:pt>
                <c:pt idx="70">
                  <c:v>705.000000</c:v>
                </c:pt>
                <c:pt idx="71">
                  <c:v>775.000000</c:v>
                </c:pt>
                <c:pt idx="72">
                  <c:v>785.000000</c:v>
                </c:pt>
                <c:pt idx="73">
                  <c:v>790.000000</c:v>
                </c:pt>
                <c:pt idx="74">
                  <c:v>796.000000</c:v>
                </c:pt>
                <c:pt idx="75">
                  <c:v>804.000000</c:v>
                </c:pt>
                <c:pt idx="76">
                  <c:v>815.000000</c:v>
                </c:pt>
                <c:pt idx="77">
                  <c:v>821.000000</c:v>
                </c:pt>
                <c:pt idx="78">
                  <c:v>833.000000</c:v>
                </c:pt>
                <c:pt idx="79">
                  <c:v>854.000000</c:v>
                </c:pt>
                <c:pt idx="80">
                  <c:v>865.000000</c:v>
                </c:pt>
                <c:pt idx="81">
                  <c:v>872.000000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Calibri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  <c:max val="1100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100" u="none">
                <a:solidFill>
                  <a:srgbClr val="595959"/>
                </a:solidFill>
                <a:latin typeface="Calibri"/>
              </a:defRPr>
            </a:pPr>
          </a:p>
        </c:txPr>
        <c:crossAx val="2094734552"/>
        <c:crosses val="autoZero"/>
        <c:crossBetween val="between"/>
        <c:majorUnit val="2750"/>
        <c:minorUnit val="137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67016"/>
          <c:y val="0.429428"/>
          <c:w val="0.132984"/>
          <c:h val="0.12499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200" u="non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2F2F2"/>
    </a:solidFill>
    <a:ln w="12700" cap="flat">
      <a:solidFill>
        <a:srgbClr val="D9D9D9"/>
      </a:solidFill>
      <a:prstDash val="solid"/>
      <a:round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439565"/>
          <c:y val="0.0218446"/>
          <c:w val="0.80872"/>
          <c:h val="0.9549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Woolworth</c:v>
                </c:pt>
              </c:strCache>
            </c:strRef>
          </c:tx>
          <c:spPr>
            <a:noFill/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numFmt formatCode="0.#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Sheet1!$B$2:$B$145</c:f>
              <c:numCache>
                <c:ptCount val="119"/>
                <c:pt idx="0">
                  <c:v>2.000000</c:v>
                </c:pt>
                <c:pt idx="1">
                  <c:v>2.000000</c:v>
                </c:pt>
                <c:pt idx="2">
                  <c:v>2.000000</c:v>
                </c:pt>
                <c:pt idx="3">
                  <c:v>2.000000</c:v>
                </c:pt>
                <c:pt idx="4">
                  <c:v>2.000000</c:v>
                </c:pt>
                <c:pt idx="5">
                  <c:v>3.000000</c:v>
                </c:pt>
                <c:pt idx="6">
                  <c:v>5.000000</c:v>
                </c:pt>
                <c:pt idx="7">
                  <c:v>5.000000</c:v>
                </c:pt>
                <c:pt idx="8">
                  <c:v>6.000000</c:v>
                </c:pt>
                <c:pt idx="9">
                  <c:v>8.000000</c:v>
                </c:pt>
                <c:pt idx="10">
                  <c:v>8.000000</c:v>
                </c:pt>
                <c:pt idx="11">
                  <c:v>10.000000</c:v>
                </c:pt>
                <c:pt idx="12">
                  <c:v>11.000000</c:v>
                </c:pt>
                <c:pt idx="13">
                  <c:v>14.000000</c:v>
                </c:pt>
                <c:pt idx="14">
                  <c:v>16.000000</c:v>
                </c:pt>
                <c:pt idx="15">
                  <c:v>19.000000</c:v>
                </c:pt>
                <c:pt idx="16">
                  <c:v>21.000000</c:v>
                </c:pt>
                <c:pt idx="17">
                  <c:v>29.000000</c:v>
                </c:pt>
                <c:pt idx="18">
                  <c:v>36.000000</c:v>
                </c:pt>
                <c:pt idx="19">
                  <c:v>43.000000</c:v>
                </c:pt>
                <c:pt idx="20">
                  <c:v>50.000000</c:v>
                </c:pt>
                <c:pt idx="21">
                  <c:v>59.000000</c:v>
                </c:pt>
                <c:pt idx="22">
                  <c:v>65.000000</c:v>
                </c:pt>
                <c:pt idx="23">
                  <c:v>76.000000</c:v>
                </c:pt>
                <c:pt idx="24">
                  <c:v>88.000000</c:v>
                </c:pt>
                <c:pt idx="25">
                  <c:v>120.000000</c:v>
                </c:pt>
                <c:pt idx="26">
                  <c:v>146.000000</c:v>
                </c:pt>
                <c:pt idx="27">
                  <c:v>171.000000</c:v>
                </c:pt>
                <c:pt idx="28">
                  <c:v>225.000000</c:v>
                </c:pt>
                <c:pt idx="29">
                  <c:v>268.000000</c:v>
                </c:pt>
                <c:pt idx="30">
                  <c:v>290.000000</c:v>
                </c:pt>
                <c:pt idx="31">
                  <c:v>319.000000</c:v>
                </c:pt>
                <c:pt idx="32">
                  <c:v>596.000000</c:v>
                </c:pt>
                <c:pt idx="33">
                  <c:v>559.000000</c:v>
                </c:pt>
                <c:pt idx="34">
                  <c:v>570.000000</c:v>
                </c:pt>
                <c:pt idx="35">
                  <c:v>586.000000</c:v>
                </c:pt>
                <c:pt idx="36">
                  <c:v>680.000000</c:v>
                </c:pt>
                <c:pt idx="37">
                  <c:v>845.000000</c:v>
                </c:pt>
                <c:pt idx="38">
                  <c:v>1000.000000</c:v>
                </c:pt>
                <c:pt idx="39">
                  <c:v>1112.000000</c:v>
                </c:pt>
                <c:pt idx="40">
                  <c:v>1200.000000</c:v>
                </c:pt>
                <c:pt idx="41">
                  <c:v>1200.000000</c:v>
                </c:pt>
                <c:pt idx="42">
                  <c:v>1186.000000</c:v>
                </c:pt>
                <c:pt idx="43">
                  <c:v>1543.000000</c:v>
                </c:pt>
                <c:pt idx="44">
                  <c:v>1255.000000</c:v>
                </c:pt>
                <c:pt idx="45">
                  <c:v>1103.000000</c:v>
                </c:pt>
                <c:pt idx="46">
                  <c:v>1000.000000</c:v>
                </c:pt>
                <c:pt idx="47">
                  <c:v>1200.000000</c:v>
                </c:pt>
                <c:pt idx="48">
                  <c:v>1687.000000</c:v>
                </c:pt>
                <c:pt idx="49">
                  <c:v>1908.000000</c:v>
                </c:pt>
                <c:pt idx="50">
                  <c:v>2250.000000</c:v>
                </c:pt>
                <c:pt idx="51">
                  <c:v>2257.000000</c:v>
                </c:pt>
                <c:pt idx="52">
                  <c:v>2290.000000</c:v>
                </c:pt>
                <c:pt idx="53">
                  <c:v>2356.000000</c:v>
                </c:pt>
                <c:pt idx="54">
                  <c:v>2445.000000</c:v>
                </c:pt>
                <c:pt idx="55">
                  <c:v>2501.000000</c:v>
                </c:pt>
                <c:pt idx="56">
                  <c:v>2580.000000</c:v>
                </c:pt>
                <c:pt idx="57">
                  <c:v>2618.166667</c:v>
                </c:pt>
                <c:pt idx="58">
                  <c:v>2680.000000</c:v>
                </c:pt>
                <c:pt idx="59">
                  <c:v>2715.000000</c:v>
                </c:pt>
                <c:pt idx="60">
                  <c:v>2792.666667</c:v>
                </c:pt>
                <c:pt idx="61">
                  <c:v>2834.000000</c:v>
                </c:pt>
                <c:pt idx="62">
                  <c:v>3005.000000</c:v>
                </c:pt>
                <c:pt idx="63">
                  <c:v>3141.666667</c:v>
                </c:pt>
                <c:pt idx="64">
                  <c:v>3316.166667</c:v>
                </c:pt>
                <c:pt idx="65">
                  <c:v>3490.666667</c:v>
                </c:pt>
                <c:pt idx="66">
                  <c:v>3665.166667</c:v>
                </c:pt>
                <c:pt idx="67">
                  <c:v>3839.666667</c:v>
                </c:pt>
                <c:pt idx="68">
                  <c:v>3900.000000</c:v>
                </c:pt>
                <c:pt idx="69">
                  <c:v>4223.000000</c:v>
                </c:pt>
                <c:pt idx="70">
                  <c:v>4408.000000</c:v>
                </c:pt>
                <c:pt idx="71">
                  <c:v>4600.000000</c:v>
                </c:pt>
                <c:pt idx="72">
                  <c:v>4787.333333</c:v>
                </c:pt>
                <c:pt idx="73">
                  <c:v>4975.833333</c:v>
                </c:pt>
                <c:pt idx="74">
                  <c:v>5164.333333</c:v>
                </c:pt>
                <c:pt idx="75">
                  <c:v>5352.833333</c:v>
                </c:pt>
                <c:pt idx="76">
                  <c:v>5399.000000</c:v>
                </c:pt>
                <c:pt idx="77">
                  <c:v>5445.000000</c:v>
                </c:pt>
                <c:pt idx="78">
                  <c:v>5490.000000</c:v>
                </c:pt>
                <c:pt idx="79">
                  <c:v>5532.000000</c:v>
                </c:pt>
                <c:pt idx="80">
                  <c:v>5541.333333</c:v>
                </c:pt>
                <c:pt idx="81">
                  <c:v>5620.000000</c:v>
                </c:pt>
                <c:pt idx="82">
                  <c:v>5658.000000</c:v>
                </c:pt>
                <c:pt idx="83">
                  <c:v>5690.000000</c:v>
                </c:pt>
                <c:pt idx="84">
                  <c:v>5702.000000</c:v>
                </c:pt>
                <c:pt idx="85">
                  <c:v>5729.833333</c:v>
                </c:pt>
                <c:pt idx="86">
                  <c:v>5817.000000</c:v>
                </c:pt>
                <c:pt idx="87">
                  <c:v>5918.333333</c:v>
                </c:pt>
                <c:pt idx="88">
                  <c:v>6106.833333</c:v>
                </c:pt>
                <c:pt idx="89">
                  <c:v>6295.333333</c:v>
                </c:pt>
                <c:pt idx="90">
                  <c:v>7009.000000</c:v>
                </c:pt>
                <c:pt idx="91">
                  <c:v>8382.000000</c:v>
                </c:pt>
                <c:pt idx="92">
                  <c:v>8494.000000</c:v>
                </c:pt>
                <c:pt idx="93">
                  <c:v>8567.000000</c:v>
                </c:pt>
                <c:pt idx="94">
                  <c:v>8777.000000</c:v>
                </c:pt>
                <c:pt idx="95">
                  <c:v>8883.000000</c:v>
                </c:pt>
                <c:pt idx="96">
                  <c:v>8956.000000</c:v>
                </c:pt>
                <c:pt idx="97">
                  <c:v>8945.000000</c:v>
                </c:pt>
                <c:pt idx="98">
                  <c:v>8701.000000</c:v>
                </c:pt>
                <c:pt idx="99">
                  <c:v>8665.000000</c:v>
                </c:pt>
                <c:pt idx="100">
                  <c:v>8568.000000</c:v>
                </c:pt>
                <c:pt idx="101">
                  <c:v>8500.000000</c:v>
                </c:pt>
                <c:pt idx="102">
                  <c:v>8204.000000</c:v>
                </c:pt>
                <c:pt idx="103">
                  <c:v>8004.000000</c:v>
                </c:pt>
                <c:pt idx="104">
                  <c:v>7702.000000</c:v>
                </c:pt>
                <c:pt idx="105">
                  <c:v>7615.000000</c:v>
                </c:pt>
                <c:pt idx="106">
                  <c:v>7566.000000</c:v>
                </c:pt>
                <c:pt idx="107">
                  <c:v>7304.000000</c:v>
                </c:pt>
                <c:pt idx="108">
                  <c:v>6998.000000</c:v>
                </c:pt>
                <c:pt idx="109">
                  <c:v>6305.000000</c:v>
                </c:pt>
                <c:pt idx="110">
                  <c:v>5890.000000</c:v>
                </c:pt>
                <c:pt idx="111">
                  <c:v>5228.000000</c:v>
                </c:pt>
                <c:pt idx="112">
                  <c:v>4790.000000</c:v>
                </c:pt>
                <c:pt idx="113">
                  <c:v>4256.000000</c:v>
                </c:pt>
                <c:pt idx="114">
                  <c:v>3560.000000</c:v>
                </c:pt>
                <c:pt idx="115">
                  <c:v>2900.000000</c:v>
                </c:pt>
                <c:pt idx="116">
                  <c:v>2526.000000</c:v>
                </c:pt>
                <c:pt idx="117">
                  <c:v>1225.000000</c:v>
                </c:pt>
                <c:pt idx="118">
                  <c:v>400.000000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JC Penney</c:v>
                </c:pt>
              </c:strCache>
            </c:strRef>
          </c:tx>
          <c:spPr>
            <a:noFill/>
            <a:ln w="2857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Sheet1!$C$2:$C$145</c:f>
              <c:numCache>
                <c:ptCount val="121"/>
                <c:pt idx="23">
                  <c:v>1.000000</c:v>
                </c:pt>
                <c:pt idx="24">
                  <c:v>1.000000</c:v>
                </c:pt>
                <c:pt idx="25">
                  <c:v>1.000000</c:v>
                </c:pt>
                <c:pt idx="26">
                  <c:v>2.000000</c:v>
                </c:pt>
                <c:pt idx="27">
                  <c:v>2.000000</c:v>
                </c:pt>
                <c:pt idx="28">
                  <c:v>3.000000</c:v>
                </c:pt>
                <c:pt idx="29">
                  <c:v>8.000000</c:v>
                </c:pt>
                <c:pt idx="30">
                  <c:v>17.000000</c:v>
                </c:pt>
                <c:pt idx="31">
                  <c:v>26.000000</c:v>
                </c:pt>
                <c:pt idx="32">
                  <c:v>30.000000</c:v>
                </c:pt>
                <c:pt idx="33">
                  <c:v>34.000000</c:v>
                </c:pt>
                <c:pt idx="34">
                  <c:v>52.000000</c:v>
                </c:pt>
                <c:pt idx="35">
                  <c:v>68.000000</c:v>
                </c:pt>
                <c:pt idx="36">
                  <c:v>83.000000</c:v>
                </c:pt>
                <c:pt idx="37">
                  <c:v>124.000000</c:v>
                </c:pt>
                <c:pt idx="38">
                  <c:v>175.000000</c:v>
                </c:pt>
                <c:pt idx="39">
                  <c:v>205.000000</c:v>
                </c:pt>
                <c:pt idx="40">
                  <c:v>274.000000</c:v>
                </c:pt>
                <c:pt idx="41">
                  <c:v>322.000000</c:v>
                </c:pt>
                <c:pt idx="42">
                  <c:v>351.000000</c:v>
                </c:pt>
                <c:pt idx="43">
                  <c:v>371.000000</c:v>
                </c:pt>
                <c:pt idx="44">
                  <c:v>481.000000</c:v>
                </c:pt>
                <c:pt idx="45">
                  <c:v>564.000000</c:v>
                </c:pt>
                <c:pt idx="46">
                  <c:v>674.000000</c:v>
                </c:pt>
                <c:pt idx="47">
                  <c:v>734.000000</c:v>
                </c:pt>
                <c:pt idx="48">
                  <c:v>773.000000</c:v>
                </c:pt>
                <c:pt idx="49">
                  <c:v>826.000000</c:v>
                </c:pt>
                <c:pt idx="50">
                  <c:v>1000.000000</c:v>
                </c:pt>
                <c:pt idx="51">
                  <c:v>925.000000</c:v>
                </c:pt>
                <c:pt idx="52">
                  <c:v>978.000000</c:v>
                </c:pt>
                <c:pt idx="53">
                  <c:v>1024.000000</c:v>
                </c:pt>
                <c:pt idx="54">
                  <c:v>1074.000000</c:v>
                </c:pt>
                <c:pt idx="55">
                  <c:v>1123.000000</c:v>
                </c:pt>
                <c:pt idx="56">
                  <c:v>1172.000000</c:v>
                </c:pt>
                <c:pt idx="57">
                  <c:v>1496.000000</c:v>
                </c:pt>
                <c:pt idx="58">
                  <c:v>1511.000000</c:v>
                </c:pt>
                <c:pt idx="59">
                  <c:v>1532.000000</c:v>
                </c:pt>
                <c:pt idx="60">
                  <c:v>1568.000000</c:v>
                </c:pt>
                <c:pt idx="61">
                  <c:v>1588.000000</c:v>
                </c:pt>
                <c:pt idx="62">
                  <c:v>1600.000000</c:v>
                </c:pt>
                <c:pt idx="63">
                  <c:v>1609.000000</c:v>
                </c:pt>
                <c:pt idx="64">
                  <c:v>1645.000000</c:v>
                </c:pt>
                <c:pt idx="65">
                  <c:v>1679.000000</c:v>
                </c:pt>
                <c:pt idx="66">
                  <c:v>1721.000000</c:v>
                </c:pt>
                <c:pt idx="67">
                  <c:v>1754.000000</c:v>
                </c:pt>
                <c:pt idx="68">
                  <c:v>1762.000000</c:v>
                </c:pt>
                <c:pt idx="69">
                  <c:v>1791.000000</c:v>
                </c:pt>
                <c:pt idx="70">
                  <c:v>1799.000000</c:v>
                </c:pt>
                <c:pt idx="71">
                  <c:v>1803.000000</c:v>
                </c:pt>
                <c:pt idx="72">
                  <c:v>1819.000000</c:v>
                </c:pt>
                <c:pt idx="73">
                  <c:v>1823.000000</c:v>
                </c:pt>
                <c:pt idx="74">
                  <c:v>1844.000000</c:v>
                </c:pt>
                <c:pt idx="75">
                  <c:v>1860.000000</c:v>
                </c:pt>
                <c:pt idx="76">
                  <c:v>1865.000000</c:v>
                </c:pt>
                <c:pt idx="77">
                  <c:v>1872.000000</c:v>
                </c:pt>
                <c:pt idx="78">
                  <c:v>1888.000000</c:v>
                </c:pt>
                <c:pt idx="79">
                  <c:v>1894.000000</c:v>
                </c:pt>
                <c:pt idx="80">
                  <c:v>1901.000000</c:v>
                </c:pt>
                <c:pt idx="81">
                  <c:v>1922.000000</c:v>
                </c:pt>
                <c:pt idx="82">
                  <c:v>1928.000000</c:v>
                </c:pt>
                <c:pt idx="83">
                  <c:v>1934.000000</c:v>
                </c:pt>
                <c:pt idx="84">
                  <c:v>1938.000000</c:v>
                </c:pt>
                <c:pt idx="85">
                  <c:v>1942.000000</c:v>
                </c:pt>
                <c:pt idx="86">
                  <c:v>1945.000000</c:v>
                </c:pt>
                <c:pt idx="87">
                  <c:v>1953.000000</c:v>
                </c:pt>
                <c:pt idx="88">
                  <c:v>1961.000000</c:v>
                </c:pt>
                <c:pt idx="89">
                  <c:v>1976.000000</c:v>
                </c:pt>
                <c:pt idx="90">
                  <c:v>1984.000000</c:v>
                </c:pt>
                <c:pt idx="91">
                  <c:v>1992.000000</c:v>
                </c:pt>
                <c:pt idx="92">
                  <c:v>2024.000000</c:v>
                </c:pt>
                <c:pt idx="93">
                  <c:v>2040.000000</c:v>
                </c:pt>
                <c:pt idx="94">
                  <c:v>2053.000000</c:v>
                </c:pt>
                <c:pt idx="95">
                  <c:v>1929.000000</c:v>
                </c:pt>
                <c:pt idx="96">
                  <c:v>1923.000000</c:v>
                </c:pt>
                <c:pt idx="97">
                  <c:v>1877.000000</c:v>
                </c:pt>
                <c:pt idx="98">
                  <c:v>1840.000000</c:v>
                </c:pt>
                <c:pt idx="99">
                  <c:v>1811.000000</c:v>
                </c:pt>
                <c:pt idx="100">
                  <c:v>1769.000000</c:v>
                </c:pt>
                <c:pt idx="101">
                  <c:v>1733.000000</c:v>
                </c:pt>
                <c:pt idx="102">
                  <c:v>1624.000000</c:v>
                </c:pt>
                <c:pt idx="103">
                  <c:v>1612.000000</c:v>
                </c:pt>
                <c:pt idx="104">
                  <c:v>1596.000000</c:v>
                </c:pt>
                <c:pt idx="105">
                  <c:v>1545.000000</c:v>
                </c:pt>
                <c:pt idx="106">
                  <c:v>1510.000000</c:v>
                </c:pt>
                <c:pt idx="107">
                  <c:v>1482.000000</c:v>
                </c:pt>
                <c:pt idx="108">
                  <c:v>1465.000000</c:v>
                </c:pt>
                <c:pt idx="109">
                  <c:v>1410.000000</c:v>
                </c:pt>
                <c:pt idx="110">
                  <c:v>1490.000000</c:v>
                </c:pt>
                <c:pt idx="111">
                  <c:v>1565.000000</c:v>
                </c:pt>
                <c:pt idx="112">
                  <c:v>1570.000000</c:v>
                </c:pt>
                <c:pt idx="113">
                  <c:v>1599.000000</c:v>
                </c:pt>
                <c:pt idx="114">
                  <c:v>1643.000000</c:v>
                </c:pt>
                <c:pt idx="115">
                  <c:v>1698.000000</c:v>
                </c:pt>
                <c:pt idx="116">
                  <c:v>1700.000000</c:v>
                </c:pt>
                <c:pt idx="117">
                  <c:v>1734.000000</c:v>
                </c:pt>
                <c:pt idx="118">
                  <c:v>1750.000000</c:v>
                </c:pt>
                <c:pt idx="119">
                  <c:v>1672.000000</c:v>
                </c:pt>
                <c:pt idx="120">
                  <c:v>1432.000000</c:v>
                </c:pt>
                <c:pt idx="121">
                  <c:v>1280.000000</c:v>
                </c:pt>
                <c:pt idx="122">
                  <c:v>1118.000000</c:v>
                </c:pt>
                <c:pt idx="123">
                  <c:v>1075.000000</c:v>
                </c:pt>
                <c:pt idx="124">
                  <c:v>1067.000000</c:v>
                </c:pt>
                <c:pt idx="125">
                  <c:v>1068.000000</c:v>
                </c:pt>
                <c:pt idx="126">
                  <c:v>1079.000000</c:v>
                </c:pt>
                <c:pt idx="127">
                  <c:v>1019.000000</c:v>
                </c:pt>
                <c:pt idx="128">
                  <c:v>1033.000000</c:v>
                </c:pt>
                <c:pt idx="129">
                  <c:v>1067.000000</c:v>
                </c:pt>
                <c:pt idx="130">
                  <c:v>1093.000000</c:v>
                </c:pt>
                <c:pt idx="131">
                  <c:v>1108.000000</c:v>
                </c:pt>
                <c:pt idx="132">
                  <c:v>1106.000000</c:v>
                </c:pt>
                <c:pt idx="133">
                  <c:v>1102.000000</c:v>
                </c:pt>
                <c:pt idx="134">
                  <c:v>1104.000000</c:v>
                </c:pt>
                <c:pt idx="135">
                  <c:v>1094.000000</c:v>
                </c:pt>
                <c:pt idx="136">
                  <c:v>1062.000000</c:v>
                </c:pt>
                <c:pt idx="137">
                  <c:v>1021.000000</c:v>
                </c:pt>
                <c:pt idx="138">
                  <c:v>1013.000000</c:v>
                </c:pt>
                <c:pt idx="139">
                  <c:v>872.000000</c:v>
                </c:pt>
                <c:pt idx="140">
                  <c:v>846.000000</c:v>
                </c:pt>
                <c:pt idx="141">
                  <c:v>789.000000</c:v>
                </c:pt>
                <c:pt idx="142">
                  <c:v>721.000000</c:v>
                </c:pt>
                <c:pt idx="143">
                  <c:v>670.000000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Montgomery Ward</c:v>
                </c:pt>
              </c:strCache>
            </c:strRef>
          </c:tx>
          <c:spPr>
            <a:noFill/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Sheet1!$D$2:$D$145</c:f>
              <c:numCache>
                <c:ptCount val="75"/>
                <c:pt idx="47">
                  <c:v>1.000000</c:v>
                </c:pt>
                <c:pt idx="48">
                  <c:v>67.000000</c:v>
                </c:pt>
                <c:pt idx="49">
                  <c:v>244.000000</c:v>
                </c:pt>
                <c:pt idx="50">
                  <c:v>531.000000</c:v>
                </c:pt>
                <c:pt idx="51">
                  <c:v>556.000000</c:v>
                </c:pt>
                <c:pt idx="52">
                  <c:v>513.000000</c:v>
                </c:pt>
                <c:pt idx="53">
                  <c:v>430.000000</c:v>
                </c:pt>
                <c:pt idx="54">
                  <c:v>365.000000</c:v>
                </c:pt>
                <c:pt idx="55">
                  <c:v>306.000000</c:v>
                </c:pt>
                <c:pt idx="56">
                  <c:v>244.000000</c:v>
                </c:pt>
                <c:pt idx="57">
                  <c:v>260.000000</c:v>
                </c:pt>
                <c:pt idx="58">
                  <c:v>282.000000</c:v>
                </c:pt>
                <c:pt idx="59">
                  <c:v>299.000000</c:v>
                </c:pt>
                <c:pt idx="60">
                  <c:v>315.000000</c:v>
                </c:pt>
                <c:pt idx="61">
                  <c:v>335.000000</c:v>
                </c:pt>
                <c:pt idx="62">
                  <c:v>365.000000</c:v>
                </c:pt>
                <c:pt idx="63">
                  <c:v>377.000000</c:v>
                </c:pt>
                <c:pt idx="64">
                  <c:v>394.000000</c:v>
                </c:pt>
                <c:pt idx="65">
                  <c:v>415.000000</c:v>
                </c:pt>
                <c:pt idx="66">
                  <c:v>429.000000</c:v>
                </c:pt>
                <c:pt idx="67">
                  <c:v>431.000000</c:v>
                </c:pt>
                <c:pt idx="68">
                  <c:v>435.000000</c:v>
                </c:pt>
                <c:pt idx="69">
                  <c:v>442.000000</c:v>
                </c:pt>
                <c:pt idx="70">
                  <c:v>448.000000</c:v>
                </c:pt>
                <c:pt idx="71">
                  <c:v>451.000000</c:v>
                </c:pt>
                <c:pt idx="72">
                  <c:v>448.000000</c:v>
                </c:pt>
                <c:pt idx="73">
                  <c:v>436.000000</c:v>
                </c:pt>
                <c:pt idx="74">
                  <c:v>430.000000</c:v>
                </c:pt>
                <c:pt idx="75">
                  <c:v>430.000000</c:v>
                </c:pt>
                <c:pt idx="76">
                  <c:v>426.000000</c:v>
                </c:pt>
                <c:pt idx="77">
                  <c:v>426.000000</c:v>
                </c:pt>
                <c:pt idx="78">
                  <c:v>424.000000</c:v>
                </c:pt>
                <c:pt idx="79">
                  <c:v>425.000000</c:v>
                </c:pt>
                <c:pt idx="80">
                  <c:v>427.000000</c:v>
                </c:pt>
                <c:pt idx="81">
                  <c:v>428.000000</c:v>
                </c:pt>
                <c:pt idx="82">
                  <c:v>428.000000</c:v>
                </c:pt>
                <c:pt idx="83">
                  <c:v>429.000000</c:v>
                </c:pt>
                <c:pt idx="84">
                  <c:v>430.000000</c:v>
                </c:pt>
                <c:pt idx="85">
                  <c:v>430.000000</c:v>
                </c:pt>
                <c:pt idx="86">
                  <c:v>431.000000</c:v>
                </c:pt>
                <c:pt idx="87">
                  <c:v>433.000000</c:v>
                </c:pt>
                <c:pt idx="88">
                  <c:v>436.000000</c:v>
                </c:pt>
                <c:pt idx="89">
                  <c:v>438.000000</c:v>
                </c:pt>
                <c:pt idx="90">
                  <c:v>438.000000</c:v>
                </c:pt>
                <c:pt idx="91">
                  <c:v>440.000000</c:v>
                </c:pt>
                <c:pt idx="92">
                  <c:v>433.000000</c:v>
                </c:pt>
                <c:pt idx="93">
                  <c:v>424.000000</c:v>
                </c:pt>
                <c:pt idx="94">
                  <c:v>421.000000</c:v>
                </c:pt>
                <c:pt idx="95">
                  <c:v>419.000000</c:v>
                </c:pt>
                <c:pt idx="96">
                  <c:v>417.000000</c:v>
                </c:pt>
                <c:pt idx="97">
                  <c:v>403.000000</c:v>
                </c:pt>
                <c:pt idx="98">
                  <c:v>388.000000</c:v>
                </c:pt>
                <c:pt idx="99">
                  <c:v>373.000000</c:v>
                </c:pt>
                <c:pt idx="100">
                  <c:v>369.000000</c:v>
                </c:pt>
                <c:pt idx="101">
                  <c:v>364.000000</c:v>
                </c:pt>
                <c:pt idx="102">
                  <c:v>358.000000</c:v>
                </c:pt>
                <c:pt idx="103">
                  <c:v>353.000000</c:v>
                </c:pt>
                <c:pt idx="104">
                  <c:v>344.000000</c:v>
                </c:pt>
                <c:pt idx="105">
                  <c:v>339.000000</c:v>
                </c:pt>
                <c:pt idx="106">
                  <c:v>329.000000</c:v>
                </c:pt>
                <c:pt idx="107">
                  <c:v>322.000000</c:v>
                </c:pt>
                <c:pt idx="108">
                  <c:v>318.000000</c:v>
                </c:pt>
                <c:pt idx="109">
                  <c:v>312.000000</c:v>
                </c:pt>
                <c:pt idx="110">
                  <c:v>307.000000</c:v>
                </c:pt>
                <c:pt idx="111">
                  <c:v>303.000000</c:v>
                </c:pt>
                <c:pt idx="112">
                  <c:v>290.000000</c:v>
                </c:pt>
                <c:pt idx="113">
                  <c:v>286.000000</c:v>
                </c:pt>
                <c:pt idx="114">
                  <c:v>281.000000</c:v>
                </c:pt>
                <c:pt idx="115">
                  <c:v>270.000000</c:v>
                </c:pt>
                <c:pt idx="116">
                  <c:v>268.000000</c:v>
                </c:pt>
                <c:pt idx="117">
                  <c:v>265.000000</c:v>
                </c:pt>
                <c:pt idx="118">
                  <c:v>262.000000</c:v>
                </c:pt>
                <c:pt idx="119">
                  <c:v>259.000000</c:v>
                </c:pt>
                <c:pt idx="120">
                  <c:v>253.000000</c:v>
                </c:pt>
                <c:pt idx="121">
                  <c:v>250.000000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Sears</c:v>
                </c:pt>
              </c:strCache>
            </c:strRef>
          </c:tx>
          <c:spPr>
            <a:noFill/>
            <a:ln w="28575" cap="rnd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Sheet1!$E$2:$E$145</c:f>
              <c:numCache>
                <c:ptCount val="98"/>
                <c:pt idx="46">
                  <c:v>1.000000</c:v>
                </c:pt>
                <c:pt idx="47">
                  <c:v>4.000000</c:v>
                </c:pt>
                <c:pt idx="48">
                  <c:v>35.000000</c:v>
                </c:pt>
                <c:pt idx="49">
                  <c:v>125.000000</c:v>
                </c:pt>
                <c:pt idx="50">
                  <c:v>215.000000</c:v>
                </c:pt>
                <c:pt idx="51">
                  <c:v>324.000000</c:v>
                </c:pt>
                <c:pt idx="52">
                  <c:v>345.000000</c:v>
                </c:pt>
                <c:pt idx="53">
                  <c:v>360.000000</c:v>
                </c:pt>
                <c:pt idx="54">
                  <c:v>372.000000</c:v>
                </c:pt>
                <c:pt idx="55">
                  <c:v>388.000000</c:v>
                </c:pt>
                <c:pt idx="56">
                  <c:v>410.000000</c:v>
                </c:pt>
                <c:pt idx="57">
                  <c:v>437.000000</c:v>
                </c:pt>
                <c:pt idx="58">
                  <c:v>458.000000</c:v>
                </c:pt>
                <c:pt idx="59">
                  <c:v>466.000000</c:v>
                </c:pt>
                <c:pt idx="60">
                  <c:v>471.000000</c:v>
                </c:pt>
                <c:pt idx="61">
                  <c:v>495.000000</c:v>
                </c:pt>
                <c:pt idx="62">
                  <c:v>508.000000</c:v>
                </c:pt>
                <c:pt idx="63">
                  <c:v>526.000000</c:v>
                </c:pt>
                <c:pt idx="64">
                  <c:v>547.000000</c:v>
                </c:pt>
                <c:pt idx="65">
                  <c:v>568.000000</c:v>
                </c:pt>
                <c:pt idx="66">
                  <c:v>602.000000</c:v>
                </c:pt>
                <c:pt idx="67">
                  <c:v>623.000000</c:v>
                </c:pt>
                <c:pt idx="68">
                  <c:v>648.000000</c:v>
                </c:pt>
                <c:pt idx="69">
                  <c:v>697.000000</c:v>
                </c:pt>
                <c:pt idx="70">
                  <c:v>705.000000</c:v>
                </c:pt>
                <c:pt idx="71">
                  <c:v>775.000000</c:v>
                </c:pt>
                <c:pt idx="72">
                  <c:v>785.000000</c:v>
                </c:pt>
                <c:pt idx="73">
                  <c:v>790.000000</c:v>
                </c:pt>
                <c:pt idx="74">
                  <c:v>796.000000</c:v>
                </c:pt>
                <c:pt idx="75">
                  <c:v>804.000000</c:v>
                </c:pt>
                <c:pt idx="76">
                  <c:v>815.000000</c:v>
                </c:pt>
                <c:pt idx="77">
                  <c:v>821.000000</c:v>
                </c:pt>
                <c:pt idx="78">
                  <c:v>833.000000</c:v>
                </c:pt>
                <c:pt idx="79">
                  <c:v>854.000000</c:v>
                </c:pt>
                <c:pt idx="80">
                  <c:v>865.000000</c:v>
                </c:pt>
                <c:pt idx="81">
                  <c:v>872.000000</c:v>
                </c:pt>
                <c:pt idx="82">
                  <c:v>882.000000</c:v>
                </c:pt>
                <c:pt idx="83">
                  <c:v>893.000000</c:v>
                </c:pt>
                <c:pt idx="84">
                  <c:v>902.000000</c:v>
                </c:pt>
                <c:pt idx="85">
                  <c:v>917.000000</c:v>
                </c:pt>
                <c:pt idx="86">
                  <c:v>927.000000</c:v>
                </c:pt>
                <c:pt idx="87">
                  <c:v>949.000000</c:v>
                </c:pt>
                <c:pt idx="88">
                  <c:v>968.000000</c:v>
                </c:pt>
                <c:pt idx="89">
                  <c:v>988.000000</c:v>
                </c:pt>
                <c:pt idx="90">
                  <c:v>1004.000000</c:v>
                </c:pt>
                <c:pt idx="91">
                  <c:v>1023.000000</c:v>
                </c:pt>
                <c:pt idx="92">
                  <c:v>1075.000000</c:v>
                </c:pt>
                <c:pt idx="93">
                  <c:v>1123.000000</c:v>
                </c:pt>
                <c:pt idx="94">
                  <c:v>1165.000000</c:v>
                </c:pt>
                <c:pt idx="95">
                  <c:v>1212.000000</c:v>
                </c:pt>
                <c:pt idx="96">
                  <c:v>1256.000000</c:v>
                </c:pt>
                <c:pt idx="97">
                  <c:v>1400.000000</c:v>
                </c:pt>
                <c:pt idx="98">
                  <c:v>1560.000000</c:v>
                </c:pt>
                <c:pt idx="99">
                  <c:v>1780.000000</c:v>
                </c:pt>
                <c:pt idx="100">
                  <c:v>1900.000000</c:v>
                </c:pt>
                <c:pt idx="101">
                  <c:v>2021.000000</c:v>
                </c:pt>
                <c:pt idx="102">
                  <c:v>2040.000000</c:v>
                </c:pt>
                <c:pt idx="103">
                  <c:v>2066.000000</c:v>
                </c:pt>
                <c:pt idx="104">
                  <c:v>2119.000000</c:v>
                </c:pt>
                <c:pt idx="105">
                  <c:v>2156.000000</c:v>
                </c:pt>
                <c:pt idx="106">
                  <c:v>2188.000000</c:v>
                </c:pt>
                <c:pt idx="107">
                  <c:v>2201.000000</c:v>
                </c:pt>
                <c:pt idx="108">
                  <c:v>2224.000000</c:v>
                </c:pt>
                <c:pt idx="109">
                  <c:v>2315.000000</c:v>
                </c:pt>
                <c:pt idx="110">
                  <c:v>2345.000000</c:v>
                </c:pt>
                <c:pt idx="111">
                  <c:v>2362.000000</c:v>
                </c:pt>
                <c:pt idx="112">
                  <c:v>2356.000000</c:v>
                </c:pt>
                <c:pt idx="113">
                  <c:v>2350.000000</c:v>
                </c:pt>
                <c:pt idx="114">
                  <c:v>2345.000000</c:v>
                </c:pt>
                <c:pt idx="115">
                  <c:v>2321.000000</c:v>
                </c:pt>
                <c:pt idx="116">
                  <c:v>2328.000000</c:v>
                </c:pt>
                <c:pt idx="117">
                  <c:v>2328.000000</c:v>
                </c:pt>
                <c:pt idx="118">
                  <c:v>2340.000000</c:v>
                </c:pt>
                <c:pt idx="119">
                  <c:v>2555.000000</c:v>
                </c:pt>
                <c:pt idx="120">
                  <c:v>2604.000000</c:v>
                </c:pt>
                <c:pt idx="121">
                  <c:v>2807.000000</c:v>
                </c:pt>
                <c:pt idx="122">
                  <c:v>2905.000000</c:v>
                </c:pt>
                <c:pt idx="123">
                  <c:v>3001.000000</c:v>
                </c:pt>
                <c:pt idx="124">
                  <c:v>3115.000000</c:v>
                </c:pt>
                <c:pt idx="125">
                  <c:v>3358.000000</c:v>
                </c:pt>
                <c:pt idx="126">
                  <c:v>3500.000000</c:v>
                </c:pt>
                <c:pt idx="127">
                  <c:v>3670.000000</c:v>
                </c:pt>
                <c:pt idx="128">
                  <c:v>3768.000000</c:v>
                </c:pt>
                <c:pt idx="129">
                  <c:v>3801.000000</c:v>
                </c:pt>
                <c:pt idx="130">
                  <c:v>3862.000000</c:v>
                </c:pt>
                <c:pt idx="131">
                  <c:v>3949.000000</c:v>
                </c:pt>
                <c:pt idx="132">
                  <c:v>4010.000000</c:v>
                </c:pt>
                <c:pt idx="133">
                  <c:v>2548.000000</c:v>
                </c:pt>
                <c:pt idx="134">
                  <c:v>2429.000000</c:v>
                </c:pt>
                <c:pt idx="135">
                  <c:v>1725.000000</c:v>
                </c:pt>
                <c:pt idx="136">
                  <c:v>1672.000000</c:v>
                </c:pt>
                <c:pt idx="137">
                  <c:v>1430.000000</c:v>
                </c:pt>
                <c:pt idx="138">
                  <c:v>1002.000000</c:v>
                </c:pt>
                <c:pt idx="139">
                  <c:v>397.000000</c:v>
                </c:pt>
                <c:pt idx="140">
                  <c:v>286.000000</c:v>
                </c:pt>
                <c:pt idx="141">
                  <c:v>79.000000</c:v>
                </c:pt>
                <c:pt idx="142">
                  <c:v>22.000000</c:v>
                </c:pt>
                <c:pt idx="143">
                  <c:v>13.000000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Target</c:v>
                </c:pt>
              </c:strCache>
            </c:strRef>
          </c:tx>
          <c:spPr>
            <a:noFill/>
            <a:ln w="28575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rgbClr val="FF0000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Sheet1!$F$2:$F$145</c:f>
              <c:numCache>
                <c:ptCount val="61"/>
                <c:pt idx="83">
                  <c:v>1.000000</c:v>
                </c:pt>
                <c:pt idx="84">
                  <c:v>1.000000</c:v>
                </c:pt>
                <c:pt idx="85">
                  <c:v>3.000000</c:v>
                </c:pt>
                <c:pt idx="86">
                  <c:v>5.000000</c:v>
                </c:pt>
                <c:pt idx="87">
                  <c:v>6.000000</c:v>
                </c:pt>
                <c:pt idx="88">
                  <c:v>8.000000</c:v>
                </c:pt>
                <c:pt idx="89">
                  <c:v>12.000000</c:v>
                </c:pt>
                <c:pt idx="90">
                  <c:v>16.000000</c:v>
                </c:pt>
                <c:pt idx="91">
                  <c:v>24.000000</c:v>
                </c:pt>
                <c:pt idx="92">
                  <c:v>35.000000</c:v>
                </c:pt>
                <c:pt idx="93">
                  <c:v>40.000000</c:v>
                </c:pt>
                <c:pt idx="94">
                  <c:v>48.000000</c:v>
                </c:pt>
                <c:pt idx="95">
                  <c:v>52.000000</c:v>
                </c:pt>
                <c:pt idx="96">
                  <c:v>55.000000</c:v>
                </c:pt>
                <c:pt idx="97">
                  <c:v>60.000000</c:v>
                </c:pt>
                <c:pt idx="98">
                  <c:v>75.000000</c:v>
                </c:pt>
                <c:pt idx="99">
                  <c:v>83.000000</c:v>
                </c:pt>
                <c:pt idx="100">
                  <c:v>91.000000</c:v>
                </c:pt>
                <c:pt idx="101">
                  <c:v>95.000000</c:v>
                </c:pt>
                <c:pt idx="102">
                  <c:v>104.000000</c:v>
                </c:pt>
                <c:pt idx="103">
                  <c:v>150.000000</c:v>
                </c:pt>
                <c:pt idx="104">
                  <c:v>201.000000</c:v>
                </c:pt>
                <c:pt idx="105">
                  <c:v>250.000000</c:v>
                </c:pt>
                <c:pt idx="106">
                  <c:v>272.000000</c:v>
                </c:pt>
                <c:pt idx="107">
                  <c:v>312.000000</c:v>
                </c:pt>
                <c:pt idx="108">
                  <c:v>359.000000</c:v>
                </c:pt>
                <c:pt idx="109">
                  <c:v>380.000000</c:v>
                </c:pt>
                <c:pt idx="110">
                  <c:v>403.000000</c:v>
                </c:pt>
                <c:pt idx="111">
                  <c:v>420.000000</c:v>
                </c:pt>
                <c:pt idx="112">
                  <c:v>463.000000</c:v>
                </c:pt>
                <c:pt idx="113">
                  <c:v>506.000000</c:v>
                </c:pt>
                <c:pt idx="114">
                  <c:v>554.000000</c:v>
                </c:pt>
                <c:pt idx="115">
                  <c:v>611.000000</c:v>
                </c:pt>
                <c:pt idx="116">
                  <c:v>670.000000</c:v>
                </c:pt>
                <c:pt idx="117">
                  <c:v>736.000000</c:v>
                </c:pt>
                <c:pt idx="118">
                  <c:v>796.000000</c:v>
                </c:pt>
                <c:pt idx="119">
                  <c:v>851.000000</c:v>
                </c:pt>
                <c:pt idx="120">
                  <c:v>912.000000</c:v>
                </c:pt>
                <c:pt idx="121">
                  <c:v>977.000000</c:v>
                </c:pt>
                <c:pt idx="122">
                  <c:v>1053.000000</c:v>
                </c:pt>
                <c:pt idx="123">
                  <c:v>1147.000000</c:v>
                </c:pt>
                <c:pt idx="124">
                  <c:v>1225.000000</c:v>
                </c:pt>
                <c:pt idx="125">
                  <c:v>1308.000000</c:v>
                </c:pt>
                <c:pt idx="126">
                  <c:v>1397.000000</c:v>
                </c:pt>
                <c:pt idx="127">
                  <c:v>1488.000000</c:v>
                </c:pt>
                <c:pt idx="128">
                  <c:v>1591.000000</c:v>
                </c:pt>
                <c:pt idx="129">
                  <c:v>1682.000000</c:v>
                </c:pt>
                <c:pt idx="130">
                  <c:v>1740.000000</c:v>
                </c:pt>
                <c:pt idx="131">
                  <c:v>1750.000000</c:v>
                </c:pt>
                <c:pt idx="132">
                  <c:v>1763.000000</c:v>
                </c:pt>
                <c:pt idx="133">
                  <c:v>1778.000000</c:v>
                </c:pt>
                <c:pt idx="134">
                  <c:v>1793.000000</c:v>
                </c:pt>
                <c:pt idx="135">
                  <c:v>1790.000000</c:v>
                </c:pt>
                <c:pt idx="136">
                  <c:v>1792.000000</c:v>
                </c:pt>
                <c:pt idx="137">
                  <c:v>1802.000000</c:v>
                </c:pt>
                <c:pt idx="138">
                  <c:v>1822.000000</c:v>
                </c:pt>
                <c:pt idx="139">
                  <c:v>1844.000000</c:v>
                </c:pt>
                <c:pt idx="140">
                  <c:v>1868.000000</c:v>
                </c:pt>
                <c:pt idx="141">
                  <c:v>1897.000000</c:v>
                </c:pt>
                <c:pt idx="142">
                  <c:v>1926.000000</c:v>
                </c:pt>
                <c:pt idx="143">
                  <c:v>1948.000000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Walmart</c:v>
                </c:pt>
              </c:strCache>
            </c:strRef>
          </c:tx>
          <c:spPr>
            <a:noFill/>
            <a:ln w="28575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chemeClr val="accent6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Sheet1!$G$2:$G$145</c:f>
              <c:numCache>
                <c:ptCount val="61"/>
                <c:pt idx="83">
                  <c:v>1.000000</c:v>
                </c:pt>
                <c:pt idx="84">
                  <c:v>1.000000</c:v>
                </c:pt>
                <c:pt idx="85">
                  <c:v>4.000000</c:v>
                </c:pt>
                <c:pt idx="86">
                  <c:v>15.000000</c:v>
                </c:pt>
                <c:pt idx="87">
                  <c:v>28.000000</c:v>
                </c:pt>
                <c:pt idx="88">
                  <c:v>50.000000</c:v>
                </c:pt>
                <c:pt idx="89">
                  <c:v>56.000000</c:v>
                </c:pt>
                <c:pt idx="90">
                  <c:v>72.000000</c:v>
                </c:pt>
                <c:pt idx="91">
                  <c:v>99.000000</c:v>
                </c:pt>
                <c:pt idx="92">
                  <c:v>115.000000</c:v>
                </c:pt>
                <c:pt idx="93">
                  <c:v>145.000000</c:v>
                </c:pt>
                <c:pt idx="94">
                  <c:v>180.000000</c:v>
                </c:pt>
                <c:pt idx="95">
                  <c:v>188.000000</c:v>
                </c:pt>
                <c:pt idx="96">
                  <c:v>193.000000</c:v>
                </c:pt>
                <c:pt idx="97">
                  <c:v>202.000000</c:v>
                </c:pt>
                <c:pt idx="98">
                  <c:v>219.000000</c:v>
                </c:pt>
                <c:pt idx="99">
                  <c:v>232.000000</c:v>
                </c:pt>
                <c:pt idx="100">
                  <c:v>255.000000</c:v>
                </c:pt>
                <c:pt idx="101">
                  <c:v>276.000000</c:v>
                </c:pt>
                <c:pt idx="102">
                  <c:v>465.000000</c:v>
                </c:pt>
                <c:pt idx="103">
                  <c:v>590.000000</c:v>
                </c:pt>
                <c:pt idx="104">
                  <c:v>678.000000</c:v>
                </c:pt>
                <c:pt idx="105">
                  <c:v>724.000000</c:v>
                </c:pt>
                <c:pt idx="106">
                  <c:v>882.000000</c:v>
                </c:pt>
                <c:pt idx="107">
                  <c:v>960.000000</c:v>
                </c:pt>
                <c:pt idx="108">
                  <c:v>1109.000000</c:v>
                </c:pt>
                <c:pt idx="109">
                  <c:v>1240.000000</c:v>
                </c:pt>
                <c:pt idx="110">
                  <c:v>1390.000000</c:v>
                </c:pt>
                <c:pt idx="111">
                  <c:v>1528.000000</c:v>
                </c:pt>
                <c:pt idx="112">
                  <c:v>1650.000000</c:v>
                </c:pt>
                <c:pt idx="113">
                  <c:v>1732.000000</c:v>
                </c:pt>
                <c:pt idx="114">
                  <c:v>1876.000000</c:v>
                </c:pt>
                <c:pt idx="115">
                  <c:v>2009.000000</c:v>
                </c:pt>
                <c:pt idx="116">
                  <c:v>2197.000000</c:v>
                </c:pt>
                <c:pt idx="117">
                  <c:v>2335.000000</c:v>
                </c:pt>
                <c:pt idx="118">
                  <c:v>2488.300000</c:v>
                </c:pt>
                <c:pt idx="119">
                  <c:v>2641.100000</c:v>
                </c:pt>
                <c:pt idx="120">
                  <c:v>2793.900000</c:v>
                </c:pt>
                <c:pt idx="121">
                  <c:v>2984.000000</c:v>
                </c:pt>
                <c:pt idx="122">
                  <c:v>3350.000000</c:v>
                </c:pt>
                <c:pt idx="123">
                  <c:v>3542.000000</c:v>
                </c:pt>
                <c:pt idx="124">
                  <c:v>3681.000000</c:v>
                </c:pt>
                <c:pt idx="125">
                  <c:v>3861.000000</c:v>
                </c:pt>
                <c:pt idx="126">
                  <c:v>3989.000000</c:v>
                </c:pt>
                <c:pt idx="127">
                  <c:v>4903.000000</c:v>
                </c:pt>
                <c:pt idx="128">
                  <c:v>4234.000000</c:v>
                </c:pt>
                <c:pt idx="129">
                  <c:v>4380.000000</c:v>
                </c:pt>
                <c:pt idx="130">
                  <c:v>4386.000000</c:v>
                </c:pt>
                <c:pt idx="131">
                  <c:v>4393.000000</c:v>
                </c:pt>
                <c:pt idx="132">
                  <c:v>4890.000000</c:v>
                </c:pt>
                <c:pt idx="133">
                  <c:v>5672.000000</c:v>
                </c:pt>
                <c:pt idx="134">
                  <c:v>6873.000000</c:v>
                </c:pt>
                <c:pt idx="135">
                  <c:v>7098.000000</c:v>
                </c:pt>
                <c:pt idx="136">
                  <c:v>7903.000000</c:v>
                </c:pt>
                <c:pt idx="137">
                  <c:v>8450.000000</c:v>
                </c:pt>
                <c:pt idx="138">
                  <c:v>9832.000000</c:v>
                </c:pt>
                <c:pt idx="139">
                  <c:v>10115.000000</c:v>
                </c:pt>
                <c:pt idx="140">
                  <c:v>10380.000000</c:v>
                </c:pt>
                <c:pt idx="141">
                  <c:v>10404.000000</c:v>
                </c:pt>
                <c:pt idx="142">
                  <c:v>10450.000000</c:v>
                </c:pt>
                <c:pt idx="143">
                  <c:v>10586.000000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Kmart</c:v>
                </c:pt>
              </c:strCache>
            </c:strRef>
          </c:tx>
          <c:spPr>
            <a:noFill/>
            <a:ln w="28575" cap="rnd">
              <a:solidFill>
                <a:srgbClr val="2C4D75"/>
              </a:solidFill>
              <a:prstDash val="solid"/>
              <a:round/>
            </a:ln>
            <a:effectLst/>
          </c:spPr>
          <c:marker>
            <c:symbol val="none"/>
            <c:size val="4"/>
            <c:spPr>
              <a:noFill/>
              <a:ln w="28575" cap="rnd">
                <a:solidFill>
                  <a:srgbClr val="2C4D75"/>
                </a:solidFill>
                <a:prstDash val="solid"/>
                <a:round/>
              </a:ln>
              <a:effectLst/>
            </c:spPr>
          </c:marker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Sheet1!$A$2:$A$145</c:f>
              <c:strCache>
                <c:ptCount val="144"/>
                <c:pt idx="0">
                  <c:v>1879</c:v>
                </c:pt>
                <c:pt idx="1">
                  <c:v>1880</c:v>
                </c:pt>
                <c:pt idx="2">
                  <c:v>1881</c:v>
                </c:pt>
                <c:pt idx="3">
                  <c:v>1882</c:v>
                </c:pt>
                <c:pt idx="4">
                  <c:v>1883</c:v>
                </c:pt>
                <c:pt idx="5">
                  <c:v>1884</c:v>
                </c:pt>
                <c:pt idx="6">
                  <c:v>1885</c:v>
                </c:pt>
                <c:pt idx="7">
                  <c:v>1886</c:v>
                </c:pt>
                <c:pt idx="8">
                  <c:v>1887</c:v>
                </c:pt>
                <c:pt idx="9">
                  <c:v>1888</c:v>
                </c:pt>
                <c:pt idx="10">
                  <c:v>1889</c:v>
                </c:pt>
                <c:pt idx="11">
                  <c:v>1890</c:v>
                </c:pt>
                <c:pt idx="12">
                  <c:v>1891</c:v>
                </c:pt>
                <c:pt idx="13">
                  <c:v>1892</c:v>
                </c:pt>
                <c:pt idx="14">
                  <c:v>1893</c:v>
                </c:pt>
                <c:pt idx="15">
                  <c:v>1894</c:v>
                </c:pt>
                <c:pt idx="16">
                  <c:v>1895</c:v>
                </c:pt>
                <c:pt idx="17">
                  <c:v>1896</c:v>
                </c:pt>
                <c:pt idx="18">
                  <c:v>1897</c:v>
                </c:pt>
                <c:pt idx="19">
                  <c:v>1898</c:v>
                </c:pt>
                <c:pt idx="20">
                  <c:v>1899</c:v>
                </c:pt>
                <c:pt idx="21">
                  <c:v>1900</c:v>
                </c:pt>
                <c:pt idx="22">
                  <c:v>1901</c:v>
                </c:pt>
                <c:pt idx="23">
                  <c:v>1902</c:v>
                </c:pt>
                <c:pt idx="24">
                  <c:v>1903</c:v>
                </c:pt>
                <c:pt idx="25">
                  <c:v>1904</c:v>
                </c:pt>
                <c:pt idx="26">
                  <c:v>1905</c:v>
                </c:pt>
                <c:pt idx="27">
                  <c:v>1906</c:v>
                </c:pt>
                <c:pt idx="28">
                  <c:v>1907</c:v>
                </c:pt>
                <c:pt idx="29">
                  <c:v>1908</c:v>
                </c:pt>
                <c:pt idx="30">
                  <c:v>1909</c:v>
                </c:pt>
                <c:pt idx="31">
                  <c:v>1910</c:v>
                </c:pt>
                <c:pt idx="32">
                  <c:v>1911</c:v>
                </c:pt>
                <c:pt idx="33">
                  <c:v>1912</c:v>
                </c:pt>
                <c:pt idx="34">
                  <c:v>1913</c:v>
                </c:pt>
                <c:pt idx="35">
                  <c:v>1914</c:v>
                </c:pt>
                <c:pt idx="36">
                  <c:v>1915</c:v>
                </c:pt>
                <c:pt idx="37">
                  <c:v>1916</c:v>
                </c:pt>
                <c:pt idx="38">
                  <c:v>1917</c:v>
                </c:pt>
                <c:pt idx="39">
                  <c:v>1918</c:v>
                </c:pt>
                <c:pt idx="40">
                  <c:v>1919</c:v>
                </c:pt>
                <c:pt idx="41">
                  <c:v>1920</c:v>
                </c:pt>
                <c:pt idx="42">
                  <c:v>1921</c:v>
                </c:pt>
                <c:pt idx="43">
                  <c:v>1922</c:v>
                </c:pt>
                <c:pt idx="44">
                  <c:v>1923</c:v>
                </c:pt>
                <c:pt idx="45">
                  <c:v>1924</c:v>
                </c:pt>
                <c:pt idx="46">
                  <c:v>1925</c:v>
                </c:pt>
                <c:pt idx="47">
                  <c:v>1926</c:v>
                </c:pt>
                <c:pt idx="48">
                  <c:v>1927</c:v>
                </c:pt>
                <c:pt idx="49">
                  <c:v>1928</c:v>
                </c:pt>
                <c:pt idx="50">
                  <c:v>1929</c:v>
                </c:pt>
                <c:pt idx="51">
                  <c:v>1930</c:v>
                </c:pt>
                <c:pt idx="52">
                  <c:v>1931</c:v>
                </c:pt>
                <c:pt idx="53">
                  <c:v>1932</c:v>
                </c:pt>
                <c:pt idx="54">
                  <c:v>1933</c:v>
                </c:pt>
                <c:pt idx="55">
                  <c:v>1934</c:v>
                </c:pt>
                <c:pt idx="56">
                  <c:v>1935</c:v>
                </c:pt>
                <c:pt idx="57">
                  <c:v>1936</c:v>
                </c:pt>
                <c:pt idx="58">
                  <c:v>1937</c:v>
                </c:pt>
                <c:pt idx="59">
                  <c:v>1938</c:v>
                </c:pt>
                <c:pt idx="60">
                  <c:v>1939</c:v>
                </c:pt>
                <c:pt idx="61">
                  <c:v>1940</c:v>
                </c:pt>
                <c:pt idx="62">
                  <c:v>1941</c:v>
                </c:pt>
                <c:pt idx="63">
                  <c:v>1942</c:v>
                </c:pt>
                <c:pt idx="64">
                  <c:v>1943</c:v>
                </c:pt>
                <c:pt idx="65">
                  <c:v>1944</c:v>
                </c:pt>
                <c:pt idx="66">
                  <c:v>1945</c:v>
                </c:pt>
                <c:pt idx="67">
                  <c:v>1946</c:v>
                </c:pt>
                <c:pt idx="68">
                  <c:v>1947</c:v>
                </c:pt>
                <c:pt idx="69">
                  <c:v>1948</c:v>
                </c:pt>
                <c:pt idx="70">
                  <c:v>1949</c:v>
                </c:pt>
                <c:pt idx="71">
                  <c:v>1950</c:v>
                </c:pt>
                <c:pt idx="72">
                  <c:v>1951</c:v>
                </c:pt>
                <c:pt idx="73">
                  <c:v>1952</c:v>
                </c:pt>
                <c:pt idx="74">
                  <c:v>1953</c:v>
                </c:pt>
                <c:pt idx="75">
                  <c:v>1954</c:v>
                </c:pt>
                <c:pt idx="76">
                  <c:v>1955</c:v>
                </c:pt>
                <c:pt idx="77">
                  <c:v>1956</c:v>
                </c:pt>
                <c:pt idx="78">
                  <c:v>1957</c:v>
                </c:pt>
                <c:pt idx="79">
                  <c:v>1958</c:v>
                </c:pt>
                <c:pt idx="80">
                  <c:v>1959</c:v>
                </c:pt>
                <c:pt idx="81">
                  <c:v>1960</c:v>
                </c:pt>
                <c:pt idx="82">
                  <c:v>1961</c:v>
                </c:pt>
                <c:pt idx="83">
                  <c:v>1962</c:v>
                </c:pt>
                <c:pt idx="84">
                  <c:v>1963</c:v>
                </c:pt>
                <c:pt idx="85">
                  <c:v>1964</c:v>
                </c:pt>
                <c:pt idx="86">
                  <c:v>1965</c:v>
                </c:pt>
                <c:pt idx="87">
                  <c:v>1966</c:v>
                </c:pt>
                <c:pt idx="88">
                  <c:v>1967</c:v>
                </c:pt>
                <c:pt idx="89">
                  <c:v>1968</c:v>
                </c:pt>
                <c:pt idx="90">
                  <c:v>1969</c:v>
                </c:pt>
                <c:pt idx="91">
                  <c:v>1970</c:v>
                </c:pt>
                <c:pt idx="92">
                  <c:v>1971</c:v>
                </c:pt>
                <c:pt idx="93">
                  <c:v>1972</c:v>
                </c:pt>
                <c:pt idx="94">
                  <c:v>1973</c:v>
                </c:pt>
                <c:pt idx="95">
                  <c:v>1974</c:v>
                </c:pt>
                <c:pt idx="96">
                  <c:v>1975</c:v>
                </c:pt>
                <c:pt idx="97">
                  <c:v>1976</c:v>
                </c:pt>
                <c:pt idx="98">
                  <c:v>1977</c:v>
                </c:pt>
                <c:pt idx="99">
                  <c:v>1978</c:v>
                </c:pt>
                <c:pt idx="100">
                  <c:v>1979</c:v>
                </c:pt>
                <c:pt idx="101">
                  <c:v>1980</c:v>
                </c:pt>
                <c:pt idx="102">
                  <c:v>1981</c:v>
                </c:pt>
                <c:pt idx="103">
                  <c:v>1982</c:v>
                </c:pt>
                <c:pt idx="104">
                  <c:v>1983</c:v>
                </c:pt>
                <c:pt idx="105">
                  <c:v>1984</c:v>
                </c:pt>
                <c:pt idx="106">
                  <c:v>1985</c:v>
                </c:pt>
                <c:pt idx="107">
                  <c:v>1986</c:v>
                </c:pt>
                <c:pt idx="108">
                  <c:v>1987</c:v>
                </c:pt>
                <c:pt idx="109">
                  <c:v>1988</c:v>
                </c:pt>
                <c:pt idx="110">
                  <c:v>1989</c:v>
                </c:pt>
                <c:pt idx="111">
                  <c:v>1990</c:v>
                </c:pt>
                <c:pt idx="112">
                  <c:v>1991</c:v>
                </c:pt>
                <c:pt idx="113">
                  <c:v>1992</c:v>
                </c:pt>
                <c:pt idx="114">
                  <c:v>1993</c:v>
                </c:pt>
                <c:pt idx="115">
                  <c:v>1994</c:v>
                </c:pt>
                <c:pt idx="116">
                  <c:v>1995</c:v>
                </c:pt>
                <c:pt idx="117">
                  <c:v>1996</c:v>
                </c:pt>
                <c:pt idx="118">
                  <c:v>1997</c:v>
                </c:pt>
                <c:pt idx="119">
                  <c:v>1998</c:v>
                </c:pt>
                <c:pt idx="120">
                  <c:v>1999</c:v>
                </c:pt>
                <c:pt idx="121">
                  <c:v>2000</c:v>
                </c:pt>
                <c:pt idx="122">
                  <c:v>2001</c:v>
                </c:pt>
                <c:pt idx="123">
                  <c:v>2002</c:v>
                </c:pt>
                <c:pt idx="124">
                  <c:v>2003</c:v>
                </c:pt>
                <c:pt idx="125">
                  <c:v>2004</c:v>
                </c:pt>
                <c:pt idx="126">
                  <c:v>2005</c:v>
                </c:pt>
                <c:pt idx="127">
                  <c:v>2006</c:v>
                </c:pt>
                <c:pt idx="128">
                  <c:v>2007</c:v>
                </c:pt>
                <c:pt idx="129">
                  <c:v>2008</c:v>
                </c:pt>
                <c:pt idx="130">
                  <c:v>2009</c:v>
                </c:pt>
                <c:pt idx="131">
                  <c:v>2010</c:v>
                </c:pt>
                <c:pt idx="132">
                  <c:v>2011</c:v>
                </c:pt>
                <c:pt idx="133">
                  <c:v>2012</c:v>
                </c:pt>
                <c:pt idx="134">
                  <c:v>2013</c:v>
                </c:pt>
                <c:pt idx="135">
                  <c:v>2014</c:v>
                </c:pt>
                <c:pt idx="136">
                  <c:v>2015</c:v>
                </c:pt>
                <c:pt idx="137">
                  <c:v>2016</c:v>
                </c:pt>
                <c:pt idx="138">
                  <c:v>2017</c:v>
                </c:pt>
                <c:pt idx="139">
                  <c:v>2018</c:v>
                </c:pt>
                <c:pt idx="140">
                  <c:v>2019</c:v>
                </c:pt>
                <c:pt idx="141">
                  <c:v>2020</c:v>
                </c:pt>
                <c:pt idx="142">
                  <c:v>2021</c:v>
                </c:pt>
                <c:pt idx="143">
                  <c:v>2022</c:v>
                </c:pt>
              </c:strCache>
            </c:strRef>
          </c:cat>
          <c:val>
            <c:numRef>
              <c:f>Sheet1!$H$2:$H$145</c:f>
              <c:numCache>
                <c:ptCount val="61"/>
                <c:pt idx="83">
                  <c:v>1.000000</c:v>
                </c:pt>
                <c:pt idx="84">
                  <c:v>25.000000</c:v>
                </c:pt>
                <c:pt idx="85">
                  <c:v>340.000000</c:v>
                </c:pt>
                <c:pt idx="86">
                  <c:v>680.000000</c:v>
                </c:pt>
                <c:pt idx="87">
                  <c:v>915.000000</c:v>
                </c:pt>
                <c:pt idx="88">
                  <c:v>925.000000</c:v>
                </c:pt>
                <c:pt idx="89">
                  <c:v>938.000000</c:v>
                </c:pt>
                <c:pt idx="90">
                  <c:v>947.000000</c:v>
                </c:pt>
                <c:pt idx="91">
                  <c:v>962.000000</c:v>
                </c:pt>
                <c:pt idx="92">
                  <c:v>988.000000</c:v>
                </c:pt>
                <c:pt idx="93">
                  <c:v>991.000000</c:v>
                </c:pt>
                <c:pt idx="94">
                  <c:v>1060.000000</c:v>
                </c:pt>
                <c:pt idx="95">
                  <c:v>1156.000000</c:v>
                </c:pt>
                <c:pt idx="96">
                  <c:v>1180.000000</c:v>
                </c:pt>
                <c:pt idx="97">
                  <c:v>1206.000000</c:v>
                </c:pt>
                <c:pt idx="98">
                  <c:v>1450.000000</c:v>
                </c:pt>
                <c:pt idx="99">
                  <c:v>1543.000000</c:v>
                </c:pt>
                <c:pt idx="100">
                  <c:v>1659.000000</c:v>
                </c:pt>
                <c:pt idx="101">
                  <c:v>1823.000000</c:v>
                </c:pt>
                <c:pt idx="102">
                  <c:v>2000.000000</c:v>
                </c:pt>
                <c:pt idx="103">
                  <c:v>2018.000000</c:v>
                </c:pt>
                <c:pt idx="104">
                  <c:v>2036.000000</c:v>
                </c:pt>
                <c:pt idx="105">
                  <c:v>2048.000000</c:v>
                </c:pt>
                <c:pt idx="106">
                  <c:v>2065.000000</c:v>
                </c:pt>
                <c:pt idx="107">
                  <c:v>2105.000000</c:v>
                </c:pt>
                <c:pt idx="108">
                  <c:v>2187.000000</c:v>
                </c:pt>
                <c:pt idx="109">
                  <c:v>2245.000000</c:v>
                </c:pt>
                <c:pt idx="110">
                  <c:v>2248.000000</c:v>
                </c:pt>
                <c:pt idx="111">
                  <c:v>2302.000000</c:v>
                </c:pt>
                <c:pt idx="112">
                  <c:v>2357.000000</c:v>
                </c:pt>
                <c:pt idx="113">
                  <c:v>2450.000000</c:v>
                </c:pt>
                <c:pt idx="114">
                  <c:v>2472.000000</c:v>
                </c:pt>
                <c:pt idx="115">
                  <c:v>2486.000000</c:v>
                </c:pt>
                <c:pt idx="116">
                  <c:v>2473.000000</c:v>
                </c:pt>
                <c:pt idx="117">
                  <c:v>2452.000000</c:v>
                </c:pt>
                <c:pt idx="118">
                  <c:v>2414.000000</c:v>
                </c:pt>
                <c:pt idx="119">
                  <c:v>2389.000000</c:v>
                </c:pt>
                <c:pt idx="120">
                  <c:v>2346.000000</c:v>
                </c:pt>
                <c:pt idx="121">
                  <c:v>2312.000000</c:v>
                </c:pt>
                <c:pt idx="122">
                  <c:v>2299.000000</c:v>
                </c:pt>
                <c:pt idx="123">
                  <c:v>2268.000000</c:v>
                </c:pt>
                <c:pt idx="124">
                  <c:v>2124.000000</c:v>
                </c:pt>
                <c:pt idx="125">
                  <c:v>2091.000000</c:v>
                </c:pt>
                <c:pt idx="126">
                  <c:v>2085.000000</c:v>
                </c:pt>
                <c:pt idx="127">
                  <c:v>1700.000000</c:v>
                </c:pt>
                <c:pt idx="128">
                  <c:v>1533.000000</c:v>
                </c:pt>
                <c:pt idx="129">
                  <c:v>1452.000000</c:v>
                </c:pt>
                <c:pt idx="130">
                  <c:v>1310.000000</c:v>
                </c:pt>
                <c:pt idx="131">
                  <c:v>1330.000000</c:v>
                </c:pt>
                <c:pt idx="132">
                  <c:v>1300.000000</c:v>
                </c:pt>
                <c:pt idx="133">
                  <c:v>1230.000000</c:v>
                </c:pt>
                <c:pt idx="134">
                  <c:v>1140.000000</c:v>
                </c:pt>
                <c:pt idx="135">
                  <c:v>1040.000000</c:v>
                </c:pt>
                <c:pt idx="136">
                  <c:v>940.000000</c:v>
                </c:pt>
                <c:pt idx="137">
                  <c:v>750.000000</c:v>
                </c:pt>
                <c:pt idx="138">
                  <c:v>550.000000</c:v>
                </c:pt>
                <c:pt idx="139">
                  <c:v>370.000000</c:v>
                </c:pt>
                <c:pt idx="140">
                  <c:v>238.000000</c:v>
                </c:pt>
                <c:pt idx="141">
                  <c:v>75.000000</c:v>
                </c:pt>
                <c:pt idx="142">
                  <c:v>24.000000</c:v>
                </c:pt>
                <c:pt idx="143">
                  <c:v>9.000000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Calibri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  <c:max val="1100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100" u="none">
                <a:solidFill>
                  <a:srgbClr val="595959"/>
                </a:solidFill>
                <a:latin typeface="Calibri"/>
              </a:defRPr>
            </a:pPr>
          </a:p>
        </c:txPr>
        <c:crossAx val="2094734552"/>
        <c:crosses val="autoZero"/>
        <c:crossBetween val="between"/>
        <c:majorUnit val="2750"/>
        <c:minorUnit val="137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66243"/>
          <c:y val="0.382068"/>
          <c:w val="0.133757"/>
          <c:h val="0.19999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200" u="non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2F2F2"/>
    </a:solidFill>
    <a:ln w="12700" cap="flat">
      <a:solidFill>
        <a:srgbClr val="D9D9D9"/>
      </a:solidFill>
      <a:prstDash val="solid"/>
      <a:round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chart" Target="../charts/char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5" Type="http://schemas.openxmlformats.org/officeDocument/2006/relationships/image" Target="../media/image59.png"/><Relationship Id="rId16" Type="http://schemas.openxmlformats.org/officeDocument/2006/relationships/image" Target="../media/image60.png"/><Relationship Id="rId17" Type="http://schemas.openxmlformats.org/officeDocument/2006/relationships/image" Target="../media/image61.png"/><Relationship Id="rId18" Type="http://schemas.openxmlformats.org/officeDocument/2006/relationships/image" Target="../media/image6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7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5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69.png"/><Relationship Id="rId7" Type="http://schemas.openxmlformats.org/officeDocument/2006/relationships/image" Target="../media/image2.png"/><Relationship Id="rId8" Type="http://schemas.openxmlformats.org/officeDocument/2006/relationships/image" Target="../media/image1.jpeg"/><Relationship Id="rId9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7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69.png"/><Relationship Id="rId7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chart" Target="../charts/char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6.png"/><Relationship Id="rId6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4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3.png"/><Relationship Id="rId4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chart" Target="../charts/chart2.xml"/><Relationship Id="rId4" Type="http://schemas.openxmlformats.org/officeDocument/2006/relationships/chart" Target="../charts/chart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2.jpe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openxmlformats.org/officeDocument/2006/relationships/image" Target="../media/image40.png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image" Target="../media/image43.png"/><Relationship Id="rId44" Type="http://schemas.openxmlformats.org/officeDocument/2006/relationships/image" Target="../media/image44.png"/><Relationship Id="rId45" Type="http://schemas.openxmlformats.org/officeDocument/2006/relationships/image" Target="../media/image45.png"/><Relationship Id="rId46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chart" Target="../charts/chart4.xml"/><Relationship Id="rId4" Type="http://schemas.openxmlformats.org/officeDocument/2006/relationships/image" Target="../media/image4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chart" Target="../charts/char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6"/>
          <p:cNvSpPr txBox="1"/>
          <p:nvPr/>
        </p:nvSpPr>
        <p:spPr>
          <a:xfrm>
            <a:off x="8070005" y="2968924"/>
            <a:ext cx="7322396" cy="2979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>
              <a:lnSpc>
                <a:spcPts val="11500"/>
              </a:lnSpc>
              <a:defRPr spc="-88" sz="120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Getting Stuff Done</a:t>
            </a:r>
          </a:p>
        </p:txBody>
      </p:sp>
      <p:sp>
        <p:nvSpPr>
          <p:cNvPr id="95" name="TextBox 7"/>
          <p:cNvSpPr txBox="1"/>
          <p:nvPr/>
        </p:nvSpPr>
        <p:spPr>
          <a:xfrm>
            <a:off x="8070005" y="6591300"/>
            <a:ext cx="6588075" cy="101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000"/>
              </a:lnSpc>
              <a:defRPr spc="15" sz="5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David Dodson</a:t>
            </a:r>
          </a:p>
        </p:txBody>
      </p:sp>
      <p:sp>
        <p:nvSpPr>
          <p:cNvPr id="96" name="Freeform 5"/>
          <p:cNvSpPr/>
          <p:nvPr/>
        </p:nvSpPr>
        <p:spPr>
          <a:xfrm>
            <a:off x="15328290" y="-1477027"/>
            <a:ext cx="4582974" cy="439392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8296" y="719937"/>
            <a:ext cx="5600701" cy="845820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0" name="TextBox 5"/>
          <p:cNvSpPr txBox="1"/>
          <p:nvPr/>
        </p:nvSpPr>
        <p:spPr>
          <a:xfrm>
            <a:off x="2890492" y="719937"/>
            <a:ext cx="12964212" cy="86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History of US Department Stores</a:t>
            </a:r>
          </a:p>
        </p:txBody>
      </p:sp>
      <p:sp>
        <p:nvSpPr>
          <p:cNvPr id="371" name="TextBox 19"/>
          <p:cNvSpPr txBox="1"/>
          <p:nvPr/>
        </p:nvSpPr>
        <p:spPr>
          <a:xfrm>
            <a:off x="1000704" y="4229100"/>
            <a:ext cx="1925377" cy="1108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Number of Stores</a:t>
            </a:r>
          </a:p>
        </p:txBody>
      </p:sp>
      <p:sp>
        <p:nvSpPr>
          <p:cNvPr id="372" name="TextBox 20"/>
          <p:cNvSpPr txBox="1"/>
          <p:nvPr/>
        </p:nvSpPr>
        <p:spPr>
          <a:xfrm>
            <a:off x="5379721" y="8709683"/>
            <a:ext cx="2651761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1875-1900</a:t>
            </a:r>
          </a:p>
        </p:txBody>
      </p:sp>
      <p:sp>
        <p:nvSpPr>
          <p:cNvPr id="373" name="TextBox 21"/>
          <p:cNvSpPr txBox="1"/>
          <p:nvPr/>
        </p:nvSpPr>
        <p:spPr>
          <a:xfrm>
            <a:off x="8961122" y="8686237"/>
            <a:ext cx="1432559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1962</a:t>
            </a:r>
          </a:p>
        </p:txBody>
      </p:sp>
      <p:sp>
        <p:nvSpPr>
          <p:cNvPr id="374" name="TextBox 1"/>
          <p:cNvSpPr txBox="1"/>
          <p:nvPr/>
        </p:nvSpPr>
        <p:spPr>
          <a:xfrm>
            <a:off x="11704322" y="8664178"/>
            <a:ext cx="1432559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2000</a:t>
            </a:r>
          </a:p>
        </p:txBody>
      </p:sp>
      <p:sp>
        <p:nvSpPr>
          <p:cNvPr id="375" name="TextBox 2"/>
          <p:cNvSpPr txBox="1"/>
          <p:nvPr/>
        </p:nvSpPr>
        <p:spPr>
          <a:xfrm>
            <a:off x="10332722" y="8686235"/>
            <a:ext cx="1432559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1980</a:t>
            </a:r>
          </a:p>
        </p:txBody>
      </p:sp>
      <p:sp>
        <p:nvSpPr>
          <p:cNvPr id="376" name="TextBox 3"/>
          <p:cNvSpPr txBox="1"/>
          <p:nvPr/>
        </p:nvSpPr>
        <p:spPr>
          <a:xfrm>
            <a:off x="13075919" y="8642119"/>
            <a:ext cx="1280160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2020</a:t>
            </a:r>
          </a:p>
        </p:txBody>
      </p:sp>
      <p:graphicFrame>
        <p:nvGraphicFramePr>
          <p:cNvPr id="377" name="Chart 9"/>
          <p:cNvGraphicFramePr/>
          <p:nvPr/>
        </p:nvGraphicFramePr>
        <p:xfrm>
          <a:off x="3346788" y="2012277"/>
          <a:ext cx="12169565" cy="627480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80" name="AutoShape 3"/>
          <p:cNvSpPr/>
          <p:nvPr/>
        </p:nvSpPr>
        <p:spPr>
          <a:xfrm>
            <a:off x="1371600" y="7507258"/>
            <a:ext cx="15851550" cy="1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1" name="Freeform 5"/>
          <p:cNvSpPr/>
          <p:nvPr/>
        </p:nvSpPr>
        <p:spPr>
          <a:xfrm>
            <a:off x="2522227" y="7357401"/>
            <a:ext cx="297174" cy="297174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82" name="TextBox 16"/>
          <p:cNvSpPr txBox="1"/>
          <p:nvPr/>
        </p:nvSpPr>
        <p:spPr>
          <a:xfrm>
            <a:off x="2174126" y="8046331"/>
            <a:ext cx="950074" cy="43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pc="-69" sz="2700">
                <a:solidFill>
                  <a:srgbClr val="FFFFFF"/>
                </a:solidFill>
                <a:latin typeface="Noto Serif Display ExtraCondensed Heavy"/>
                <a:ea typeface="Noto Serif Display ExtraCondensed Heavy"/>
                <a:cs typeface="Noto Serif Display ExtraCondensed Heavy"/>
                <a:sym typeface="Noto Serif Display ExtraCondensed Heavy"/>
              </a:defRPr>
            </a:lvl1pPr>
          </a:lstStyle>
          <a:p>
            <a:pPr/>
            <a:r>
              <a:t>1981</a:t>
            </a:r>
          </a:p>
        </p:txBody>
      </p:sp>
      <p:sp>
        <p:nvSpPr>
          <p:cNvPr id="383" name="TextBox 18"/>
          <p:cNvSpPr txBox="1"/>
          <p:nvPr/>
        </p:nvSpPr>
        <p:spPr>
          <a:xfrm>
            <a:off x="5298325" y="8046331"/>
            <a:ext cx="950075" cy="43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pc="-69" sz="2700">
                <a:solidFill>
                  <a:srgbClr val="FFFFFF"/>
                </a:solidFill>
                <a:latin typeface="Noto Serif Display ExtraCondensed Heavy"/>
                <a:ea typeface="Noto Serif Display ExtraCondensed Heavy"/>
                <a:cs typeface="Noto Serif Display ExtraCondensed Heavy"/>
                <a:sym typeface="Noto Serif Display ExtraCondensed Heavy"/>
              </a:defRPr>
            </a:lvl1pPr>
          </a:lstStyle>
          <a:p>
            <a:pPr/>
            <a:r>
              <a:t>1987</a:t>
            </a:r>
          </a:p>
        </p:txBody>
      </p:sp>
      <p:sp>
        <p:nvSpPr>
          <p:cNvPr id="384" name="TextBox 20"/>
          <p:cNvSpPr txBox="1"/>
          <p:nvPr/>
        </p:nvSpPr>
        <p:spPr>
          <a:xfrm>
            <a:off x="15118072" y="8046331"/>
            <a:ext cx="1295401" cy="43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pc="-69" sz="2700">
                <a:solidFill>
                  <a:srgbClr val="FFFFFF"/>
                </a:solidFill>
                <a:latin typeface="Noto Serif Display ExtraCondensed Heavy"/>
                <a:ea typeface="Noto Serif Display ExtraCondensed Heavy"/>
                <a:cs typeface="Noto Serif Display ExtraCondensed Heavy"/>
                <a:sym typeface="Noto Serif Display ExtraCondensed Heavy"/>
              </a:defRPr>
            </a:lvl1pPr>
          </a:lstStyle>
          <a:p>
            <a:pPr/>
            <a:r>
              <a:t>Today</a:t>
            </a:r>
          </a:p>
        </p:txBody>
      </p:sp>
      <p:pic>
        <p:nvPicPr>
          <p:cNvPr id="385" name="Graphic 10" descr="Graphic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5849" y="5053143"/>
            <a:ext cx="752974" cy="301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Graphic 12" descr="Graphic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4468" y="5590557"/>
            <a:ext cx="1280312" cy="27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Graphic 14" descr="Graphic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1343" y="4987171"/>
            <a:ext cx="1281305" cy="237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Graphic 16" descr="Graphic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81231" y="4044100"/>
            <a:ext cx="917665" cy="22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Graphic 18" descr="Graphic 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0065" y="6162609"/>
            <a:ext cx="955087" cy="268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Graphic 22" descr="Graphic 2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40063" y="5800194"/>
            <a:ext cx="1438984" cy="204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Picture 24" descr="Picture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87726" y="4331799"/>
            <a:ext cx="1099765" cy="310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icture 47" descr="Picture 4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50537" y="6830083"/>
            <a:ext cx="1280312" cy="279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icture 51" descr="Picture 51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25391" y="3532030"/>
            <a:ext cx="1410914" cy="24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icture 53" descr="Picture 53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045752" y="6804290"/>
            <a:ext cx="1054787" cy="319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Graphic 55" descr="Graphic 55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936101" y="4486805"/>
            <a:ext cx="1188895" cy="180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Graphic 57" descr="Graphic 57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519103" y="6332134"/>
            <a:ext cx="780350" cy="21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Graphic 61" descr="Graphic 61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036646" y="5780270"/>
            <a:ext cx="523360" cy="610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Graphic 63" descr="Graphic 63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773363" y="6278095"/>
            <a:ext cx="685801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Graphic 65" descr="Graphic 65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5309814" y="5237445"/>
            <a:ext cx="1062988" cy="352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Graphic 66" descr="Graphic 66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6111122" y="6046996"/>
            <a:ext cx="523360" cy="610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Graphic 67" descr="Graphic 67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806585" y="3580517"/>
            <a:ext cx="587904" cy="587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Graphic 68" descr="Graphic 68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4944404" y="6096768"/>
            <a:ext cx="587904" cy="587904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Freeform 8"/>
          <p:cNvSpPr/>
          <p:nvPr/>
        </p:nvSpPr>
        <p:spPr>
          <a:xfrm>
            <a:off x="5646427" y="7353300"/>
            <a:ext cx="297174" cy="297173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04" name="Freeform 8"/>
          <p:cNvSpPr/>
          <p:nvPr/>
        </p:nvSpPr>
        <p:spPr>
          <a:xfrm>
            <a:off x="15617186" y="7353300"/>
            <a:ext cx="297174" cy="297173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05" name="TextBox 5"/>
          <p:cNvSpPr txBox="1"/>
          <p:nvPr/>
        </p:nvSpPr>
        <p:spPr>
          <a:xfrm>
            <a:off x="2890493" y="804252"/>
            <a:ext cx="12964212" cy="1718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History of the </a:t>
            </a:r>
          </a:p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Personal Computer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" grpId="15"/>
      <p:bldP build="whole" bldLvl="1" animBg="1" rev="0" advAuto="0" spid="392" grpId="10"/>
      <p:bldP build="whole" bldLvl="1" animBg="1" rev="0" advAuto="0" spid="384" grpId="19"/>
      <p:bldP build="whole" bldLvl="1" animBg="1" rev="0" advAuto="0" spid="387" grpId="6"/>
      <p:bldP build="whole" bldLvl="1" animBg="1" rev="0" advAuto="0" spid="393" grpId="1"/>
      <p:bldP build="whole" bldLvl="1" animBg="1" rev="0" advAuto="0" spid="389" grpId="9"/>
      <p:bldP build="whole" bldLvl="1" animBg="1" rev="0" advAuto="0" spid="385" grpId="7"/>
      <p:bldP build="whole" bldLvl="1" animBg="1" rev="0" advAuto="0" spid="395" grpId="5"/>
      <p:bldP build="whole" bldLvl="1" animBg="1" rev="0" advAuto="0" spid="394" grpId="13"/>
      <p:bldP build="whole" bldLvl="1" animBg="1" rev="0" advAuto="0" spid="396" grpId="11"/>
      <p:bldP build="whole" bldLvl="1" animBg="1" rev="0" advAuto="0" spid="390" grpId="12"/>
      <p:bldP build="whole" bldLvl="1" animBg="1" rev="0" advAuto="0" spid="386" grpId="8"/>
      <p:bldP build="whole" bldLvl="1" animBg="1" rev="0" advAuto="0" spid="391" grpId="2"/>
      <p:bldP build="whole" bldLvl="1" animBg="1" rev="0" advAuto="0" spid="401" grpId="4"/>
      <p:bldP build="whole" bldLvl="1" animBg="1" rev="0" advAuto="0" spid="402" grpId="16"/>
      <p:bldP build="whole" bldLvl="1" animBg="1" rev="0" advAuto="0" spid="400" grpId="17"/>
      <p:bldP build="whole" bldLvl="1" animBg="1" rev="0" advAuto="0" spid="399" grpId="18"/>
      <p:bldP build="whole" bldLvl="1" animBg="1" rev="0" advAuto="0" spid="398" grpId="14"/>
      <p:bldP build="whole" bldLvl="1" animBg="1" rev="0" advAuto="0" spid="388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08" name="AutoShape 3"/>
          <p:cNvSpPr/>
          <p:nvPr/>
        </p:nvSpPr>
        <p:spPr>
          <a:xfrm>
            <a:off x="1371600" y="7507258"/>
            <a:ext cx="15851550" cy="1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9" name="Freeform 5"/>
          <p:cNvSpPr/>
          <p:nvPr/>
        </p:nvSpPr>
        <p:spPr>
          <a:xfrm>
            <a:off x="2522227" y="7357401"/>
            <a:ext cx="297174" cy="297174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0" name="TextBox 16"/>
          <p:cNvSpPr txBox="1"/>
          <p:nvPr/>
        </p:nvSpPr>
        <p:spPr>
          <a:xfrm>
            <a:off x="2174126" y="8046331"/>
            <a:ext cx="950074" cy="43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pc="-69" sz="2700">
                <a:solidFill>
                  <a:srgbClr val="FFFFFF"/>
                </a:solidFill>
                <a:latin typeface="Noto Serif Display ExtraCondensed Heavy"/>
                <a:ea typeface="Noto Serif Display ExtraCondensed Heavy"/>
                <a:cs typeface="Noto Serif Display ExtraCondensed Heavy"/>
                <a:sym typeface="Noto Serif Display ExtraCondensed Heavy"/>
              </a:defRPr>
            </a:lvl1pPr>
          </a:lstStyle>
          <a:p>
            <a:pPr/>
            <a:r>
              <a:t>1992</a:t>
            </a:r>
          </a:p>
        </p:txBody>
      </p:sp>
      <p:sp>
        <p:nvSpPr>
          <p:cNvPr id="411" name="TextBox 18"/>
          <p:cNvSpPr txBox="1"/>
          <p:nvPr/>
        </p:nvSpPr>
        <p:spPr>
          <a:xfrm>
            <a:off x="5243776" y="8048469"/>
            <a:ext cx="950075" cy="43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pc="-69" sz="2700">
                <a:solidFill>
                  <a:srgbClr val="FFFFFF"/>
                </a:solidFill>
                <a:latin typeface="Noto Serif Display ExtraCondensed Heavy"/>
                <a:ea typeface="Noto Serif Display ExtraCondensed Heavy"/>
                <a:cs typeface="Noto Serif Display ExtraCondensed Heavy"/>
                <a:sym typeface="Noto Serif Display ExtraCondensed Heavy"/>
              </a:defRPr>
            </a:lvl1pPr>
          </a:lstStyle>
          <a:p>
            <a:pPr/>
            <a:r>
              <a:t>1997</a:t>
            </a:r>
          </a:p>
        </p:txBody>
      </p:sp>
      <p:sp>
        <p:nvSpPr>
          <p:cNvPr id="412" name="TextBox 20"/>
          <p:cNvSpPr txBox="1"/>
          <p:nvPr/>
        </p:nvSpPr>
        <p:spPr>
          <a:xfrm>
            <a:off x="15118072" y="8046331"/>
            <a:ext cx="1295401" cy="43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pc="-69" sz="2700">
                <a:solidFill>
                  <a:srgbClr val="FFFFFF"/>
                </a:solidFill>
                <a:latin typeface="Noto Serif Display ExtraCondensed Heavy"/>
                <a:ea typeface="Noto Serif Display ExtraCondensed Heavy"/>
                <a:cs typeface="Noto Serif Display ExtraCondensed Heavy"/>
                <a:sym typeface="Noto Serif Display ExtraCondensed Heavy"/>
              </a:defRPr>
            </a:lvl1pPr>
          </a:lstStyle>
          <a:p>
            <a:pPr/>
            <a:r>
              <a:t>2010</a:t>
            </a:r>
          </a:p>
        </p:txBody>
      </p:sp>
      <p:sp>
        <p:nvSpPr>
          <p:cNvPr id="413" name="Freeform 8"/>
          <p:cNvSpPr/>
          <p:nvPr/>
        </p:nvSpPr>
        <p:spPr>
          <a:xfrm>
            <a:off x="5722627" y="7353300"/>
            <a:ext cx="297174" cy="297173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4" name="Freeform 8"/>
          <p:cNvSpPr/>
          <p:nvPr/>
        </p:nvSpPr>
        <p:spPr>
          <a:xfrm>
            <a:off x="7322826" y="7353300"/>
            <a:ext cx="297174" cy="297173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5" name="TextBox 18"/>
          <p:cNvSpPr txBox="1"/>
          <p:nvPr/>
        </p:nvSpPr>
        <p:spPr>
          <a:xfrm>
            <a:off x="7010400" y="8045147"/>
            <a:ext cx="950074" cy="434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pc="-69" sz="2700">
                <a:solidFill>
                  <a:srgbClr val="FFFFFF"/>
                </a:solidFill>
                <a:latin typeface="Noto Serif Display ExtraCondensed Heavy"/>
                <a:ea typeface="Noto Serif Display ExtraCondensed Heavy"/>
                <a:cs typeface="Noto Serif Display ExtraCondensed Heavy"/>
                <a:sym typeface="Noto Serif Display ExtraCondensed Heavy"/>
              </a:defRPr>
            </a:lvl1pPr>
          </a:lstStyle>
          <a:p>
            <a:pPr/>
            <a:r>
              <a:t>1999</a:t>
            </a:r>
          </a:p>
        </p:txBody>
      </p:sp>
      <p:sp>
        <p:nvSpPr>
          <p:cNvPr id="416" name="Freeform 8"/>
          <p:cNvSpPr/>
          <p:nvPr/>
        </p:nvSpPr>
        <p:spPr>
          <a:xfrm>
            <a:off x="15552427" y="7353300"/>
            <a:ext cx="297174" cy="297173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17" name="Graphic 3" descr="Graphic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2676" y="6574628"/>
            <a:ext cx="752973" cy="30119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Freeform 5"/>
          <p:cNvSpPr/>
          <p:nvPr/>
        </p:nvSpPr>
        <p:spPr>
          <a:xfrm>
            <a:off x="4495800" y="7353293"/>
            <a:ext cx="297173" cy="297174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9" name="TextBox 16"/>
          <p:cNvSpPr txBox="1"/>
          <p:nvPr/>
        </p:nvSpPr>
        <p:spPr>
          <a:xfrm>
            <a:off x="4155326" y="8045147"/>
            <a:ext cx="950074" cy="434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pc="-69" sz="2700">
                <a:solidFill>
                  <a:srgbClr val="FFFFFF"/>
                </a:solidFill>
                <a:latin typeface="Noto Serif Display ExtraCondensed Heavy"/>
                <a:ea typeface="Noto Serif Display ExtraCondensed Heavy"/>
                <a:cs typeface="Noto Serif Display ExtraCondensed Heavy"/>
                <a:sym typeface="Noto Serif Display ExtraCondensed Heavy"/>
              </a:defRPr>
            </a:lvl1pPr>
          </a:lstStyle>
          <a:p>
            <a:pPr/>
            <a:r>
              <a:t>1996</a:t>
            </a:r>
          </a:p>
        </p:txBody>
      </p:sp>
      <p:pic>
        <p:nvPicPr>
          <p:cNvPr id="420" name="Graphic 8" descr="Graphic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50434" y="6384676"/>
            <a:ext cx="587904" cy="587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Graphic 11" descr="Graphic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37935" y="5372100"/>
            <a:ext cx="1612901" cy="38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icture 15" descr="Picture 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57530" y="6276447"/>
            <a:ext cx="1426808" cy="802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Graphic 19" descr="Graphic 1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03118" y="6604813"/>
            <a:ext cx="2007482" cy="368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Picture 21" descr="Picture 2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03512" y="5786380"/>
            <a:ext cx="2058229" cy="458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Graphic 25" descr="Graphic 2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533884" y="6547890"/>
            <a:ext cx="2572517" cy="523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Graphic 29" descr="Graphic 2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606804" y="6513704"/>
            <a:ext cx="2157196" cy="330434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Freeform 8"/>
          <p:cNvSpPr/>
          <p:nvPr/>
        </p:nvSpPr>
        <p:spPr>
          <a:xfrm>
            <a:off x="9532626" y="7353293"/>
            <a:ext cx="297174" cy="297174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28" name="TextBox 18"/>
          <p:cNvSpPr txBox="1"/>
          <p:nvPr/>
        </p:nvSpPr>
        <p:spPr>
          <a:xfrm>
            <a:off x="9220200" y="8045147"/>
            <a:ext cx="950074" cy="434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pc="-69" sz="2700">
                <a:solidFill>
                  <a:srgbClr val="FFFFFF"/>
                </a:solidFill>
                <a:latin typeface="Noto Serif Display ExtraCondensed Heavy"/>
                <a:ea typeface="Noto Serif Display ExtraCondensed Heavy"/>
                <a:cs typeface="Noto Serif Display ExtraCondensed Heavy"/>
                <a:sym typeface="Noto Serif Display ExtraCondensed Heavy"/>
              </a:defRPr>
            </a:lvl1pPr>
          </a:lstStyle>
          <a:p>
            <a:pPr/>
            <a:r>
              <a:t>2002</a:t>
            </a:r>
          </a:p>
        </p:txBody>
      </p:sp>
      <p:sp>
        <p:nvSpPr>
          <p:cNvPr id="429" name="Freeform 8"/>
          <p:cNvSpPr/>
          <p:nvPr/>
        </p:nvSpPr>
        <p:spPr>
          <a:xfrm>
            <a:off x="11818626" y="7341437"/>
            <a:ext cx="297174" cy="297174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0" name="TextBox 18"/>
          <p:cNvSpPr txBox="1"/>
          <p:nvPr/>
        </p:nvSpPr>
        <p:spPr>
          <a:xfrm>
            <a:off x="11506200" y="8050279"/>
            <a:ext cx="950074" cy="43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pc="-69" sz="2700">
                <a:solidFill>
                  <a:srgbClr val="FFFFFF"/>
                </a:solidFill>
                <a:latin typeface="Noto Serif Display ExtraCondensed Heavy"/>
                <a:ea typeface="Noto Serif Display ExtraCondensed Heavy"/>
                <a:cs typeface="Noto Serif Display ExtraCondensed Heavy"/>
                <a:sym typeface="Noto Serif Display ExtraCondensed Heavy"/>
              </a:defRPr>
            </a:lvl1pPr>
          </a:lstStyle>
          <a:p>
            <a:pPr/>
            <a:r>
              <a:t>2005</a:t>
            </a:r>
          </a:p>
        </p:txBody>
      </p:sp>
      <p:sp>
        <p:nvSpPr>
          <p:cNvPr id="431" name="Freeform 8"/>
          <p:cNvSpPr/>
          <p:nvPr/>
        </p:nvSpPr>
        <p:spPr>
          <a:xfrm>
            <a:off x="13335000" y="7341423"/>
            <a:ext cx="297173" cy="297174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2" name="TextBox 18"/>
          <p:cNvSpPr txBox="1"/>
          <p:nvPr/>
        </p:nvSpPr>
        <p:spPr>
          <a:xfrm>
            <a:off x="13030200" y="8049645"/>
            <a:ext cx="950074" cy="43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500"/>
              </a:lnSpc>
              <a:defRPr spc="-69" sz="2700">
                <a:solidFill>
                  <a:srgbClr val="FFFFFF"/>
                </a:solidFill>
                <a:latin typeface="Noto Serif Display ExtraCondensed Heavy"/>
                <a:ea typeface="Noto Serif Display ExtraCondensed Heavy"/>
                <a:cs typeface="Noto Serif Display ExtraCondensed Heavy"/>
                <a:sym typeface="Noto Serif Display ExtraCondensed Heavy"/>
              </a:defRPr>
            </a:lvl1pPr>
          </a:lstStyle>
          <a:p>
            <a:pPr/>
            <a:r>
              <a:t>2007</a:t>
            </a:r>
          </a:p>
        </p:txBody>
      </p:sp>
      <p:sp>
        <p:nvSpPr>
          <p:cNvPr id="433" name="TextBox 5"/>
          <p:cNvSpPr txBox="1"/>
          <p:nvPr/>
        </p:nvSpPr>
        <p:spPr>
          <a:xfrm>
            <a:off x="2890493" y="804252"/>
            <a:ext cx="12964212" cy="1718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History of the </a:t>
            </a:r>
          </a:p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Smart Phone</a:t>
            </a:r>
          </a:p>
        </p:txBody>
      </p:sp>
      <p:pic>
        <p:nvPicPr>
          <p:cNvPr id="434" name="Graphic 2" descr="Graphic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145872" y="5325936"/>
            <a:ext cx="675427" cy="787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1" grpId="3"/>
      <p:bldP build="whole" bldLvl="1" animBg="1" rev="0" advAuto="0" spid="422" grpId="4"/>
      <p:bldP build="whole" bldLvl="1" animBg="1" rev="0" advAuto="0" spid="420" grpId="2"/>
      <p:bldP build="whole" bldLvl="1" animBg="1" rev="0" advAuto="0" spid="425" grpId="7"/>
      <p:bldP build="whole" bldLvl="1" animBg="1" rev="0" advAuto="0" spid="434" grpId="9"/>
      <p:bldP build="whole" bldLvl="1" animBg="1" rev="0" advAuto="0" spid="424" grpId="6"/>
      <p:bldP build="whole" bldLvl="1" animBg="1" rev="0" advAuto="0" spid="426" grpId="8"/>
      <p:bldP build="whole" bldLvl="1" animBg="1" rev="0" advAuto="0" spid="423" grpId="5"/>
      <p:bldP build="whole" bldLvl="1" animBg="1" rev="0" advAuto="0" spid="4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5580" y="1219200"/>
            <a:ext cx="13856840" cy="7848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Freeform 2"/>
          <p:cNvSpPr/>
          <p:nvPr/>
        </p:nvSpPr>
        <p:spPr>
          <a:xfrm rot="10800000">
            <a:off x="9326880" y="11128394"/>
            <a:ext cx="15243660" cy="1524365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50800" dir="5400000">
              <a:srgbClr val="808080"/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40" name="TextBox 7"/>
          <p:cNvSpPr txBox="1"/>
          <p:nvPr/>
        </p:nvSpPr>
        <p:spPr>
          <a:xfrm>
            <a:off x="8442208" y="8135714"/>
            <a:ext cx="2672824" cy="122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C00000"/>
                </a:solidFill>
              </a:defRPr>
            </a:lvl1pPr>
          </a:lstStyle>
          <a:p>
            <a:pPr/>
            <a:r>
              <a:t>Industry Growth</a:t>
            </a:r>
          </a:p>
        </p:txBody>
      </p:sp>
      <p:sp>
        <p:nvSpPr>
          <p:cNvPr id="441" name="TextBox 8"/>
          <p:cNvSpPr txBox="1"/>
          <p:nvPr/>
        </p:nvSpPr>
        <p:spPr>
          <a:xfrm rot="16200000">
            <a:off x="2908576" y="4904402"/>
            <a:ext cx="2317988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C00000"/>
                </a:solidFill>
              </a:defRPr>
            </a:lvl1pPr>
          </a:lstStyle>
          <a:p>
            <a:pPr/>
            <a:r>
              <a:t>MOIC</a:t>
            </a:r>
          </a:p>
        </p:txBody>
      </p:sp>
      <p:sp>
        <p:nvSpPr>
          <p:cNvPr id="442" name="Straight Connector 9"/>
          <p:cNvSpPr/>
          <p:nvPr/>
        </p:nvSpPr>
        <p:spPr>
          <a:xfrm>
            <a:off x="4953000" y="7810500"/>
            <a:ext cx="8839201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43" name="Straight Connector 11"/>
          <p:cNvSpPr/>
          <p:nvPr/>
        </p:nvSpPr>
        <p:spPr>
          <a:xfrm flipH="1">
            <a:off x="4953000" y="2748127"/>
            <a:ext cx="1" cy="5062374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44" name="Straight Connector 14"/>
          <p:cNvSpPr/>
          <p:nvPr/>
        </p:nvSpPr>
        <p:spPr>
          <a:xfrm flipV="1">
            <a:off x="4952999" y="3009899"/>
            <a:ext cx="8458202" cy="480060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45" name="TextBox 10"/>
          <p:cNvSpPr txBox="1"/>
          <p:nvPr/>
        </p:nvSpPr>
        <p:spPr>
          <a:xfrm>
            <a:off x="6206489" y="12399764"/>
            <a:ext cx="1223010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This</a:t>
            </a:r>
          </a:p>
        </p:txBody>
      </p:sp>
      <p:grpSp>
        <p:nvGrpSpPr>
          <p:cNvPr id="451" name="Group 54"/>
          <p:cNvGrpSpPr/>
          <p:nvPr/>
        </p:nvGrpSpPr>
        <p:grpSpPr>
          <a:xfrm>
            <a:off x="10250043" y="2914622"/>
            <a:ext cx="160413" cy="4610647"/>
            <a:chOff x="0" y="0"/>
            <a:chExt cx="160412" cy="4610646"/>
          </a:xfrm>
        </p:grpSpPr>
        <p:sp>
          <p:nvSpPr>
            <p:cNvPr id="446" name="Oval 12"/>
            <p:cNvSpPr/>
            <p:nvPr/>
          </p:nvSpPr>
          <p:spPr>
            <a:xfrm>
              <a:off x="-1" y="4519206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7" name="Oval 13"/>
            <p:cNvSpPr/>
            <p:nvPr/>
          </p:nvSpPr>
          <p:spPr>
            <a:xfrm>
              <a:off x="68971" y="0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8" name="Oval 32"/>
            <p:cNvSpPr/>
            <p:nvPr/>
          </p:nvSpPr>
          <p:spPr>
            <a:xfrm>
              <a:off x="32014" y="1706039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9" name="Oval 35"/>
            <p:cNvSpPr/>
            <p:nvPr/>
          </p:nvSpPr>
          <p:spPr>
            <a:xfrm>
              <a:off x="23251" y="3659805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0" name="Oval 36"/>
            <p:cNvSpPr/>
            <p:nvPr/>
          </p:nvSpPr>
          <p:spPr>
            <a:xfrm>
              <a:off x="45719" y="2987201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52" name="TextBox 5"/>
          <p:cNvSpPr txBox="1"/>
          <p:nvPr/>
        </p:nvSpPr>
        <p:spPr>
          <a:xfrm>
            <a:off x="2661895" y="1294268"/>
            <a:ext cx="12964212" cy="867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Market Correlation</a:t>
            </a:r>
          </a:p>
        </p:txBody>
      </p:sp>
      <p:sp>
        <p:nvSpPr>
          <p:cNvPr id="453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roup 2"/>
          <p:cNvGrpSpPr/>
          <p:nvPr/>
        </p:nvGrpSpPr>
        <p:grpSpPr>
          <a:xfrm>
            <a:off x="7600950" y="855232"/>
            <a:ext cx="3086101" cy="3102137"/>
            <a:chOff x="0" y="0"/>
            <a:chExt cx="3086100" cy="3102136"/>
          </a:xfrm>
        </p:grpSpPr>
        <p:sp>
          <p:nvSpPr>
            <p:cNvPr id="455" name="Freeform 4"/>
            <p:cNvSpPr/>
            <p:nvPr/>
          </p:nvSpPr>
          <p:spPr>
            <a:xfrm>
              <a:off x="0" y="-1"/>
              <a:ext cx="3086101" cy="310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58" name="Group 6"/>
            <p:cNvGrpSpPr/>
            <p:nvPr/>
          </p:nvGrpSpPr>
          <p:grpSpPr>
            <a:xfrm>
              <a:off x="0" y="1915418"/>
              <a:ext cx="3086100" cy="865804"/>
              <a:chOff x="0" y="0"/>
              <a:chExt cx="3086100" cy="865803"/>
            </a:xfrm>
          </p:grpSpPr>
          <p:sp>
            <p:nvSpPr>
              <p:cNvPr id="456" name="Freeform 7"/>
              <p:cNvSpPr/>
              <p:nvPr/>
            </p:nvSpPr>
            <p:spPr>
              <a:xfrm>
                <a:off x="0" y="9543"/>
                <a:ext cx="3086100" cy="8562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7" name="TextBox 8"/>
              <p:cNvSpPr txBox="1"/>
              <p:nvPr/>
            </p:nvSpPr>
            <p:spPr>
              <a:xfrm>
                <a:off x="0" y="0"/>
                <a:ext cx="3086100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Commitment to</a:t>
                </a:r>
              </a:p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Building a Team</a:t>
                </a:r>
              </a:p>
            </p:txBody>
          </p:sp>
        </p:grpSp>
        <p:sp>
          <p:nvSpPr>
            <p:cNvPr id="459" name="Freeform 9"/>
            <p:cNvSpPr/>
            <p:nvPr/>
          </p:nvSpPr>
          <p:spPr>
            <a:xfrm>
              <a:off x="847109" y="258570"/>
              <a:ext cx="1391882" cy="1369105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66" name="Group 10"/>
          <p:cNvGrpSpPr/>
          <p:nvPr/>
        </p:nvGrpSpPr>
        <p:grpSpPr>
          <a:xfrm>
            <a:off x="2963040" y="2233781"/>
            <a:ext cx="3086101" cy="3102137"/>
            <a:chOff x="0" y="0"/>
            <a:chExt cx="3086100" cy="3102136"/>
          </a:xfrm>
        </p:grpSpPr>
        <p:sp>
          <p:nvSpPr>
            <p:cNvPr id="461" name="Freeform 11"/>
            <p:cNvSpPr/>
            <p:nvPr/>
          </p:nvSpPr>
          <p:spPr>
            <a:xfrm>
              <a:off x="898765" y="243479"/>
              <a:ext cx="1288570" cy="1307590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2" name="Freeform 13"/>
            <p:cNvSpPr/>
            <p:nvPr/>
          </p:nvSpPr>
          <p:spPr>
            <a:xfrm>
              <a:off x="0" y="-1"/>
              <a:ext cx="3086101" cy="310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6F0F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65" name="Group 15"/>
            <p:cNvGrpSpPr/>
            <p:nvPr/>
          </p:nvGrpSpPr>
          <p:grpSpPr>
            <a:xfrm>
              <a:off x="0" y="1874293"/>
              <a:ext cx="3086100" cy="865804"/>
              <a:chOff x="0" y="0"/>
              <a:chExt cx="3086100" cy="865803"/>
            </a:xfrm>
          </p:grpSpPr>
          <p:sp>
            <p:nvSpPr>
              <p:cNvPr id="463" name="Freeform 16"/>
              <p:cNvSpPr/>
              <p:nvPr/>
            </p:nvSpPr>
            <p:spPr>
              <a:xfrm>
                <a:off x="0" y="9543"/>
                <a:ext cx="3086100" cy="8562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64" name="TextBox 17"/>
              <p:cNvSpPr txBox="1"/>
              <p:nvPr/>
            </p:nvSpPr>
            <p:spPr>
              <a:xfrm>
                <a:off x="0" y="0"/>
                <a:ext cx="3086100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lvl1pPr>
              </a:lstStyle>
              <a:p>
                <a:pPr/>
                <a:r>
                  <a:t>Setting and Adhering to Priorities</a:t>
                </a:r>
              </a:p>
            </p:txBody>
          </p:sp>
        </p:grpSp>
      </p:grpSp>
      <p:grpSp>
        <p:nvGrpSpPr>
          <p:cNvPr id="472" name="Group 18"/>
          <p:cNvGrpSpPr/>
          <p:nvPr/>
        </p:nvGrpSpPr>
        <p:grpSpPr>
          <a:xfrm>
            <a:off x="12238859" y="2161449"/>
            <a:ext cx="3086101" cy="3102138"/>
            <a:chOff x="0" y="0"/>
            <a:chExt cx="3086100" cy="3102136"/>
          </a:xfrm>
        </p:grpSpPr>
        <p:sp>
          <p:nvSpPr>
            <p:cNvPr id="467" name="Freeform 19"/>
            <p:cNvSpPr/>
            <p:nvPr/>
          </p:nvSpPr>
          <p:spPr>
            <a:xfrm>
              <a:off x="838384" y="333758"/>
              <a:ext cx="1409332" cy="1217311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68" name="Freeform 21"/>
            <p:cNvSpPr/>
            <p:nvPr/>
          </p:nvSpPr>
          <p:spPr>
            <a:xfrm>
              <a:off x="0" y="-1"/>
              <a:ext cx="3086101" cy="310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71" name="Group 23"/>
            <p:cNvGrpSpPr/>
            <p:nvPr/>
          </p:nvGrpSpPr>
          <p:grpSpPr>
            <a:xfrm>
              <a:off x="0" y="1915418"/>
              <a:ext cx="3086100" cy="865804"/>
              <a:chOff x="0" y="0"/>
              <a:chExt cx="3086100" cy="865802"/>
            </a:xfrm>
          </p:grpSpPr>
          <p:sp>
            <p:nvSpPr>
              <p:cNvPr id="469" name="Freeform 24"/>
              <p:cNvSpPr/>
              <p:nvPr/>
            </p:nvSpPr>
            <p:spPr>
              <a:xfrm>
                <a:off x="0" y="9543"/>
                <a:ext cx="3086100" cy="85626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0" name="TextBox 25"/>
              <p:cNvSpPr txBox="1"/>
              <p:nvPr/>
            </p:nvSpPr>
            <p:spPr>
              <a:xfrm>
                <a:off x="0" y="0"/>
                <a:ext cx="3086100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Willingness to Seek</a:t>
                </a:r>
              </a:p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and Take Advice</a:t>
                </a:r>
              </a:p>
            </p:txBody>
          </p:sp>
        </p:grpSp>
      </p:grpSp>
      <p:grpSp>
        <p:nvGrpSpPr>
          <p:cNvPr id="478" name="Group 26"/>
          <p:cNvGrpSpPr/>
          <p:nvPr/>
        </p:nvGrpSpPr>
        <p:grpSpPr>
          <a:xfrm>
            <a:off x="5361959" y="6232364"/>
            <a:ext cx="3086101" cy="3102137"/>
            <a:chOff x="0" y="0"/>
            <a:chExt cx="3086100" cy="3102136"/>
          </a:xfrm>
        </p:grpSpPr>
        <p:sp>
          <p:nvSpPr>
            <p:cNvPr id="473" name="Freeform 27"/>
            <p:cNvSpPr/>
            <p:nvPr/>
          </p:nvSpPr>
          <p:spPr>
            <a:xfrm>
              <a:off x="1028826" y="441426"/>
              <a:ext cx="1028448" cy="1271116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74" name="Freeform 29"/>
            <p:cNvSpPr/>
            <p:nvPr/>
          </p:nvSpPr>
          <p:spPr>
            <a:xfrm>
              <a:off x="0" y="-1"/>
              <a:ext cx="3086101" cy="310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77" name="Group 31"/>
            <p:cNvGrpSpPr/>
            <p:nvPr/>
          </p:nvGrpSpPr>
          <p:grpSpPr>
            <a:xfrm>
              <a:off x="0" y="1915418"/>
              <a:ext cx="3086100" cy="865804"/>
              <a:chOff x="0" y="0"/>
              <a:chExt cx="3086100" cy="865803"/>
            </a:xfrm>
          </p:grpSpPr>
          <p:sp>
            <p:nvSpPr>
              <p:cNvPr id="475" name="Freeform 32"/>
              <p:cNvSpPr/>
              <p:nvPr/>
            </p:nvSpPr>
            <p:spPr>
              <a:xfrm>
                <a:off x="0" y="9543"/>
                <a:ext cx="3086100" cy="8562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6" name="TextBox 33"/>
              <p:cNvSpPr txBox="1"/>
              <p:nvPr/>
            </p:nvSpPr>
            <p:spPr>
              <a:xfrm>
                <a:off x="0" y="0"/>
                <a:ext cx="3086100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Obsession with</a:t>
                </a:r>
              </a:p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Quality</a:t>
                </a:r>
              </a:p>
            </p:txBody>
          </p:sp>
        </p:grpSp>
      </p:grpSp>
      <p:grpSp>
        <p:nvGrpSpPr>
          <p:cNvPr id="484" name="Group 34"/>
          <p:cNvGrpSpPr/>
          <p:nvPr/>
        </p:nvGrpSpPr>
        <p:grpSpPr>
          <a:xfrm>
            <a:off x="9839939" y="6232364"/>
            <a:ext cx="3086101" cy="3102137"/>
            <a:chOff x="0" y="0"/>
            <a:chExt cx="3086100" cy="3102136"/>
          </a:xfrm>
        </p:grpSpPr>
        <p:sp>
          <p:nvSpPr>
            <p:cNvPr id="479" name="Freeform 35"/>
            <p:cNvSpPr/>
            <p:nvPr/>
          </p:nvSpPr>
          <p:spPr>
            <a:xfrm>
              <a:off x="1018533" y="291313"/>
              <a:ext cx="1049034" cy="1259756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80" name="Freeform 37"/>
            <p:cNvSpPr/>
            <p:nvPr/>
          </p:nvSpPr>
          <p:spPr>
            <a:xfrm>
              <a:off x="0" y="-1"/>
              <a:ext cx="3086101" cy="310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83" name="Group 39"/>
            <p:cNvGrpSpPr/>
            <p:nvPr/>
          </p:nvGrpSpPr>
          <p:grpSpPr>
            <a:xfrm>
              <a:off x="0" y="1915418"/>
              <a:ext cx="3086100" cy="865804"/>
              <a:chOff x="0" y="0"/>
              <a:chExt cx="3086100" cy="865803"/>
            </a:xfrm>
          </p:grpSpPr>
          <p:sp>
            <p:nvSpPr>
              <p:cNvPr id="481" name="Freeform 40"/>
              <p:cNvSpPr/>
              <p:nvPr/>
            </p:nvSpPr>
            <p:spPr>
              <a:xfrm>
                <a:off x="0" y="9543"/>
                <a:ext cx="3086100" cy="8562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2" name="TextBox 41"/>
              <p:cNvSpPr txBox="1"/>
              <p:nvPr/>
            </p:nvSpPr>
            <p:spPr>
              <a:xfrm>
                <a:off x="0" y="0"/>
                <a:ext cx="3086100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lvl1pPr>
              </a:lstStyle>
              <a:p>
                <a:pPr/>
                <a:r>
                  <a:t>Fanatical Custodian of Time </a:t>
                </a:r>
              </a:p>
            </p:txBody>
          </p:sp>
        </p:grpSp>
      </p:grpSp>
      <p:sp>
        <p:nvSpPr>
          <p:cNvPr id="485" name="Freeform 2"/>
          <p:cNvSpPr/>
          <p:nvPr/>
        </p:nvSpPr>
        <p:spPr>
          <a:xfrm rot="10800000">
            <a:off x="2661894" y="-1028701"/>
            <a:ext cx="15243659" cy="1524366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6" name="Freeform 5"/>
          <p:cNvSpPr/>
          <p:nvPr/>
        </p:nvSpPr>
        <p:spPr>
          <a:xfrm>
            <a:off x="15328290" y="-1477027"/>
            <a:ext cx="4582974" cy="439392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roup 10"/>
          <p:cNvGrpSpPr/>
          <p:nvPr/>
        </p:nvGrpSpPr>
        <p:grpSpPr>
          <a:xfrm>
            <a:off x="8312732" y="3143353"/>
            <a:ext cx="2671825" cy="2600594"/>
            <a:chOff x="0" y="0"/>
            <a:chExt cx="2671824" cy="2600593"/>
          </a:xfrm>
        </p:grpSpPr>
        <p:sp>
          <p:nvSpPr>
            <p:cNvPr id="488" name="Freeform 11"/>
            <p:cNvSpPr/>
            <p:nvPr/>
          </p:nvSpPr>
          <p:spPr>
            <a:xfrm>
              <a:off x="778115" y="204114"/>
              <a:ext cx="1115594" cy="1096183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89" name="Freeform 13"/>
            <p:cNvSpPr/>
            <p:nvPr/>
          </p:nvSpPr>
          <p:spPr>
            <a:xfrm>
              <a:off x="-1" y="-1"/>
              <a:ext cx="2671825" cy="260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6F0F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92" name="Group 15"/>
            <p:cNvGrpSpPr/>
            <p:nvPr/>
          </p:nvGrpSpPr>
          <p:grpSpPr>
            <a:xfrm>
              <a:off x="-1" y="1506349"/>
              <a:ext cx="2671826" cy="803017"/>
              <a:chOff x="0" y="0"/>
              <a:chExt cx="2671824" cy="803015"/>
            </a:xfrm>
          </p:grpSpPr>
          <p:sp>
            <p:nvSpPr>
              <p:cNvPr id="490" name="Freeform 16"/>
              <p:cNvSpPr/>
              <p:nvPr/>
            </p:nvSpPr>
            <p:spPr>
              <a:xfrm>
                <a:off x="0" y="72915"/>
                <a:ext cx="2671825" cy="71782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" name="TextBox 17"/>
              <p:cNvSpPr txBox="1"/>
              <p:nvPr/>
            </p:nvSpPr>
            <p:spPr>
              <a:xfrm>
                <a:off x="0" y="0"/>
                <a:ext cx="2671825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lvl1pPr>
              </a:lstStyle>
              <a:p>
                <a:pPr/>
                <a:r>
                  <a:t>Setting and Adhering to Priorities</a:t>
                </a:r>
              </a:p>
            </p:txBody>
          </p:sp>
        </p:grpSp>
      </p:grpSp>
      <p:grpSp>
        <p:nvGrpSpPr>
          <p:cNvPr id="499" name="Group 18"/>
          <p:cNvGrpSpPr/>
          <p:nvPr/>
        </p:nvGrpSpPr>
        <p:grpSpPr>
          <a:xfrm>
            <a:off x="14825850" y="3060280"/>
            <a:ext cx="2671825" cy="2600594"/>
            <a:chOff x="0" y="0"/>
            <a:chExt cx="2671824" cy="2600593"/>
          </a:xfrm>
        </p:grpSpPr>
        <p:sp>
          <p:nvSpPr>
            <p:cNvPr id="494" name="Freeform 19"/>
            <p:cNvSpPr/>
            <p:nvPr/>
          </p:nvSpPr>
          <p:spPr>
            <a:xfrm>
              <a:off x="725840" y="279797"/>
              <a:ext cx="1220144" cy="1020500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95" name="Freeform 21"/>
            <p:cNvSpPr/>
            <p:nvPr/>
          </p:nvSpPr>
          <p:spPr>
            <a:xfrm>
              <a:off x="-1" y="-1"/>
              <a:ext cx="2671825" cy="260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498" name="Group 23"/>
            <p:cNvGrpSpPr/>
            <p:nvPr/>
          </p:nvGrpSpPr>
          <p:grpSpPr>
            <a:xfrm>
              <a:off x="-1" y="1540825"/>
              <a:ext cx="2671826" cy="803017"/>
              <a:chOff x="0" y="0"/>
              <a:chExt cx="2671824" cy="803015"/>
            </a:xfrm>
          </p:grpSpPr>
          <p:sp>
            <p:nvSpPr>
              <p:cNvPr id="496" name="Freeform 24"/>
              <p:cNvSpPr/>
              <p:nvPr/>
            </p:nvSpPr>
            <p:spPr>
              <a:xfrm>
                <a:off x="0" y="72915"/>
                <a:ext cx="2671825" cy="71782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7" name="TextBox 25"/>
              <p:cNvSpPr txBox="1"/>
              <p:nvPr/>
            </p:nvSpPr>
            <p:spPr>
              <a:xfrm>
                <a:off x="0" y="0"/>
                <a:ext cx="2671825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Willingness to Seek</a:t>
                </a:r>
              </a:p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and Take Advice</a:t>
                </a:r>
              </a:p>
            </p:txBody>
          </p:sp>
        </p:grpSp>
      </p:grpSp>
      <p:grpSp>
        <p:nvGrpSpPr>
          <p:cNvPr id="505" name="Group 26"/>
          <p:cNvGrpSpPr/>
          <p:nvPr/>
        </p:nvGrpSpPr>
        <p:grpSpPr>
          <a:xfrm>
            <a:off x="9808826" y="6159984"/>
            <a:ext cx="2671825" cy="2600595"/>
            <a:chOff x="0" y="0"/>
            <a:chExt cx="2671824" cy="2600593"/>
          </a:xfrm>
        </p:grpSpPr>
        <p:sp>
          <p:nvSpPr>
            <p:cNvPr id="500" name="Freeform 27"/>
            <p:cNvSpPr/>
            <p:nvPr/>
          </p:nvSpPr>
          <p:spPr>
            <a:xfrm>
              <a:off x="890717" y="370058"/>
              <a:ext cx="890390" cy="1065606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1" name="Freeform 29"/>
            <p:cNvSpPr/>
            <p:nvPr/>
          </p:nvSpPr>
          <p:spPr>
            <a:xfrm>
              <a:off x="-1" y="-1"/>
              <a:ext cx="2671825" cy="260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504" name="Group 31"/>
            <p:cNvGrpSpPr/>
            <p:nvPr/>
          </p:nvGrpSpPr>
          <p:grpSpPr>
            <a:xfrm>
              <a:off x="-1" y="1540825"/>
              <a:ext cx="2671826" cy="803017"/>
              <a:chOff x="0" y="0"/>
              <a:chExt cx="2671824" cy="803015"/>
            </a:xfrm>
          </p:grpSpPr>
          <p:sp>
            <p:nvSpPr>
              <p:cNvPr id="502" name="Freeform 32"/>
              <p:cNvSpPr/>
              <p:nvPr/>
            </p:nvSpPr>
            <p:spPr>
              <a:xfrm>
                <a:off x="0" y="72915"/>
                <a:ext cx="2671825" cy="71782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3" name="TextBox 33"/>
              <p:cNvSpPr txBox="1"/>
              <p:nvPr/>
            </p:nvSpPr>
            <p:spPr>
              <a:xfrm>
                <a:off x="0" y="0"/>
                <a:ext cx="2671825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Obsession with</a:t>
                </a:r>
              </a:p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Quality</a:t>
                </a:r>
              </a:p>
            </p:txBody>
          </p:sp>
        </p:grpSp>
      </p:grpSp>
      <p:grpSp>
        <p:nvGrpSpPr>
          <p:cNvPr id="511" name="Group 34"/>
          <p:cNvGrpSpPr/>
          <p:nvPr/>
        </p:nvGrpSpPr>
        <p:grpSpPr>
          <a:xfrm>
            <a:off x="13258799" y="6159984"/>
            <a:ext cx="2671826" cy="2600595"/>
            <a:chOff x="0" y="0"/>
            <a:chExt cx="2671824" cy="2600593"/>
          </a:xfrm>
        </p:grpSpPr>
        <p:sp>
          <p:nvSpPr>
            <p:cNvPr id="506" name="Freeform 35"/>
            <p:cNvSpPr/>
            <p:nvPr/>
          </p:nvSpPr>
          <p:spPr>
            <a:xfrm>
              <a:off x="881806" y="244214"/>
              <a:ext cx="908212" cy="1056083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7" name="Freeform 37"/>
            <p:cNvSpPr/>
            <p:nvPr/>
          </p:nvSpPr>
          <p:spPr>
            <a:xfrm>
              <a:off x="-1" y="-1"/>
              <a:ext cx="2671825" cy="260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510" name="Group 39"/>
            <p:cNvGrpSpPr/>
            <p:nvPr/>
          </p:nvGrpSpPr>
          <p:grpSpPr>
            <a:xfrm>
              <a:off x="-1" y="1540825"/>
              <a:ext cx="2671826" cy="803017"/>
              <a:chOff x="0" y="0"/>
              <a:chExt cx="2671824" cy="803015"/>
            </a:xfrm>
          </p:grpSpPr>
          <p:sp>
            <p:nvSpPr>
              <p:cNvPr id="508" name="Freeform 40"/>
              <p:cNvSpPr/>
              <p:nvPr/>
            </p:nvSpPr>
            <p:spPr>
              <a:xfrm>
                <a:off x="0" y="72915"/>
                <a:ext cx="2671825" cy="71782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9" name="TextBox 41"/>
              <p:cNvSpPr txBox="1"/>
              <p:nvPr/>
            </p:nvSpPr>
            <p:spPr>
              <a:xfrm>
                <a:off x="0" y="0"/>
                <a:ext cx="2671825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lvl1pPr>
              </a:lstStyle>
              <a:p>
                <a:pPr/>
                <a:r>
                  <a:t>Fanatical Custodian of Time </a:t>
                </a:r>
              </a:p>
            </p:txBody>
          </p:sp>
        </p:grpSp>
      </p:grpSp>
      <p:grpSp>
        <p:nvGrpSpPr>
          <p:cNvPr id="517" name="Group 62"/>
          <p:cNvGrpSpPr/>
          <p:nvPr/>
        </p:nvGrpSpPr>
        <p:grpSpPr>
          <a:xfrm>
            <a:off x="11484022" y="1171886"/>
            <a:ext cx="2671825" cy="2678441"/>
            <a:chOff x="0" y="0"/>
            <a:chExt cx="2671824" cy="2678439"/>
          </a:xfrm>
        </p:grpSpPr>
        <p:sp>
          <p:nvSpPr>
            <p:cNvPr id="512" name="Freeform 4"/>
            <p:cNvSpPr/>
            <p:nvPr/>
          </p:nvSpPr>
          <p:spPr>
            <a:xfrm>
              <a:off x="-1" y="-1"/>
              <a:ext cx="2671825" cy="267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C6181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515" name="Group 6"/>
            <p:cNvGrpSpPr/>
            <p:nvPr/>
          </p:nvGrpSpPr>
          <p:grpSpPr>
            <a:xfrm>
              <a:off x="-1" y="1598966"/>
              <a:ext cx="2671826" cy="803017"/>
              <a:chOff x="0" y="0"/>
              <a:chExt cx="2671824" cy="803015"/>
            </a:xfrm>
          </p:grpSpPr>
          <p:sp>
            <p:nvSpPr>
              <p:cNvPr id="513" name="Freeform 7"/>
              <p:cNvSpPr/>
              <p:nvPr/>
            </p:nvSpPr>
            <p:spPr>
              <a:xfrm>
                <a:off x="0" y="63079"/>
                <a:ext cx="2671825" cy="73931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" name="TextBox 8"/>
              <p:cNvSpPr txBox="1"/>
              <p:nvPr/>
            </p:nvSpPr>
            <p:spPr>
              <a:xfrm>
                <a:off x="0" y="0"/>
                <a:ext cx="2671825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lvl1pPr>
              </a:lstStyle>
              <a:p>
                <a:pPr/>
                <a:r>
                  <a:t>Commitment to Building a Team</a:t>
                </a:r>
              </a:p>
            </p:txBody>
          </p:sp>
        </p:grpSp>
        <p:sp>
          <p:nvSpPr>
            <p:cNvPr id="516" name="Freeform 9"/>
            <p:cNvSpPr/>
            <p:nvPr/>
          </p:nvSpPr>
          <p:spPr>
            <a:xfrm>
              <a:off x="733394" y="223254"/>
              <a:ext cx="1205036" cy="1182110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18" name="Freeform 2"/>
          <p:cNvSpPr/>
          <p:nvPr/>
        </p:nvSpPr>
        <p:spPr>
          <a:xfrm rot="10800000">
            <a:off x="2661894" y="-1028701"/>
            <a:ext cx="15243659" cy="1524366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19" name="Picture 1" descr="Picture 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68747" y="1342448"/>
            <a:ext cx="4898502" cy="7397737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Freeform 5"/>
          <p:cNvSpPr/>
          <p:nvPr/>
        </p:nvSpPr>
        <p:spPr>
          <a:xfrm>
            <a:off x="15328290" y="-1477027"/>
            <a:ext cx="4582974" cy="4393927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Freeform 5"/>
          <p:cNvSpPr/>
          <p:nvPr/>
        </p:nvSpPr>
        <p:spPr>
          <a:xfrm>
            <a:off x="15328290" y="-1477027"/>
            <a:ext cx="4582974" cy="439392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2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8747" y="1342448"/>
            <a:ext cx="4898502" cy="7397737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Freeform 2"/>
          <p:cNvSpPr/>
          <p:nvPr/>
        </p:nvSpPr>
        <p:spPr>
          <a:xfrm rot="10800000">
            <a:off x="13030200" y="3543299"/>
            <a:ext cx="15243660" cy="152436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25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56709" y="1368356"/>
            <a:ext cx="4898502" cy="7397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roup 10"/>
          <p:cNvGrpSpPr/>
          <p:nvPr/>
        </p:nvGrpSpPr>
        <p:grpSpPr>
          <a:xfrm>
            <a:off x="8312732" y="3143353"/>
            <a:ext cx="2671825" cy="2600594"/>
            <a:chOff x="0" y="0"/>
            <a:chExt cx="2671824" cy="2600593"/>
          </a:xfrm>
        </p:grpSpPr>
        <p:sp>
          <p:nvSpPr>
            <p:cNvPr id="527" name="Freeform 11"/>
            <p:cNvSpPr/>
            <p:nvPr/>
          </p:nvSpPr>
          <p:spPr>
            <a:xfrm>
              <a:off x="778115" y="204114"/>
              <a:ext cx="1115594" cy="1096183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28" name="Freeform 13"/>
            <p:cNvSpPr/>
            <p:nvPr/>
          </p:nvSpPr>
          <p:spPr>
            <a:xfrm>
              <a:off x="-1" y="-1"/>
              <a:ext cx="2671825" cy="260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C6181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531" name="Group 15"/>
            <p:cNvGrpSpPr/>
            <p:nvPr/>
          </p:nvGrpSpPr>
          <p:grpSpPr>
            <a:xfrm>
              <a:off x="-1" y="1506349"/>
              <a:ext cx="2671826" cy="803017"/>
              <a:chOff x="0" y="0"/>
              <a:chExt cx="2671824" cy="803015"/>
            </a:xfrm>
          </p:grpSpPr>
          <p:sp>
            <p:nvSpPr>
              <p:cNvPr id="529" name="Freeform 16"/>
              <p:cNvSpPr/>
              <p:nvPr/>
            </p:nvSpPr>
            <p:spPr>
              <a:xfrm>
                <a:off x="0" y="72915"/>
                <a:ext cx="2671825" cy="71782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0" name="TextBox 17"/>
              <p:cNvSpPr txBox="1"/>
              <p:nvPr/>
            </p:nvSpPr>
            <p:spPr>
              <a:xfrm>
                <a:off x="0" y="0"/>
                <a:ext cx="2671825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lvl1pPr>
              </a:lstStyle>
              <a:p>
                <a:pPr/>
                <a:r>
                  <a:t>Setting and Adhering to Priorities</a:t>
                </a:r>
              </a:p>
            </p:txBody>
          </p:sp>
        </p:grpSp>
      </p:grpSp>
      <p:grpSp>
        <p:nvGrpSpPr>
          <p:cNvPr id="538" name="Group 18"/>
          <p:cNvGrpSpPr/>
          <p:nvPr/>
        </p:nvGrpSpPr>
        <p:grpSpPr>
          <a:xfrm>
            <a:off x="14825850" y="3060280"/>
            <a:ext cx="2671825" cy="2600594"/>
            <a:chOff x="0" y="0"/>
            <a:chExt cx="2671824" cy="2600593"/>
          </a:xfrm>
        </p:grpSpPr>
        <p:sp>
          <p:nvSpPr>
            <p:cNvPr id="533" name="Freeform 19"/>
            <p:cNvSpPr/>
            <p:nvPr/>
          </p:nvSpPr>
          <p:spPr>
            <a:xfrm>
              <a:off x="725840" y="279797"/>
              <a:ext cx="1220144" cy="1020500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4" name="Freeform 21"/>
            <p:cNvSpPr/>
            <p:nvPr/>
          </p:nvSpPr>
          <p:spPr>
            <a:xfrm>
              <a:off x="-1" y="-1"/>
              <a:ext cx="2671825" cy="260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537" name="Group 23"/>
            <p:cNvGrpSpPr/>
            <p:nvPr/>
          </p:nvGrpSpPr>
          <p:grpSpPr>
            <a:xfrm>
              <a:off x="-1" y="1540825"/>
              <a:ext cx="2671826" cy="803017"/>
              <a:chOff x="0" y="0"/>
              <a:chExt cx="2671824" cy="803015"/>
            </a:xfrm>
          </p:grpSpPr>
          <p:sp>
            <p:nvSpPr>
              <p:cNvPr id="535" name="Freeform 24"/>
              <p:cNvSpPr/>
              <p:nvPr/>
            </p:nvSpPr>
            <p:spPr>
              <a:xfrm>
                <a:off x="0" y="72915"/>
                <a:ext cx="2671825" cy="71782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6" name="TextBox 25"/>
              <p:cNvSpPr txBox="1"/>
              <p:nvPr/>
            </p:nvSpPr>
            <p:spPr>
              <a:xfrm>
                <a:off x="0" y="0"/>
                <a:ext cx="2671825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Willingness to Seek</a:t>
                </a:r>
              </a:p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and Take Advice</a:t>
                </a:r>
              </a:p>
            </p:txBody>
          </p:sp>
        </p:grpSp>
      </p:grpSp>
      <p:grpSp>
        <p:nvGrpSpPr>
          <p:cNvPr id="544" name="Group 26"/>
          <p:cNvGrpSpPr/>
          <p:nvPr/>
        </p:nvGrpSpPr>
        <p:grpSpPr>
          <a:xfrm>
            <a:off x="9808826" y="6159984"/>
            <a:ext cx="2671825" cy="2600595"/>
            <a:chOff x="0" y="0"/>
            <a:chExt cx="2671824" cy="2600593"/>
          </a:xfrm>
        </p:grpSpPr>
        <p:sp>
          <p:nvSpPr>
            <p:cNvPr id="539" name="Freeform 27"/>
            <p:cNvSpPr/>
            <p:nvPr/>
          </p:nvSpPr>
          <p:spPr>
            <a:xfrm>
              <a:off x="890717" y="370058"/>
              <a:ext cx="890390" cy="1065606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0" name="Freeform 29"/>
            <p:cNvSpPr/>
            <p:nvPr/>
          </p:nvSpPr>
          <p:spPr>
            <a:xfrm>
              <a:off x="-1" y="-1"/>
              <a:ext cx="2671825" cy="260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543" name="Group 31"/>
            <p:cNvGrpSpPr/>
            <p:nvPr/>
          </p:nvGrpSpPr>
          <p:grpSpPr>
            <a:xfrm>
              <a:off x="-1" y="1540825"/>
              <a:ext cx="2671826" cy="803017"/>
              <a:chOff x="0" y="0"/>
              <a:chExt cx="2671824" cy="803015"/>
            </a:xfrm>
          </p:grpSpPr>
          <p:sp>
            <p:nvSpPr>
              <p:cNvPr id="541" name="Freeform 32"/>
              <p:cNvSpPr/>
              <p:nvPr/>
            </p:nvSpPr>
            <p:spPr>
              <a:xfrm>
                <a:off x="0" y="72915"/>
                <a:ext cx="2671825" cy="71782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" name="TextBox 33"/>
              <p:cNvSpPr txBox="1"/>
              <p:nvPr/>
            </p:nvSpPr>
            <p:spPr>
              <a:xfrm>
                <a:off x="0" y="0"/>
                <a:ext cx="2671825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Obsession with</a:t>
                </a:r>
              </a:p>
              <a:p>
                <a: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pPr>
                <a:r>
                  <a:t>Quality</a:t>
                </a:r>
              </a:p>
            </p:txBody>
          </p:sp>
        </p:grpSp>
      </p:grpSp>
      <p:grpSp>
        <p:nvGrpSpPr>
          <p:cNvPr id="550" name="Group 34"/>
          <p:cNvGrpSpPr/>
          <p:nvPr/>
        </p:nvGrpSpPr>
        <p:grpSpPr>
          <a:xfrm>
            <a:off x="13258799" y="6159984"/>
            <a:ext cx="2671826" cy="2600595"/>
            <a:chOff x="0" y="0"/>
            <a:chExt cx="2671824" cy="2600593"/>
          </a:xfrm>
        </p:grpSpPr>
        <p:sp>
          <p:nvSpPr>
            <p:cNvPr id="545" name="Freeform 35"/>
            <p:cNvSpPr/>
            <p:nvPr/>
          </p:nvSpPr>
          <p:spPr>
            <a:xfrm>
              <a:off x="881806" y="244214"/>
              <a:ext cx="908212" cy="1056083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6" name="Freeform 37"/>
            <p:cNvSpPr/>
            <p:nvPr/>
          </p:nvSpPr>
          <p:spPr>
            <a:xfrm>
              <a:off x="-1" y="-1"/>
              <a:ext cx="2671825" cy="260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3" y="0"/>
                  </a:moveTo>
                  <a:lnTo>
                    <a:pt x="20267" y="0"/>
                  </a:lnTo>
                  <a:cubicBezTo>
                    <a:pt x="20620" y="0"/>
                    <a:pt x="20959" y="140"/>
                    <a:pt x="21209" y="388"/>
                  </a:cubicBezTo>
                  <a:cubicBezTo>
                    <a:pt x="21460" y="637"/>
                    <a:pt x="21600" y="975"/>
                    <a:pt x="21600" y="1326"/>
                  </a:cubicBezTo>
                  <a:lnTo>
                    <a:pt x="21600" y="20274"/>
                  </a:lnTo>
                  <a:cubicBezTo>
                    <a:pt x="21600" y="20625"/>
                    <a:pt x="21460" y="20963"/>
                    <a:pt x="21209" y="21212"/>
                  </a:cubicBezTo>
                  <a:cubicBezTo>
                    <a:pt x="20959" y="21460"/>
                    <a:pt x="20620" y="21600"/>
                    <a:pt x="20267" y="21600"/>
                  </a:cubicBezTo>
                  <a:lnTo>
                    <a:pt x="1333" y="21600"/>
                  </a:lnTo>
                  <a:cubicBezTo>
                    <a:pt x="980" y="21600"/>
                    <a:pt x="641" y="21460"/>
                    <a:pt x="391" y="21212"/>
                  </a:cubicBezTo>
                  <a:cubicBezTo>
                    <a:pt x="140" y="20963"/>
                    <a:pt x="0" y="20625"/>
                    <a:pt x="0" y="20274"/>
                  </a:cubicBezTo>
                  <a:lnTo>
                    <a:pt x="0" y="1326"/>
                  </a:lnTo>
                  <a:cubicBezTo>
                    <a:pt x="0" y="975"/>
                    <a:pt x="140" y="637"/>
                    <a:pt x="391" y="388"/>
                  </a:cubicBezTo>
                  <a:cubicBezTo>
                    <a:pt x="641" y="140"/>
                    <a:pt x="980" y="0"/>
                    <a:pt x="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549" name="Group 39"/>
            <p:cNvGrpSpPr/>
            <p:nvPr/>
          </p:nvGrpSpPr>
          <p:grpSpPr>
            <a:xfrm>
              <a:off x="-1" y="1540825"/>
              <a:ext cx="2671826" cy="803017"/>
              <a:chOff x="0" y="0"/>
              <a:chExt cx="2671824" cy="803015"/>
            </a:xfrm>
          </p:grpSpPr>
          <p:sp>
            <p:nvSpPr>
              <p:cNvPr id="547" name="Freeform 40"/>
              <p:cNvSpPr/>
              <p:nvPr/>
            </p:nvSpPr>
            <p:spPr>
              <a:xfrm>
                <a:off x="0" y="72915"/>
                <a:ext cx="2671825" cy="71782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8" name="TextBox 41"/>
              <p:cNvSpPr txBox="1"/>
              <p:nvPr/>
            </p:nvSpPr>
            <p:spPr>
              <a:xfrm>
                <a:off x="0" y="0"/>
                <a:ext cx="2671825" cy="803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ts val="2800"/>
                  </a:lnSpc>
                  <a:defRPr sz="2100">
                    <a:latin typeface="Montserrat Classic"/>
                    <a:ea typeface="Montserrat Classic"/>
                    <a:cs typeface="Montserrat Classic"/>
                    <a:sym typeface="Montserrat Classic"/>
                  </a:defRPr>
                </a:lvl1pPr>
              </a:lstStyle>
              <a:p>
                <a:pPr/>
                <a:r>
                  <a:t>Fanatical Custodian of Time </a:t>
                </a:r>
              </a:p>
            </p:txBody>
          </p:sp>
        </p:grpSp>
      </p:grpSp>
      <p:grpSp>
        <p:nvGrpSpPr>
          <p:cNvPr id="560" name="Group 62"/>
          <p:cNvGrpSpPr/>
          <p:nvPr/>
        </p:nvGrpSpPr>
        <p:grpSpPr>
          <a:xfrm>
            <a:off x="11484022" y="1109435"/>
            <a:ext cx="2671825" cy="2740892"/>
            <a:chOff x="0" y="0"/>
            <a:chExt cx="2671824" cy="2740890"/>
          </a:xfrm>
        </p:grpSpPr>
        <p:grpSp>
          <p:nvGrpSpPr>
            <p:cNvPr id="553" name="Group 3"/>
            <p:cNvGrpSpPr/>
            <p:nvPr/>
          </p:nvGrpSpPr>
          <p:grpSpPr>
            <a:xfrm>
              <a:off x="0" y="0"/>
              <a:ext cx="2671825" cy="2740891"/>
              <a:chOff x="0" y="0"/>
              <a:chExt cx="2671824" cy="2740890"/>
            </a:xfrm>
          </p:grpSpPr>
          <p:sp>
            <p:nvSpPr>
              <p:cNvPr id="551" name="Freeform 4"/>
              <p:cNvSpPr/>
              <p:nvPr/>
            </p:nvSpPr>
            <p:spPr>
              <a:xfrm>
                <a:off x="0" y="62451"/>
                <a:ext cx="2671824" cy="267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3" y="0"/>
                    </a:moveTo>
                    <a:lnTo>
                      <a:pt x="20267" y="0"/>
                    </a:lnTo>
                    <a:cubicBezTo>
                      <a:pt x="20620" y="0"/>
                      <a:pt x="20959" y="140"/>
                      <a:pt x="21209" y="388"/>
                    </a:cubicBezTo>
                    <a:cubicBezTo>
                      <a:pt x="21460" y="637"/>
                      <a:pt x="21600" y="975"/>
                      <a:pt x="21600" y="1326"/>
                    </a:cubicBezTo>
                    <a:lnTo>
                      <a:pt x="21600" y="20274"/>
                    </a:lnTo>
                    <a:cubicBezTo>
                      <a:pt x="21600" y="20625"/>
                      <a:pt x="21460" y="20963"/>
                      <a:pt x="21209" y="21212"/>
                    </a:cubicBezTo>
                    <a:cubicBezTo>
                      <a:pt x="20959" y="21460"/>
                      <a:pt x="20620" y="21600"/>
                      <a:pt x="20267" y="21600"/>
                    </a:cubicBezTo>
                    <a:lnTo>
                      <a:pt x="1333" y="21600"/>
                    </a:lnTo>
                    <a:cubicBezTo>
                      <a:pt x="980" y="21600"/>
                      <a:pt x="641" y="21460"/>
                      <a:pt x="391" y="21212"/>
                    </a:cubicBezTo>
                    <a:cubicBezTo>
                      <a:pt x="140" y="20963"/>
                      <a:pt x="0" y="20625"/>
                      <a:pt x="0" y="20274"/>
                    </a:cubicBezTo>
                    <a:lnTo>
                      <a:pt x="0" y="1326"/>
                    </a:lnTo>
                    <a:cubicBezTo>
                      <a:pt x="0" y="975"/>
                      <a:pt x="140" y="637"/>
                      <a:pt x="391" y="388"/>
                    </a:cubicBezTo>
                    <a:cubicBezTo>
                      <a:pt x="641" y="140"/>
                      <a:pt x="980" y="0"/>
                      <a:pt x="133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2" name="TextBox 5"/>
              <p:cNvSpPr/>
              <p:nvPr/>
            </p:nvSpPr>
            <p:spPr>
              <a:xfrm>
                <a:off x="0" y="0"/>
                <a:ext cx="2671825" cy="2740891"/>
              </a:xfrm>
              <a:prstGeom prst="rect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ts val="2800"/>
                  </a:lnSpc>
                </a:pPr>
              </a:p>
            </p:txBody>
          </p:sp>
        </p:grpSp>
        <p:grpSp>
          <p:nvGrpSpPr>
            <p:cNvPr id="558" name="Group 6"/>
            <p:cNvGrpSpPr/>
            <p:nvPr/>
          </p:nvGrpSpPr>
          <p:grpSpPr>
            <a:xfrm>
              <a:off x="0" y="1661418"/>
              <a:ext cx="2671825" cy="803017"/>
              <a:chOff x="0" y="0"/>
              <a:chExt cx="2671824" cy="803015"/>
            </a:xfrm>
          </p:grpSpPr>
          <p:sp>
            <p:nvSpPr>
              <p:cNvPr id="554" name="Freeform 7"/>
              <p:cNvSpPr/>
              <p:nvPr/>
            </p:nvSpPr>
            <p:spPr>
              <a:xfrm>
                <a:off x="0" y="63079"/>
                <a:ext cx="2671825" cy="739310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557" name="TextBox 8"/>
              <p:cNvGrpSpPr/>
              <p:nvPr/>
            </p:nvGrpSpPr>
            <p:grpSpPr>
              <a:xfrm>
                <a:off x="0" y="-1"/>
                <a:ext cx="2671825" cy="803017"/>
                <a:chOff x="0" y="0"/>
                <a:chExt cx="2671824" cy="803015"/>
              </a:xfrm>
            </p:grpSpPr>
            <p:sp>
              <p:nvSpPr>
                <p:cNvPr id="555" name="Rectangle"/>
                <p:cNvSpPr/>
                <p:nvPr/>
              </p:nvSpPr>
              <p:spPr>
                <a:xfrm>
                  <a:off x="0" y="627"/>
                  <a:ext cx="2671825" cy="801761"/>
                </a:xfrm>
                <a:prstGeom prst="rect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ts val="2800"/>
                    </a:lnSpc>
                  </a:pPr>
                </a:p>
              </p:txBody>
            </p:sp>
            <p:sp>
              <p:nvSpPr>
                <p:cNvPr id="556" name="Commitment to Building a Team"/>
                <p:cNvSpPr txBox="1"/>
                <p:nvPr/>
              </p:nvSpPr>
              <p:spPr>
                <a:xfrm>
                  <a:off x="4762" y="0"/>
                  <a:ext cx="2662300" cy="80301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algn="ctr">
                    <a:lnSpc>
                      <a:spcPts val="2800"/>
                    </a:lnSpc>
                    <a:defRPr sz="2100">
                      <a:latin typeface="Montserrat Classic"/>
                      <a:ea typeface="Montserrat Classic"/>
                      <a:cs typeface="Montserrat Classic"/>
                      <a:sym typeface="Montserrat Classic"/>
                    </a:defRPr>
                  </a:lvl1pPr>
                </a:lstStyle>
                <a:p>
                  <a:pPr/>
                  <a:r>
                    <a:t>Commitment to Building a Team</a:t>
                  </a:r>
                </a:p>
              </p:txBody>
            </p:sp>
          </p:grpSp>
        </p:grpSp>
        <p:sp>
          <p:nvSpPr>
            <p:cNvPr id="559" name="Freeform 9"/>
            <p:cNvSpPr/>
            <p:nvPr/>
          </p:nvSpPr>
          <p:spPr>
            <a:xfrm>
              <a:off x="733394" y="285706"/>
              <a:ext cx="1205036" cy="1182110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561" name="Picture 1" descr="Picture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68747" y="1342448"/>
            <a:ext cx="4898502" cy="7397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64" name="TextBox 4"/>
          <p:cNvSpPr txBox="1"/>
          <p:nvPr/>
        </p:nvSpPr>
        <p:spPr>
          <a:xfrm>
            <a:off x="655319" y="2400299"/>
            <a:ext cx="15529562" cy="461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371600" indent="-685800" algn="just">
              <a:spcBef>
                <a:spcPts val="1800"/>
              </a:spcBef>
              <a:buSzPct val="100000"/>
              <a:buFont typeface="Arial"/>
              <a:buChar char="•"/>
              <a:defRPr sz="4800">
                <a:solidFill>
                  <a:srgbClr val="FFFFFF"/>
                </a:solidFill>
              </a:defRPr>
            </a:pPr>
            <a:r>
              <a:t>What is going well?</a:t>
            </a:r>
          </a:p>
          <a:p>
            <a:pPr marL="1371600" indent="-685800" algn="just">
              <a:spcBef>
                <a:spcPts val="1800"/>
              </a:spcBef>
              <a:buSzPct val="100000"/>
              <a:buFont typeface="Arial"/>
              <a:buChar char="•"/>
              <a:defRPr sz="4800">
                <a:solidFill>
                  <a:srgbClr val="FFFFFF"/>
                </a:solidFill>
              </a:defRPr>
            </a:pPr>
            <a:r>
              <a:t>What are we working on that is a waste of time?</a:t>
            </a:r>
          </a:p>
          <a:p>
            <a:pPr marL="1371600" indent="-685800" algn="just">
              <a:spcBef>
                <a:spcPts val="1800"/>
              </a:spcBef>
              <a:buSzPct val="100000"/>
              <a:buFont typeface="Arial"/>
              <a:buChar char="•"/>
              <a:defRPr sz="4800">
                <a:solidFill>
                  <a:srgbClr val="FFFFFF"/>
                </a:solidFill>
              </a:defRPr>
            </a:pPr>
            <a:r>
              <a:t>What do our customers care the most about?</a:t>
            </a:r>
          </a:p>
          <a:p>
            <a:pPr marL="1371600" indent="-685800" algn="just">
              <a:spcBef>
                <a:spcPts val="1800"/>
              </a:spcBef>
              <a:buSzPct val="100000"/>
              <a:buFont typeface="Arial"/>
              <a:buChar char="•"/>
              <a:defRPr sz="4800">
                <a:solidFill>
                  <a:srgbClr val="FFFFFF"/>
                </a:solidFill>
              </a:defRPr>
            </a:pPr>
            <a:r>
              <a:t>What are we better at than all our competitors?</a:t>
            </a:r>
          </a:p>
          <a:p>
            <a:pPr marL="1371600" indent="-685800" algn="just">
              <a:spcBef>
                <a:spcPts val="1800"/>
              </a:spcBef>
              <a:buSzPct val="100000"/>
              <a:buFont typeface="Arial"/>
              <a:buChar char="•"/>
              <a:defRPr sz="4800">
                <a:solidFill>
                  <a:srgbClr val="FFFFFF"/>
                </a:solidFill>
              </a:defRPr>
            </a:pPr>
            <a:r>
              <a:t>If you were me, what would you be working on?</a:t>
            </a:r>
          </a:p>
        </p:txBody>
      </p:sp>
      <p:sp>
        <p:nvSpPr>
          <p:cNvPr id="565" name="TextBox 5"/>
          <p:cNvSpPr txBox="1"/>
          <p:nvPr/>
        </p:nvSpPr>
        <p:spPr>
          <a:xfrm>
            <a:off x="2661893" y="1017605"/>
            <a:ext cx="12964212" cy="86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Five Questions</a:t>
            </a:r>
          </a:p>
        </p:txBody>
      </p:sp>
      <p:sp>
        <p:nvSpPr>
          <p:cNvPr id="566" name="Freeform 5"/>
          <p:cNvSpPr/>
          <p:nvPr/>
        </p:nvSpPr>
        <p:spPr>
          <a:xfrm>
            <a:off x="15324960" y="-989840"/>
            <a:ext cx="4582974" cy="43939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6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" name="TextBox 5"/>
          <p:cNvSpPr txBox="1"/>
          <p:nvPr/>
        </p:nvSpPr>
        <p:spPr>
          <a:xfrm>
            <a:off x="2661895" y="1294268"/>
            <a:ext cx="12964212" cy="867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Distribution of FTF Exits by MOIC</a:t>
            </a:r>
          </a:p>
        </p:txBody>
      </p:sp>
      <p:graphicFrame>
        <p:nvGraphicFramePr>
          <p:cNvPr id="102" name="Chart 6"/>
          <p:cNvGraphicFramePr/>
          <p:nvPr/>
        </p:nvGraphicFramePr>
        <p:xfrm>
          <a:off x="4717988" y="2857709"/>
          <a:ext cx="8814714" cy="5585446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103" name="TextBox 7"/>
          <p:cNvSpPr txBox="1"/>
          <p:nvPr/>
        </p:nvSpPr>
        <p:spPr>
          <a:xfrm>
            <a:off x="8351519" y="8556045"/>
            <a:ext cx="2042162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C00000"/>
                </a:solidFill>
              </a:defRPr>
            </a:lvl1pPr>
          </a:lstStyle>
          <a:p>
            <a:pPr/>
            <a:r>
              <a:t>MOIC</a:t>
            </a:r>
          </a:p>
        </p:txBody>
      </p:sp>
      <p:sp>
        <p:nvSpPr>
          <p:cNvPr id="104" name="TextBox 2"/>
          <p:cNvSpPr txBox="1"/>
          <p:nvPr/>
        </p:nvSpPr>
        <p:spPr>
          <a:xfrm>
            <a:off x="1874519" y="4481779"/>
            <a:ext cx="2576647" cy="122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>
                <a:solidFill>
                  <a:srgbClr val="C00000"/>
                </a:solidFill>
              </a:defRPr>
            </a:pPr>
            <a:r>
              <a:t>% of</a:t>
            </a:r>
          </a:p>
          <a:p>
            <a:pPr algn="ctr">
              <a:defRPr sz="4000">
                <a:solidFill>
                  <a:srgbClr val="C00000"/>
                </a:solidFill>
              </a:defRPr>
            </a:pPr>
            <a:r>
              <a:t>FTF Exits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69" name="TextBox 3"/>
          <p:cNvSpPr txBox="1"/>
          <p:nvPr/>
        </p:nvSpPr>
        <p:spPr>
          <a:xfrm>
            <a:off x="5742885" y="2259182"/>
            <a:ext cx="2490600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C61814"/>
                </a:solidFill>
              </a:defRPr>
            </a:lvl1pPr>
          </a:lstStyle>
          <a:p>
            <a:pPr/>
            <a:r>
              <a:t>Low Impact</a:t>
            </a:r>
          </a:p>
        </p:txBody>
      </p:sp>
      <p:pic>
        <p:nvPicPr>
          <p:cNvPr id="57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2598" y="3638970"/>
            <a:ext cx="3791973" cy="2132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97165" y="6441316"/>
            <a:ext cx="2862838" cy="2433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40556" y="3303008"/>
            <a:ext cx="2070042" cy="2804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53070" y="6559685"/>
            <a:ext cx="3645015" cy="2433046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TextBox 7"/>
          <p:cNvSpPr txBox="1"/>
          <p:nvPr/>
        </p:nvSpPr>
        <p:spPr>
          <a:xfrm>
            <a:off x="11176218" y="2259182"/>
            <a:ext cx="2587090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C61814"/>
                </a:solidFill>
              </a:defRPr>
            </a:lvl1pPr>
          </a:lstStyle>
          <a:p>
            <a:pPr/>
            <a:r>
              <a:t>High Impact</a:t>
            </a:r>
          </a:p>
        </p:txBody>
      </p:sp>
      <p:sp>
        <p:nvSpPr>
          <p:cNvPr id="575" name="TextBox 8"/>
          <p:cNvSpPr txBox="1"/>
          <p:nvPr/>
        </p:nvSpPr>
        <p:spPr>
          <a:xfrm>
            <a:off x="2707613" y="4253750"/>
            <a:ext cx="1006536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C61814"/>
                </a:solidFill>
              </a:defRPr>
            </a:lvl1pPr>
          </a:lstStyle>
          <a:p>
            <a:pPr/>
            <a:r>
              <a:t>Easy</a:t>
            </a:r>
          </a:p>
        </p:txBody>
      </p:sp>
      <p:sp>
        <p:nvSpPr>
          <p:cNvPr id="576" name="TextBox 9"/>
          <p:cNvSpPr txBox="1"/>
          <p:nvPr/>
        </p:nvSpPr>
        <p:spPr>
          <a:xfrm>
            <a:off x="2611818" y="7303896"/>
            <a:ext cx="1101042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C61814"/>
                </a:solidFill>
              </a:defRPr>
            </a:lvl1pPr>
          </a:lstStyle>
          <a:p>
            <a:pPr/>
            <a:r>
              <a:t>Hard</a:t>
            </a:r>
          </a:p>
        </p:txBody>
      </p:sp>
      <p:sp>
        <p:nvSpPr>
          <p:cNvPr id="577" name="TextBox 5"/>
          <p:cNvSpPr txBox="1"/>
          <p:nvPr/>
        </p:nvSpPr>
        <p:spPr>
          <a:xfrm>
            <a:off x="2661893" y="1017605"/>
            <a:ext cx="12964212" cy="86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Gerald Risk Matrix</a:t>
            </a:r>
          </a:p>
        </p:txBody>
      </p:sp>
      <p:sp>
        <p:nvSpPr>
          <p:cNvPr id="578" name="Freeform 5"/>
          <p:cNvSpPr/>
          <p:nvPr/>
        </p:nvSpPr>
        <p:spPr>
          <a:xfrm>
            <a:off x="15328290" y="-1477027"/>
            <a:ext cx="4582974" cy="439392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0" grpId="1"/>
      <p:bldP build="whole" bldLvl="1" animBg="1" rev="0" advAuto="0" spid="573" grpId="4"/>
      <p:bldP build="whole" bldLvl="1" animBg="1" rev="0" advAuto="0" spid="572" grpId="2"/>
      <p:bldP build="whole" bldLvl="1" animBg="1" rev="0" advAuto="0" spid="571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81" name="TextBox 3"/>
          <p:cNvSpPr txBox="1"/>
          <p:nvPr/>
        </p:nvSpPr>
        <p:spPr>
          <a:xfrm>
            <a:off x="5742885" y="2259182"/>
            <a:ext cx="2189471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C61814"/>
                </a:solidFill>
              </a:defRPr>
            </a:lvl1pPr>
          </a:lstStyle>
          <a:p>
            <a:pPr/>
            <a:r>
              <a:t>Important</a:t>
            </a:r>
          </a:p>
        </p:txBody>
      </p:sp>
      <p:sp>
        <p:nvSpPr>
          <p:cNvPr id="582" name="TextBox 7"/>
          <p:cNvSpPr txBox="1"/>
          <p:nvPr/>
        </p:nvSpPr>
        <p:spPr>
          <a:xfrm>
            <a:off x="10930861" y="2259182"/>
            <a:ext cx="3070285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C61814"/>
                </a:solidFill>
              </a:defRPr>
            </a:lvl1pPr>
          </a:lstStyle>
          <a:p>
            <a:pPr/>
            <a:r>
              <a:t>Not Important</a:t>
            </a:r>
          </a:p>
        </p:txBody>
      </p:sp>
      <p:sp>
        <p:nvSpPr>
          <p:cNvPr id="583" name="TextBox 8"/>
          <p:cNvSpPr txBox="1"/>
          <p:nvPr/>
        </p:nvSpPr>
        <p:spPr>
          <a:xfrm>
            <a:off x="2707613" y="4253750"/>
            <a:ext cx="1520241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C61814"/>
                </a:solidFill>
              </a:defRPr>
            </a:lvl1pPr>
          </a:lstStyle>
          <a:p>
            <a:pPr/>
            <a:r>
              <a:t>Urgent</a:t>
            </a:r>
          </a:p>
        </p:txBody>
      </p:sp>
      <p:sp>
        <p:nvSpPr>
          <p:cNvPr id="584" name="TextBox 9"/>
          <p:cNvSpPr txBox="1"/>
          <p:nvPr/>
        </p:nvSpPr>
        <p:spPr>
          <a:xfrm>
            <a:off x="2262779" y="7303896"/>
            <a:ext cx="2401056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C61814"/>
                </a:solidFill>
              </a:defRPr>
            </a:lvl1pPr>
          </a:lstStyle>
          <a:p>
            <a:pPr/>
            <a:r>
              <a:t>Not Urgent</a:t>
            </a:r>
          </a:p>
        </p:txBody>
      </p:sp>
      <p:sp>
        <p:nvSpPr>
          <p:cNvPr id="585" name="TextBox 5"/>
          <p:cNvSpPr txBox="1"/>
          <p:nvPr/>
        </p:nvSpPr>
        <p:spPr>
          <a:xfrm>
            <a:off x="2661893" y="1017605"/>
            <a:ext cx="12964212" cy="86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Eisenhower Matrix</a:t>
            </a:r>
          </a:p>
        </p:txBody>
      </p:sp>
      <p:pic>
        <p:nvPicPr>
          <p:cNvPr id="58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7875" y="6379135"/>
            <a:ext cx="3410218" cy="2636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69562" y="6532764"/>
            <a:ext cx="3232116" cy="215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16181" y="3314760"/>
            <a:ext cx="3973607" cy="2636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72388" y="3356638"/>
            <a:ext cx="3806374" cy="2448856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Freeform 5"/>
          <p:cNvSpPr/>
          <p:nvPr/>
        </p:nvSpPr>
        <p:spPr>
          <a:xfrm>
            <a:off x="15328290" y="-1477027"/>
            <a:ext cx="4582974" cy="439392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6" grpId="2"/>
      <p:bldP build="whole" bldLvl="1" animBg="1" rev="0" advAuto="0" spid="589" grpId="3"/>
      <p:bldP build="whole" bldLvl="1" animBg="1" rev="0" advAuto="0" spid="587" grpId="4"/>
      <p:bldP build="whole" bldLvl="1" animBg="1" rev="0" advAuto="0" spid="58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3" name="TextBox 3"/>
          <p:cNvSpPr txBox="1"/>
          <p:nvPr/>
        </p:nvSpPr>
        <p:spPr>
          <a:xfrm>
            <a:off x="5453754" y="2233529"/>
            <a:ext cx="3407382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C61814"/>
                </a:solidFill>
              </a:defRPr>
            </a:lvl1pPr>
          </a:lstStyle>
          <a:p>
            <a:pPr/>
            <a:r>
              <a:t>Existing Product</a:t>
            </a:r>
          </a:p>
        </p:txBody>
      </p:sp>
      <p:sp>
        <p:nvSpPr>
          <p:cNvPr id="594" name="TextBox 7"/>
          <p:cNvSpPr txBox="1"/>
          <p:nvPr/>
        </p:nvSpPr>
        <p:spPr>
          <a:xfrm>
            <a:off x="10930861" y="2259182"/>
            <a:ext cx="2778334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C61814"/>
                </a:solidFill>
              </a:defRPr>
            </a:lvl1pPr>
          </a:lstStyle>
          <a:p>
            <a:pPr/>
            <a:r>
              <a:t>New Product</a:t>
            </a:r>
          </a:p>
        </p:txBody>
      </p:sp>
      <p:sp>
        <p:nvSpPr>
          <p:cNvPr id="595" name="TextBox 8"/>
          <p:cNvSpPr txBox="1"/>
          <p:nvPr/>
        </p:nvSpPr>
        <p:spPr>
          <a:xfrm>
            <a:off x="2220608" y="3971342"/>
            <a:ext cx="2103647" cy="1223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000">
                <a:solidFill>
                  <a:srgbClr val="C61814"/>
                </a:solidFill>
              </a:defRPr>
            </a:pPr>
            <a:r>
              <a:t>Existing</a:t>
            </a:r>
          </a:p>
          <a:p>
            <a:pPr algn="ctr">
              <a:defRPr sz="4000">
                <a:solidFill>
                  <a:srgbClr val="C61814"/>
                </a:solidFill>
              </a:defRPr>
            </a:pPr>
            <a:r>
              <a:t>Customer</a:t>
            </a:r>
          </a:p>
        </p:txBody>
      </p:sp>
      <p:sp>
        <p:nvSpPr>
          <p:cNvPr id="596" name="TextBox 9"/>
          <p:cNvSpPr txBox="1"/>
          <p:nvPr/>
        </p:nvSpPr>
        <p:spPr>
          <a:xfrm>
            <a:off x="2220607" y="6839205"/>
            <a:ext cx="2103647" cy="122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000">
                <a:solidFill>
                  <a:srgbClr val="C61814"/>
                </a:solidFill>
              </a:defRPr>
            </a:pPr>
            <a:r>
              <a:t>New</a:t>
            </a:r>
          </a:p>
          <a:p>
            <a:pPr algn="ctr">
              <a:defRPr sz="4000">
                <a:solidFill>
                  <a:srgbClr val="C61814"/>
                </a:solidFill>
              </a:defRPr>
            </a:pPr>
            <a:r>
              <a:t>Customer</a:t>
            </a:r>
          </a:p>
        </p:txBody>
      </p:sp>
      <p:sp>
        <p:nvSpPr>
          <p:cNvPr id="597" name="TextBox 5"/>
          <p:cNvSpPr txBox="1"/>
          <p:nvPr/>
        </p:nvSpPr>
        <p:spPr>
          <a:xfrm>
            <a:off x="2661893" y="1017605"/>
            <a:ext cx="12964212" cy="86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Ansoff Matrix</a:t>
            </a:r>
          </a:p>
        </p:txBody>
      </p:sp>
      <p:pic>
        <p:nvPicPr>
          <p:cNvPr id="598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1860" y="3230608"/>
            <a:ext cx="2070043" cy="2804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80714" y="6495968"/>
            <a:ext cx="3645015" cy="2433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84949" y="3416537"/>
            <a:ext cx="3645015" cy="2433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76037" y="6458899"/>
            <a:ext cx="2862838" cy="2433048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Freeform 5"/>
          <p:cNvSpPr/>
          <p:nvPr/>
        </p:nvSpPr>
        <p:spPr>
          <a:xfrm>
            <a:off x="15328290" y="-1477027"/>
            <a:ext cx="4582974" cy="439392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0" grpId="3"/>
      <p:bldP build="whole" bldLvl="1" animBg="1" rev="0" advAuto="0" spid="598" grpId="1"/>
      <p:bldP build="whole" bldLvl="1" animBg="1" rev="0" advAuto="0" spid="599" grpId="2"/>
      <p:bldP build="whole" bldLvl="1" animBg="1" rev="0" advAuto="0" spid="601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Freeform 1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05" name="Freeform 5"/>
          <p:cNvSpPr/>
          <p:nvPr/>
        </p:nvSpPr>
        <p:spPr>
          <a:xfrm>
            <a:off x="15324960" y="-989840"/>
            <a:ext cx="4582974" cy="43939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06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4600" y="952500"/>
            <a:ext cx="7621448" cy="7621448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TextBox 5"/>
          <p:cNvSpPr txBox="1"/>
          <p:nvPr/>
        </p:nvSpPr>
        <p:spPr>
          <a:xfrm>
            <a:off x="12496800" y="4697991"/>
            <a:ext cx="3048000" cy="891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indent="0" algn="ctr">
              <a:lnSpc>
                <a:spcPts val="6700"/>
              </a:lnSpc>
              <a:defRPr spc="-51" sz="72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Focus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7" grpId="2"/>
      <p:bldP build="whole" bldLvl="1" animBg="1" rev="0" advAuto="0" spid="60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Freeform 1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1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8817" y="1258962"/>
            <a:ext cx="9490366" cy="7769075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Freeform 5"/>
          <p:cNvSpPr/>
          <p:nvPr/>
        </p:nvSpPr>
        <p:spPr>
          <a:xfrm>
            <a:off x="15324960" y="-989840"/>
            <a:ext cx="4582974" cy="439392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14" name="TextBox 5"/>
          <p:cNvSpPr txBox="1"/>
          <p:nvPr/>
        </p:nvSpPr>
        <p:spPr>
          <a:xfrm>
            <a:off x="4800600" y="5158888"/>
            <a:ext cx="8686800" cy="1118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indent="0" algn="ctr">
              <a:lnSpc>
                <a:spcPts val="6700"/>
              </a:lnSpc>
              <a:defRPr spc="-51" sz="150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100 / 100</a:t>
            </a:r>
          </a:p>
        </p:txBody>
      </p:sp>
      <p:sp>
        <p:nvSpPr>
          <p:cNvPr id="615" name="Freeform 5"/>
          <p:cNvSpPr/>
          <p:nvPr/>
        </p:nvSpPr>
        <p:spPr>
          <a:xfrm>
            <a:off x="15324960" y="-989840"/>
            <a:ext cx="4582974" cy="43939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11417" r="0" b="0"/>
          <a:stretch>
            <a:fillRect/>
          </a:stretch>
        </p:blipFill>
        <p:spPr>
          <a:xfrm>
            <a:off x="29" y="14"/>
            <a:ext cx="18287972" cy="10286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Freeform 1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2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0" t="11417" r="0" b="0"/>
          <a:stretch>
            <a:fillRect/>
          </a:stretch>
        </p:blipFill>
        <p:spPr>
          <a:xfrm>
            <a:off x="2047007" y="1151439"/>
            <a:ext cx="14193985" cy="7984120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TextBox 5"/>
          <p:cNvSpPr txBox="1"/>
          <p:nvPr/>
        </p:nvSpPr>
        <p:spPr>
          <a:xfrm>
            <a:off x="4291146" y="2512009"/>
            <a:ext cx="9705705" cy="52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800">
                <a:solidFill>
                  <a:srgbClr val="FFFFFF"/>
                </a:solidFill>
              </a:defRPr>
            </a:pPr>
            <a:r>
              <a:t>Priority #1</a:t>
            </a:r>
          </a:p>
          <a:p>
            <a:pPr algn="ctr">
              <a:defRPr sz="4800">
                <a:solidFill>
                  <a:srgbClr val="FFFFFF"/>
                </a:solidFill>
              </a:defRPr>
            </a:pPr>
          </a:p>
          <a:p>
            <a:pPr algn="ctr">
              <a:defRPr sz="4800">
                <a:solidFill>
                  <a:srgbClr val="FFFFFF"/>
                </a:solidFill>
              </a:defRPr>
            </a:pPr>
            <a:r>
              <a:t>Priority #2</a:t>
            </a:r>
          </a:p>
          <a:p>
            <a:pPr algn="ctr">
              <a:defRPr sz="4800">
                <a:solidFill>
                  <a:srgbClr val="FFFFFF"/>
                </a:solidFill>
              </a:defRPr>
            </a:pPr>
          </a:p>
          <a:p>
            <a:pPr algn="ctr">
              <a:defRPr sz="4800">
                <a:solidFill>
                  <a:srgbClr val="FFFFFF"/>
                </a:solidFill>
              </a:defRPr>
            </a:pPr>
            <a:r>
              <a:t>Priority #3</a:t>
            </a:r>
          </a:p>
          <a:p>
            <a:pPr algn="ctr">
              <a:defRPr sz="4800">
                <a:solidFill>
                  <a:srgbClr val="FFFFFF"/>
                </a:solidFill>
              </a:defRPr>
            </a:pPr>
          </a:p>
          <a:p>
            <a:pPr algn="ctr">
              <a:defRPr sz="4800">
                <a:solidFill>
                  <a:srgbClr val="FFFFFF"/>
                </a:solidFill>
              </a:defRPr>
            </a:pPr>
            <a:r>
              <a:t>“What have you said ‘no’ to today?”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Freeform 1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2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0" t="11417" r="0" b="0"/>
          <a:stretch>
            <a:fillRect/>
          </a:stretch>
        </p:blipFill>
        <p:spPr>
          <a:xfrm>
            <a:off x="1649185" y="852935"/>
            <a:ext cx="14242969" cy="8011672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TextBox 5"/>
          <p:cNvSpPr txBox="1"/>
          <p:nvPr/>
        </p:nvSpPr>
        <p:spPr>
          <a:xfrm>
            <a:off x="4244388" y="1975929"/>
            <a:ext cx="9785121" cy="52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800">
                <a:solidFill>
                  <a:srgbClr val="FFFFFF"/>
                </a:solidFill>
              </a:defRPr>
            </a:pPr>
            <a:r>
              <a:t>60,000 doors in 2024</a:t>
            </a:r>
          </a:p>
          <a:p>
            <a:pPr algn="ctr">
              <a:defRPr sz="4800">
                <a:solidFill>
                  <a:srgbClr val="FFFFFF"/>
                </a:solidFill>
              </a:defRPr>
            </a:pPr>
          </a:p>
          <a:p>
            <a:pPr algn="ctr">
              <a:defRPr sz="4800">
                <a:solidFill>
                  <a:srgbClr val="FFFFFF"/>
                </a:solidFill>
              </a:defRPr>
            </a:pPr>
            <a:r>
              <a:t>90 Day Takeovers</a:t>
            </a:r>
          </a:p>
          <a:p>
            <a:pPr algn="ctr">
              <a:defRPr sz="4800">
                <a:solidFill>
                  <a:srgbClr val="FFFFFF"/>
                </a:solidFill>
              </a:defRPr>
            </a:pPr>
          </a:p>
          <a:p>
            <a:pPr algn="ctr">
              <a:defRPr sz="4800">
                <a:solidFill>
                  <a:srgbClr val="FFFFFF"/>
                </a:solidFill>
              </a:defRPr>
            </a:pPr>
            <a:r>
              <a:t>120 Day Retrofits</a:t>
            </a:r>
          </a:p>
          <a:p>
            <a:pPr algn="ctr">
              <a:defRPr sz="4800">
                <a:solidFill>
                  <a:srgbClr val="FFFFFF"/>
                </a:solidFill>
              </a:defRPr>
            </a:pPr>
          </a:p>
          <a:p>
            <a:pPr algn="ctr">
              <a:defRPr sz="4800">
                <a:solidFill>
                  <a:srgbClr val="FFFFFF"/>
                </a:solidFill>
              </a:defRPr>
            </a:pPr>
            <a:r>
              <a:t>“What have you said ‘no’ to today?”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extBox 6"/>
          <p:cNvSpPr txBox="1"/>
          <p:nvPr/>
        </p:nvSpPr>
        <p:spPr>
          <a:xfrm>
            <a:off x="8070005" y="2968924"/>
            <a:ext cx="7322396" cy="2979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>
              <a:lnSpc>
                <a:spcPts val="11500"/>
              </a:lnSpc>
              <a:defRPr spc="-88" sz="120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Getting Stuff Done</a:t>
            </a:r>
          </a:p>
        </p:txBody>
      </p:sp>
      <p:sp>
        <p:nvSpPr>
          <p:cNvPr id="628" name="TextBox 7"/>
          <p:cNvSpPr txBox="1"/>
          <p:nvPr/>
        </p:nvSpPr>
        <p:spPr>
          <a:xfrm>
            <a:off x="8070005" y="6591300"/>
            <a:ext cx="6588075" cy="101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000"/>
              </a:lnSpc>
              <a:defRPr spc="15" sz="5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David Dodson</a:t>
            </a:r>
          </a:p>
        </p:txBody>
      </p:sp>
      <p:sp>
        <p:nvSpPr>
          <p:cNvPr id="629" name="Freeform 5"/>
          <p:cNvSpPr/>
          <p:nvPr/>
        </p:nvSpPr>
        <p:spPr>
          <a:xfrm>
            <a:off x="15328290" y="-1477027"/>
            <a:ext cx="4582974" cy="439392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3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8296" y="719937"/>
            <a:ext cx="5600701" cy="8458201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reeform 2"/>
          <p:cNvSpPr/>
          <p:nvPr/>
        </p:nvSpPr>
        <p:spPr>
          <a:xfrm rot="10800000">
            <a:off x="9326880" y="11128394"/>
            <a:ext cx="15243660" cy="1524365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50800" dir="5400000">
              <a:srgbClr val="808080"/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07" name="TextBox 5"/>
          <p:cNvSpPr txBox="1"/>
          <p:nvPr/>
        </p:nvSpPr>
        <p:spPr>
          <a:xfrm>
            <a:off x="2661895" y="1294268"/>
            <a:ext cx="12964212" cy="867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Market Correlation</a:t>
            </a:r>
          </a:p>
        </p:txBody>
      </p:sp>
      <p:sp>
        <p:nvSpPr>
          <p:cNvPr id="108" name="TextBox 8"/>
          <p:cNvSpPr txBox="1"/>
          <p:nvPr/>
        </p:nvSpPr>
        <p:spPr>
          <a:xfrm rot="16200000">
            <a:off x="2908576" y="4904402"/>
            <a:ext cx="2317988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C00000"/>
                </a:solidFill>
              </a:defRPr>
            </a:lvl1pPr>
          </a:lstStyle>
          <a:p>
            <a:pPr/>
            <a:r>
              <a:t>MOIC</a:t>
            </a:r>
          </a:p>
        </p:txBody>
      </p:sp>
      <p:sp>
        <p:nvSpPr>
          <p:cNvPr id="109" name="Straight Connector 9"/>
          <p:cNvSpPr/>
          <p:nvPr/>
        </p:nvSpPr>
        <p:spPr>
          <a:xfrm>
            <a:off x="4953000" y="7810500"/>
            <a:ext cx="8839201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0" name="Straight Connector 11"/>
          <p:cNvSpPr/>
          <p:nvPr/>
        </p:nvSpPr>
        <p:spPr>
          <a:xfrm flipH="1">
            <a:off x="4953000" y="2748127"/>
            <a:ext cx="1" cy="5062374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1" name="Straight Connector 14"/>
          <p:cNvSpPr/>
          <p:nvPr/>
        </p:nvSpPr>
        <p:spPr>
          <a:xfrm flipV="1">
            <a:off x="4952999" y="3009899"/>
            <a:ext cx="8458202" cy="480060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168" name="Group 3"/>
          <p:cNvGrpSpPr/>
          <p:nvPr/>
        </p:nvGrpSpPr>
        <p:grpSpPr>
          <a:xfrm>
            <a:off x="5392280" y="2961220"/>
            <a:ext cx="7733791" cy="4486918"/>
            <a:chOff x="0" y="0"/>
            <a:chExt cx="7733790" cy="4486916"/>
          </a:xfrm>
        </p:grpSpPr>
        <p:sp>
          <p:nvSpPr>
            <p:cNvPr id="112" name="Oval 61"/>
            <p:cNvSpPr/>
            <p:nvPr/>
          </p:nvSpPr>
          <p:spPr>
            <a:xfrm>
              <a:off x="1862833" y="2517948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3" name="Oval 62"/>
            <p:cNvSpPr/>
            <p:nvPr/>
          </p:nvSpPr>
          <p:spPr>
            <a:xfrm>
              <a:off x="318949" y="4090676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4" name="Oval 63"/>
            <p:cNvSpPr/>
            <p:nvPr/>
          </p:nvSpPr>
          <p:spPr>
            <a:xfrm>
              <a:off x="7160240" y="19543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5" name="Oval 64"/>
            <p:cNvSpPr/>
            <p:nvPr/>
          </p:nvSpPr>
          <p:spPr>
            <a:xfrm>
              <a:off x="1476310" y="3308388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6" name="Oval 65"/>
            <p:cNvSpPr/>
            <p:nvPr/>
          </p:nvSpPr>
          <p:spPr>
            <a:xfrm>
              <a:off x="5006806" y="1900862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7" name="Oval 66"/>
            <p:cNvSpPr/>
            <p:nvPr/>
          </p:nvSpPr>
          <p:spPr>
            <a:xfrm>
              <a:off x="2521783" y="4380236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8" name="Oval 67"/>
            <p:cNvSpPr/>
            <p:nvPr/>
          </p:nvSpPr>
          <p:spPr>
            <a:xfrm>
              <a:off x="0" y="3785876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9" name="Oval 68"/>
            <p:cNvSpPr/>
            <p:nvPr/>
          </p:nvSpPr>
          <p:spPr>
            <a:xfrm>
              <a:off x="1023257" y="254507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0" name="Oval 69"/>
            <p:cNvSpPr/>
            <p:nvPr/>
          </p:nvSpPr>
          <p:spPr>
            <a:xfrm>
              <a:off x="2208677" y="2566152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" name="Oval 70"/>
            <p:cNvSpPr/>
            <p:nvPr/>
          </p:nvSpPr>
          <p:spPr>
            <a:xfrm>
              <a:off x="2284401" y="2960693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" name="Oval 71"/>
            <p:cNvSpPr/>
            <p:nvPr/>
          </p:nvSpPr>
          <p:spPr>
            <a:xfrm>
              <a:off x="1892516" y="3418587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" name="Oval 72"/>
            <p:cNvSpPr/>
            <p:nvPr/>
          </p:nvSpPr>
          <p:spPr>
            <a:xfrm>
              <a:off x="2610464" y="2612396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" name="Oval 73"/>
            <p:cNvSpPr/>
            <p:nvPr/>
          </p:nvSpPr>
          <p:spPr>
            <a:xfrm>
              <a:off x="5161706" y="2130483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" name="Oval 74"/>
            <p:cNvSpPr/>
            <p:nvPr/>
          </p:nvSpPr>
          <p:spPr>
            <a:xfrm>
              <a:off x="7409319" y="165236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" name="Oval 75"/>
            <p:cNvSpPr/>
            <p:nvPr/>
          </p:nvSpPr>
          <p:spPr>
            <a:xfrm>
              <a:off x="3067664" y="3069596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7" name="Oval 76"/>
            <p:cNvSpPr/>
            <p:nvPr/>
          </p:nvSpPr>
          <p:spPr>
            <a:xfrm>
              <a:off x="3843159" y="1866131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8" name="Oval 77"/>
            <p:cNvSpPr/>
            <p:nvPr/>
          </p:nvSpPr>
          <p:spPr>
            <a:xfrm>
              <a:off x="3203156" y="3645070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9" name="Oval 78"/>
            <p:cNvSpPr/>
            <p:nvPr/>
          </p:nvSpPr>
          <p:spPr>
            <a:xfrm>
              <a:off x="2235115" y="3377280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" name="Oval 79"/>
            <p:cNvSpPr/>
            <p:nvPr/>
          </p:nvSpPr>
          <p:spPr>
            <a:xfrm>
              <a:off x="1062747" y="3834385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" name="Oval 80"/>
            <p:cNvSpPr/>
            <p:nvPr/>
          </p:nvSpPr>
          <p:spPr>
            <a:xfrm>
              <a:off x="5764900" y="2648361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2" name="Oval 81"/>
            <p:cNvSpPr/>
            <p:nvPr/>
          </p:nvSpPr>
          <p:spPr>
            <a:xfrm>
              <a:off x="3705999" y="2931405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3" name="Oval 82"/>
            <p:cNvSpPr/>
            <p:nvPr/>
          </p:nvSpPr>
          <p:spPr>
            <a:xfrm>
              <a:off x="4009459" y="370946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4" name="Oval 83"/>
            <p:cNvSpPr/>
            <p:nvPr/>
          </p:nvSpPr>
          <p:spPr>
            <a:xfrm>
              <a:off x="6020681" y="129068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5" name="Oval 84"/>
            <p:cNvSpPr/>
            <p:nvPr/>
          </p:nvSpPr>
          <p:spPr>
            <a:xfrm>
              <a:off x="4432722" y="3372135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6" name="Oval 85"/>
            <p:cNvSpPr/>
            <p:nvPr/>
          </p:nvSpPr>
          <p:spPr>
            <a:xfrm>
              <a:off x="7642350" y="121919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" name="Oval 86"/>
            <p:cNvSpPr/>
            <p:nvPr/>
          </p:nvSpPr>
          <p:spPr>
            <a:xfrm>
              <a:off x="4594446" y="2377006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" name="Oval 87"/>
            <p:cNvSpPr/>
            <p:nvPr/>
          </p:nvSpPr>
          <p:spPr>
            <a:xfrm>
              <a:off x="1610392" y="4243076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9" name="Oval 88"/>
            <p:cNvSpPr/>
            <p:nvPr/>
          </p:nvSpPr>
          <p:spPr>
            <a:xfrm>
              <a:off x="1260057" y="3002372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0" name="Oval 89"/>
            <p:cNvSpPr/>
            <p:nvPr/>
          </p:nvSpPr>
          <p:spPr>
            <a:xfrm>
              <a:off x="414526" y="4395476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1" name="Oval 90"/>
            <p:cNvSpPr/>
            <p:nvPr/>
          </p:nvSpPr>
          <p:spPr>
            <a:xfrm>
              <a:off x="3099580" y="2144798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2" name="Oval 91"/>
            <p:cNvSpPr/>
            <p:nvPr/>
          </p:nvSpPr>
          <p:spPr>
            <a:xfrm>
              <a:off x="5559230" y="112775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3" name="Oval 92"/>
            <p:cNvSpPr/>
            <p:nvPr/>
          </p:nvSpPr>
          <p:spPr>
            <a:xfrm>
              <a:off x="726060" y="352191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4" name="Oval 93"/>
            <p:cNvSpPr/>
            <p:nvPr/>
          </p:nvSpPr>
          <p:spPr>
            <a:xfrm>
              <a:off x="2699666" y="2902515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5" name="Oval 94"/>
            <p:cNvSpPr/>
            <p:nvPr/>
          </p:nvSpPr>
          <p:spPr>
            <a:xfrm>
              <a:off x="1846796" y="308491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6" name="Oval 95"/>
            <p:cNvSpPr/>
            <p:nvPr/>
          </p:nvSpPr>
          <p:spPr>
            <a:xfrm>
              <a:off x="1042270" y="3462316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7" name="Oval 96"/>
            <p:cNvSpPr/>
            <p:nvPr/>
          </p:nvSpPr>
          <p:spPr>
            <a:xfrm>
              <a:off x="4043024" y="304800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8" name="Oval 97"/>
            <p:cNvSpPr/>
            <p:nvPr/>
          </p:nvSpPr>
          <p:spPr>
            <a:xfrm>
              <a:off x="4872371" y="826573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9" name="Oval 98"/>
            <p:cNvSpPr/>
            <p:nvPr/>
          </p:nvSpPr>
          <p:spPr>
            <a:xfrm>
              <a:off x="5420141" y="480198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0" name="Oval 99"/>
            <p:cNvSpPr/>
            <p:nvPr/>
          </p:nvSpPr>
          <p:spPr>
            <a:xfrm>
              <a:off x="3259017" y="2517948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1" name="Oval 100"/>
            <p:cNvSpPr/>
            <p:nvPr/>
          </p:nvSpPr>
          <p:spPr>
            <a:xfrm>
              <a:off x="7025312" y="1412000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2" name="Oval 101"/>
            <p:cNvSpPr/>
            <p:nvPr/>
          </p:nvSpPr>
          <p:spPr>
            <a:xfrm>
              <a:off x="3264623" y="152399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3" name="Oval 102"/>
            <p:cNvSpPr/>
            <p:nvPr/>
          </p:nvSpPr>
          <p:spPr>
            <a:xfrm>
              <a:off x="6425494" y="174380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4" name="Oval 103"/>
            <p:cNvSpPr/>
            <p:nvPr/>
          </p:nvSpPr>
          <p:spPr>
            <a:xfrm>
              <a:off x="4527066" y="1538583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5" name="Oval 104"/>
            <p:cNvSpPr/>
            <p:nvPr/>
          </p:nvSpPr>
          <p:spPr>
            <a:xfrm>
              <a:off x="4956119" y="2525271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6" name="Oval 105"/>
            <p:cNvSpPr/>
            <p:nvPr/>
          </p:nvSpPr>
          <p:spPr>
            <a:xfrm>
              <a:off x="4086252" y="2638994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7" name="Oval 106"/>
            <p:cNvSpPr/>
            <p:nvPr/>
          </p:nvSpPr>
          <p:spPr>
            <a:xfrm>
              <a:off x="4026623" y="228599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8" name="Oval 107"/>
            <p:cNvSpPr/>
            <p:nvPr/>
          </p:nvSpPr>
          <p:spPr>
            <a:xfrm>
              <a:off x="3852524" y="3216948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9" name="Oval 108"/>
            <p:cNvSpPr/>
            <p:nvPr/>
          </p:nvSpPr>
          <p:spPr>
            <a:xfrm>
              <a:off x="7176486" y="46790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0" name="Oval 109"/>
            <p:cNvSpPr/>
            <p:nvPr/>
          </p:nvSpPr>
          <p:spPr>
            <a:xfrm>
              <a:off x="4530704" y="2739801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1" name="Oval 110"/>
            <p:cNvSpPr/>
            <p:nvPr/>
          </p:nvSpPr>
          <p:spPr>
            <a:xfrm>
              <a:off x="6425494" y="389231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2" name="Oval 111"/>
            <p:cNvSpPr/>
            <p:nvPr/>
          </p:nvSpPr>
          <p:spPr>
            <a:xfrm>
              <a:off x="4788623" y="304799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3" name="Oval 112"/>
            <p:cNvSpPr/>
            <p:nvPr/>
          </p:nvSpPr>
          <p:spPr>
            <a:xfrm>
              <a:off x="5764900" y="1908086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4" name="Oval 113"/>
            <p:cNvSpPr/>
            <p:nvPr/>
          </p:nvSpPr>
          <p:spPr>
            <a:xfrm>
              <a:off x="6609242" y="918013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5" name="Oval 114"/>
            <p:cNvSpPr/>
            <p:nvPr/>
          </p:nvSpPr>
          <p:spPr>
            <a:xfrm>
              <a:off x="5720093" y="0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6" name="Oval 115"/>
            <p:cNvSpPr/>
            <p:nvPr/>
          </p:nvSpPr>
          <p:spPr>
            <a:xfrm>
              <a:off x="5359571" y="1255083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7" name="Oval 116"/>
            <p:cNvSpPr/>
            <p:nvPr/>
          </p:nvSpPr>
          <p:spPr>
            <a:xfrm>
              <a:off x="4026623" y="2285999"/>
              <a:ext cx="91441" cy="914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69" name="TextBox 10"/>
          <p:cNvSpPr txBox="1"/>
          <p:nvPr/>
        </p:nvSpPr>
        <p:spPr>
          <a:xfrm>
            <a:off x="6206489" y="12399764"/>
            <a:ext cx="1223010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This</a:t>
            </a:r>
          </a:p>
        </p:txBody>
      </p:sp>
      <p:grpSp>
        <p:nvGrpSpPr>
          <p:cNvPr id="213" name="Group 2"/>
          <p:cNvGrpSpPr/>
          <p:nvPr/>
        </p:nvGrpSpPr>
        <p:grpSpPr>
          <a:xfrm>
            <a:off x="5802669" y="2896859"/>
            <a:ext cx="7682119" cy="4610648"/>
            <a:chOff x="0" y="0"/>
            <a:chExt cx="7682118" cy="4610646"/>
          </a:xfrm>
        </p:grpSpPr>
        <p:sp>
          <p:nvSpPr>
            <p:cNvPr id="170" name="Oval 5"/>
            <p:cNvSpPr/>
            <p:nvPr/>
          </p:nvSpPr>
          <p:spPr>
            <a:xfrm>
              <a:off x="877390" y="4163372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1" name="Oval 6"/>
            <p:cNvSpPr/>
            <p:nvPr/>
          </p:nvSpPr>
          <p:spPr>
            <a:xfrm rot="18608611">
              <a:off x="5265978" y="3978043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2" name="Oval 12"/>
            <p:cNvSpPr/>
            <p:nvPr/>
          </p:nvSpPr>
          <p:spPr>
            <a:xfrm>
              <a:off x="4471690" y="4519206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3" name="Oval 13"/>
            <p:cNvSpPr/>
            <p:nvPr/>
          </p:nvSpPr>
          <p:spPr>
            <a:xfrm>
              <a:off x="4540662" y="0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4" name="Oval 15"/>
            <p:cNvSpPr/>
            <p:nvPr/>
          </p:nvSpPr>
          <p:spPr>
            <a:xfrm>
              <a:off x="2729048" y="3541212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5" name="Oval 16"/>
            <p:cNvSpPr/>
            <p:nvPr/>
          </p:nvSpPr>
          <p:spPr>
            <a:xfrm>
              <a:off x="700563" y="3908529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6" name="Oval 17"/>
            <p:cNvSpPr/>
            <p:nvPr/>
          </p:nvSpPr>
          <p:spPr>
            <a:xfrm>
              <a:off x="2683328" y="3292035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7" name="Oval 18"/>
            <p:cNvSpPr/>
            <p:nvPr/>
          </p:nvSpPr>
          <p:spPr>
            <a:xfrm>
              <a:off x="0" y="3815023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8" name="Oval 19"/>
            <p:cNvSpPr/>
            <p:nvPr/>
          </p:nvSpPr>
          <p:spPr>
            <a:xfrm>
              <a:off x="1358432" y="4118792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9" name="Oval 20"/>
            <p:cNvSpPr/>
            <p:nvPr/>
          </p:nvSpPr>
          <p:spPr>
            <a:xfrm>
              <a:off x="2355688" y="3995569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0" name="Oval 21"/>
            <p:cNvSpPr/>
            <p:nvPr/>
          </p:nvSpPr>
          <p:spPr>
            <a:xfrm>
              <a:off x="1140287" y="1369203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1" name="Oval 22"/>
            <p:cNvSpPr/>
            <p:nvPr/>
          </p:nvSpPr>
          <p:spPr>
            <a:xfrm>
              <a:off x="3851697" y="3624191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2" name="Oval 23"/>
            <p:cNvSpPr/>
            <p:nvPr/>
          </p:nvSpPr>
          <p:spPr>
            <a:xfrm>
              <a:off x="6478010" y="3189172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3" name="Oval 24"/>
            <p:cNvSpPr/>
            <p:nvPr/>
          </p:nvSpPr>
          <p:spPr>
            <a:xfrm>
              <a:off x="4923540" y="2642060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4" name="Oval 25"/>
            <p:cNvSpPr/>
            <p:nvPr/>
          </p:nvSpPr>
          <p:spPr>
            <a:xfrm>
              <a:off x="337546" y="2865692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5" name="Oval 26"/>
            <p:cNvSpPr/>
            <p:nvPr/>
          </p:nvSpPr>
          <p:spPr>
            <a:xfrm>
              <a:off x="2815674" y="2485279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6" name="Oval 27"/>
            <p:cNvSpPr/>
            <p:nvPr/>
          </p:nvSpPr>
          <p:spPr>
            <a:xfrm>
              <a:off x="2381376" y="3005531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7" name="Oval 28"/>
            <p:cNvSpPr/>
            <p:nvPr/>
          </p:nvSpPr>
          <p:spPr>
            <a:xfrm>
              <a:off x="3561990" y="2478866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8" name="Oval 29"/>
            <p:cNvSpPr/>
            <p:nvPr/>
          </p:nvSpPr>
          <p:spPr>
            <a:xfrm>
              <a:off x="1606400" y="3592470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9" name="Oval 30"/>
            <p:cNvSpPr/>
            <p:nvPr/>
          </p:nvSpPr>
          <p:spPr>
            <a:xfrm>
              <a:off x="1987360" y="2515172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0" name="Oval 31"/>
            <p:cNvSpPr/>
            <p:nvPr/>
          </p:nvSpPr>
          <p:spPr>
            <a:xfrm>
              <a:off x="1825297" y="995491"/>
              <a:ext cx="91442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1" name="Oval 32"/>
            <p:cNvSpPr/>
            <p:nvPr/>
          </p:nvSpPr>
          <p:spPr>
            <a:xfrm>
              <a:off x="4503705" y="1706039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2" name="Oval 33"/>
            <p:cNvSpPr/>
            <p:nvPr/>
          </p:nvSpPr>
          <p:spPr>
            <a:xfrm>
              <a:off x="6159829" y="2193634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3" name="Oval 34"/>
            <p:cNvSpPr/>
            <p:nvPr/>
          </p:nvSpPr>
          <p:spPr>
            <a:xfrm>
              <a:off x="6873809" y="2351066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4" name="Oval 35"/>
            <p:cNvSpPr/>
            <p:nvPr/>
          </p:nvSpPr>
          <p:spPr>
            <a:xfrm>
              <a:off x="4494942" y="3659805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5" name="Oval 36"/>
            <p:cNvSpPr/>
            <p:nvPr/>
          </p:nvSpPr>
          <p:spPr>
            <a:xfrm>
              <a:off x="4517410" y="2987201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6" name="Oval 37"/>
            <p:cNvSpPr/>
            <p:nvPr/>
          </p:nvSpPr>
          <p:spPr>
            <a:xfrm>
              <a:off x="5931787" y="3722272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7" name="Oval 38"/>
            <p:cNvSpPr/>
            <p:nvPr/>
          </p:nvSpPr>
          <p:spPr>
            <a:xfrm>
              <a:off x="6569450" y="1642225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8" name="Oval 39"/>
            <p:cNvSpPr/>
            <p:nvPr/>
          </p:nvSpPr>
          <p:spPr>
            <a:xfrm>
              <a:off x="5844462" y="1791016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9" name="Oval 40"/>
            <p:cNvSpPr/>
            <p:nvPr/>
          </p:nvSpPr>
          <p:spPr>
            <a:xfrm>
              <a:off x="5926028" y="2905037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0" name="Oval 41"/>
            <p:cNvSpPr/>
            <p:nvPr/>
          </p:nvSpPr>
          <p:spPr>
            <a:xfrm>
              <a:off x="3425517" y="1129005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1" name="Oval 42"/>
            <p:cNvSpPr/>
            <p:nvPr/>
          </p:nvSpPr>
          <p:spPr>
            <a:xfrm>
              <a:off x="1760110" y="1489165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2" name="Oval 43"/>
            <p:cNvSpPr/>
            <p:nvPr/>
          </p:nvSpPr>
          <p:spPr>
            <a:xfrm>
              <a:off x="311131" y="1687945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3" name="Oval 44"/>
            <p:cNvSpPr/>
            <p:nvPr/>
          </p:nvSpPr>
          <p:spPr>
            <a:xfrm>
              <a:off x="1239759" y="3135686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4" name="Oval 45"/>
            <p:cNvSpPr/>
            <p:nvPr/>
          </p:nvSpPr>
          <p:spPr>
            <a:xfrm>
              <a:off x="736759" y="2238922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5" name="Oval 46"/>
            <p:cNvSpPr/>
            <p:nvPr/>
          </p:nvSpPr>
          <p:spPr>
            <a:xfrm>
              <a:off x="2798779" y="598560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6" name="Oval 47"/>
            <p:cNvSpPr/>
            <p:nvPr/>
          </p:nvSpPr>
          <p:spPr>
            <a:xfrm>
              <a:off x="5154826" y="663767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7" name="Oval 48"/>
            <p:cNvSpPr/>
            <p:nvPr/>
          </p:nvSpPr>
          <p:spPr>
            <a:xfrm>
              <a:off x="6287673" y="1213438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8" name="Oval 49"/>
            <p:cNvSpPr/>
            <p:nvPr/>
          </p:nvSpPr>
          <p:spPr>
            <a:xfrm>
              <a:off x="7590678" y="1533950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9" name="Oval 50"/>
            <p:cNvSpPr/>
            <p:nvPr/>
          </p:nvSpPr>
          <p:spPr>
            <a:xfrm>
              <a:off x="6017468" y="269630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0" name="Oval 51"/>
            <p:cNvSpPr/>
            <p:nvPr/>
          </p:nvSpPr>
          <p:spPr>
            <a:xfrm>
              <a:off x="2637608" y="1865947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1" name="Oval 52"/>
            <p:cNvSpPr/>
            <p:nvPr/>
          </p:nvSpPr>
          <p:spPr>
            <a:xfrm>
              <a:off x="6965249" y="1221382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2" name="Oval 53"/>
            <p:cNvSpPr/>
            <p:nvPr/>
          </p:nvSpPr>
          <p:spPr>
            <a:xfrm>
              <a:off x="5898890" y="1001422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14" name="TextBox 54"/>
          <p:cNvSpPr txBox="1"/>
          <p:nvPr/>
        </p:nvSpPr>
        <p:spPr>
          <a:xfrm>
            <a:off x="8442208" y="8135714"/>
            <a:ext cx="2672824" cy="122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C00000"/>
                </a:solidFill>
              </a:defRPr>
            </a:lvl1pPr>
          </a:lstStyle>
          <a:p>
            <a:pPr/>
            <a:r>
              <a:t>Industry Growth</a:t>
            </a:r>
          </a:p>
        </p:txBody>
      </p:sp>
      <p:sp>
        <p:nvSpPr>
          <p:cNvPr id="215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  <p:bldP build="whole" bldLvl="1" animBg="1" rev="0" advAuto="0" spid="16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8" name="Freeform 2"/>
          <p:cNvSpPr/>
          <p:nvPr/>
        </p:nvSpPr>
        <p:spPr>
          <a:xfrm rot="10800000">
            <a:off x="9326880" y="11128394"/>
            <a:ext cx="15243660" cy="1524365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50800" dir="5400000">
              <a:srgbClr val="808080"/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19" name="TextBox 7"/>
          <p:cNvSpPr txBox="1"/>
          <p:nvPr/>
        </p:nvSpPr>
        <p:spPr>
          <a:xfrm>
            <a:off x="8442208" y="8135714"/>
            <a:ext cx="2672824" cy="122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C00000"/>
                </a:solidFill>
              </a:defRPr>
            </a:lvl1pPr>
          </a:lstStyle>
          <a:p>
            <a:pPr/>
            <a:r>
              <a:t>Industry Growth</a:t>
            </a:r>
          </a:p>
        </p:txBody>
      </p:sp>
      <p:sp>
        <p:nvSpPr>
          <p:cNvPr id="220" name="TextBox 8"/>
          <p:cNvSpPr txBox="1"/>
          <p:nvPr/>
        </p:nvSpPr>
        <p:spPr>
          <a:xfrm rot="16200000">
            <a:off x="2908576" y="4904402"/>
            <a:ext cx="2317988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C00000"/>
                </a:solidFill>
              </a:defRPr>
            </a:lvl1pPr>
          </a:lstStyle>
          <a:p>
            <a:pPr/>
            <a:r>
              <a:t>MOIC</a:t>
            </a:r>
          </a:p>
        </p:txBody>
      </p:sp>
      <p:sp>
        <p:nvSpPr>
          <p:cNvPr id="221" name="Straight Connector 9"/>
          <p:cNvSpPr/>
          <p:nvPr/>
        </p:nvSpPr>
        <p:spPr>
          <a:xfrm>
            <a:off x="4953000" y="7810500"/>
            <a:ext cx="8839201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2" name="Straight Connector 11"/>
          <p:cNvSpPr/>
          <p:nvPr/>
        </p:nvSpPr>
        <p:spPr>
          <a:xfrm flipH="1">
            <a:off x="4953000" y="2748127"/>
            <a:ext cx="1" cy="5062374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3" name="Straight Connector 14"/>
          <p:cNvSpPr/>
          <p:nvPr/>
        </p:nvSpPr>
        <p:spPr>
          <a:xfrm flipV="1">
            <a:off x="4952999" y="3009899"/>
            <a:ext cx="8458202" cy="480060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4" name="TextBox 10"/>
          <p:cNvSpPr txBox="1"/>
          <p:nvPr/>
        </p:nvSpPr>
        <p:spPr>
          <a:xfrm>
            <a:off x="6206489" y="12399764"/>
            <a:ext cx="1223010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This</a:t>
            </a:r>
          </a:p>
        </p:txBody>
      </p:sp>
      <p:grpSp>
        <p:nvGrpSpPr>
          <p:cNvPr id="230" name="Group 54"/>
          <p:cNvGrpSpPr/>
          <p:nvPr/>
        </p:nvGrpSpPr>
        <p:grpSpPr>
          <a:xfrm>
            <a:off x="10250043" y="2914622"/>
            <a:ext cx="160413" cy="4610647"/>
            <a:chOff x="0" y="0"/>
            <a:chExt cx="160412" cy="4610646"/>
          </a:xfrm>
        </p:grpSpPr>
        <p:sp>
          <p:nvSpPr>
            <p:cNvPr id="225" name="Oval 12"/>
            <p:cNvSpPr/>
            <p:nvPr/>
          </p:nvSpPr>
          <p:spPr>
            <a:xfrm>
              <a:off x="-1" y="4519206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6" name="Oval 13"/>
            <p:cNvSpPr/>
            <p:nvPr/>
          </p:nvSpPr>
          <p:spPr>
            <a:xfrm>
              <a:off x="68971" y="0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7" name="Oval 32"/>
            <p:cNvSpPr/>
            <p:nvPr/>
          </p:nvSpPr>
          <p:spPr>
            <a:xfrm>
              <a:off x="32014" y="1706039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8" name="Oval 35"/>
            <p:cNvSpPr/>
            <p:nvPr/>
          </p:nvSpPr>
          <p:spPr>
            <a:xfrm>
              <a:off x="23251" y="3659805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9" name="Oval 36"/>
            <p:cNvSpPr/>
            <p:nvPr/>
          </p:nvSpPr>
          <p:spPr>
            <a:xfrm>
              <a:off x="45719" y="2987201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31" name="TextBox 5"/>
          <p:cNvSpPr txBox="1"/>
          <p:nvPr/>
        </p:nvSpPr>
        <p:spPr>
          <a:xfrm>
            <a:off x="2661895" y="1294268"/>
            <a:ext cx="12964212" cy="867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Market Correlation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4" name="TextBox 5"/>
          <p:cNvSpPr txBox="1"/>
          <p:nvPr/>
        </p:nvSpPr>
        <p:spPr>
          <a:xfrm>
            <a:off x="2661895" y="1294268"/>
            <a:ext cx="12964212" cy="867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Market Correlation</a:t>
            </a:r>
          </a:p>
        </p:txBody>
      </p:sp>
      <p:sp>
        <p:nvSpPr>
          <p:cNvPr id="235" name="TextBox 7"/>
          <p:cNvSpPr txBox="1"/>
          <p:nvPr/>
        </p:nvSpPr>
        <p:spPr>
          <a:xfrm>
            <a:off x="8442208" y="8135714"/>
            <a:ext cx="2672824" cy="122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C00000"/>
                </a:solidFill>
              </a:defRPr>
            </a:lvl1pPr>
          </a:lstStyle>
          <a:p>
            <a:pPr/>
            <a:r>
              <a:t>Industry Growth</a:t>
            </a:r>
          </a:p>
        </p:txBody>
      </p:sp>
      <p:sp>
        <p:nvSpPr>
          <p:cNvPr id="236" name="TextBox 8"/>
          <p:cNvSpPr txBox="1"/>
          <p:nvPr/>
        </p:nvSpPr>
        <p:spPr>
          <a:xfrm rot="16200000">
            <a:off x="2908576" y="4904402"/>
            <a:ext cx="2317988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C00000"/>
                </a:solidFill>
              </a:defRPr>
            </a:lvl1pPr>
          </a:lstStyle>
          <a:p>
            <a:pPr/>
            <a:r>
              <a:t>MOIC</a:t>
            </a:r>
          </a:p>
        </p:txBody>
      </p:sp>
      <p:grpSp>
        <p:nvGrpSpPr>
          <p:cNvPr id="240" name="Group 1"/>
          <p:cNvGrpSpPr/>
          <p:nvPr/>
        </p:nvGrpSpPr>
        <p:grpSpPr>
          <a:xfrm>
            <a:off x="4953000" y="2748128"/>
            <a:ext cx="8839200" cy="5062373"/>
            <a:chOff x="0" y="0"/>
            <a:chExt cx="8839200" cy="5062372"/>
          </a:xfrm>
        </p:grpSpPr>
        <p:sp>
          <p:nvSpPr>
            <p:cNvPr id="237" name="Straight Connector 9"/>
            <p:cNvSpPr/>
            <p:nvPr/>
          </p:nvSpPr>
          <p:spPr>
            <a:xfrm>
              <a:off x="0" y="5062372"/>
              <a:ext cx="8839201" cy="1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8" name="Straight Connector 11"/>
            <p:cNvSpPr/>
            <p:nvPr/>
          </p:nvSpPr>
          <p:spPr>
            <a:xfrm flipH="1">
              <a:off x="-1" y="-1"/>
              <a:ext cx="1" cy="5062374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9" name="Straight Connector 14"/>
            <p:cNvSpPr/>
            <p:nvPr/>
          </p:nvSpPr>
          <p:spPr>
            <a:xfrm flipV="1">
              <a:off x="-1" y="261771"/>
              <a:ext cx="8458202" cy="4800602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6" name="Group 54"/>
          <p:cNvGrpSpPr/>
          <p:nvPr/>
        </p:nvGrpSpPr>
        <p:grpSpPr>
          <a:xfrm>
            <a:off x="10250043" y="2914622"/>
            <a:ext cx="160413" cy="4610647"/>
            <a:chOff x="0" y="0"/>
            <a:chExt cx="160412" cy="4610646"/>
          </a:xfrm>
        </p:grpSpPr>
        <p:sp>
          <p:nvSpPr>
            <p:cNvPr id="241" name="Oval 12"/>
            <p:cNvSpPr/>
            <p:nvPr/>
          </p:nvSpPr>
          <p:spPr>
            <a:xfrm>
              <a:off x="-1" y="4519206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2" name="Oval 13"/>
            <p:cNvSpPr/>
            <p:nvPr/>
          </p:nvSpPr>
          <p:spPr>
            <a:xfrm>
              <a:off x="68971" y="0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3" name="Oval 32"/>
            <p:cNvSpPr/>
            <p:nvPr/>
          </p:nvSpPr>
          <p:spPr>
            <a:xfrm>
              <a:off x="32014" y="1706039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4" name="Oval 35"/>
            <p:cNvSpPr/>
            <p:nvPr/>
          </p:nvSpPr>
          <p:spPr>
            <a:xfrm>
              <a:off x="23251" y="3659805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5" name="Oval 36"/>
            <p:cNvSpPr/>
            <p:nvPr/>
          </p:nvSpPr>
          <p:spPr>
            <a:xfrm>
              <a:off x="45719" y="2987201"/>
              <a:ext cx="91441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251" name="Group 25"/>
          <p:cNvGrpSpPr/>
          <p:nvPr/>
        </p:nvGrpSpPr>
        <p:grpSpPr>
          <a:xfrm>
            <a:off x="8400481" y="4308469"/>
            <a:ext cx="137161" cy="3202068"/>
            <a:chOff x="0" y="0"/>
            <a:chExt cx="137160" cy="3202067"/>
          </a:xfrm>
        </p:grpSpPr>
        <p:sp>
          <p:nvSpPr>
            <p:cNvPr id="247" name="Oval 4"/>
            <p:cNvSpPr/>
            <p:nvPr/>
          </p:nvSpPr>
          <p:spPr>
            <a:xfrm>
              <a:off x="-1" y="3110626"/>
              <a:ext cx="91442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8" name="Oval 15"/>
            <p:cNvSpPr/>
            <p:nvPr/>
          </p:nvSpPr>
          <p:spPr>
            <a:xfrm>
              <a:off x="28898" y="-1"/>
              <a:ext cx="91442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9" name="Oval 16"/>
            <p:cNvSpPr/>
            <p:nvPr/>
          </p:nvSpPr>
          <p:spPr>
            <a:xfrm>
              <a:off x="28119" y="2462795"/>
              <a:ext cx="91442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0" name="Oval 17"/>
            <p:cNvSpPr/>
            <p:nvPr/>
          </p:nvSpPr>
          <p:spPr>
            <a:xfrm>
              <a:off x="45719" y="1431424"/>
              <a:ext cx="91442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255" name="Group 26"/>
          <p:cNvGrpSpPr/>
          <p:nvPr/>
        </p:nvGrpSpPr>
        <p:grpSpPr>
          <a:xfrm>
            <a:off x="7425103" y="3129796"/>
            <a:ext cx="137161" cy="4426460"/>
            <a:chOff x="0" y="0"/>
            <a:chExt cx="137160" cy="4426459"/>
          </a:xfrm>
        </p:grpSpPr>
        <p:sp>
          <p:nvSpPr>
            <p:cNvPr id="252" name="Oval 19"/>
            <p:cNvSpPr/>
            <p:nvPr/>
          </p:nvSpPr>
          <p:spPr>
            <a:xfrm>
              <a:off x="-1" y="4335018"/>
              <a:ext cx="91442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3" name="Oval 20"/>
            <p:cNvSpPr/>
            <p:nvPr/>
          </p:nvSpPr>
          <p:spPr>
            <a:xfrm>
              <a:off x="-1" y="-1"/>
              <a:ext cx="91442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4" name="Oval 23"/>
            <p:cNvSpPr/>
            <p:nvPr/>
          </p:nvSpPr>
          <p:spPr>
            <a:xfrm>
              <a:off x="45719" y="3024984"/>
              <a:ext cx="91442" cy="91441"/>
            </a:xfrm>
            <a:prstGeom prst="ellipse">
              <a:avLst/>
            </a:prstGeom>
            <a:solidFill>
              <a:srgbClr val="C6181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56" name="Freeform 5"/>
          <p:cNvSpPr/>
          <p:nvPr/>
        </p:nvSpPr>
        <p:spPr>
          <a:xfrm>
            <a:off x="15328290" y="-1477027"/>
            <a:ext cx="4582974" cy="43939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1"/>
      <p:bldP build="whole" bldLvl="1" animBg="1" rev="0" advAuto="0" spid="25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9" name="TextBox 5"/>
          <p:cNvSpPr txBox="1"/>
          <p:nvPr/>
        </p:nvSpPr>
        <p:spPr>
          <a:xfrm>
            <a:off x="2890493" y="804252"/>
            <a:ext cx="12964212" cy="86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Fund Winners and Losers</a:t>
            </a:r>
          </a:p>
        </p:txBody>
      </p:sp>
      <p:graphicFrame>
        <p:nvGraphicFramePr>
          <p:cNvPr id="260" name="Chart 2"/>
          <p:cNvGraphicFramePr/>
          <p:nvPr/>
        </p:nvGraphicFramePr>
        <p:xfrm>
          <a:off x="2636572" y="3960972"/>
          <a:ext cx="4927601" cy="4927601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261" name="Chart 10"/>
          <p:cNvGraphicFramePr/>
          <p:nvPr/>
        </p:nvGraphicFramePr>
        <p:xfrm>
          <a:off x="11233708" y="3960972"/>
          <a:ext cx="4927601" cy="4927601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262" name="TextBox 5"/>
          <p:cNvSpPr txBox="1"/>
          <p:nvPr/>
        </p:nvSpPr>
        <p:spPr>
          <a:xfrm>
            <a:off x="3576373" y="2454089"/>
            <a:ext cx="3048001" cy="7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indent="0" algn="ctr">
              <a:lnSpc>
                <a:spcPts val="6700"/>
              </a:lnSpc>
              <a:defRPr spc="-51" sz="3600">
                <a:solidFill>
                  <a:srgbClr val="FF0000"/>
                </a:solidFill>
              </a:defRPr>
            </a:pPr>
            <a:r>
              <a:t>&gt;2.5x MOIC</a:t>
            </a:r>
          </a:p>
        </p:txBody>
      </p:sp>
      <p:sp>
        <p:nvSpPr>
          <p:cNvPr id="263" name="TextBox 5"/>
          <p:cNvSpPr txBox="1"/>
          <p:nvPr/>
        </p:nvSpPr>
        <p:spPr>
          <a:xfrm>
            <a:off x="11365035" y="2446893"/>
            <a:ext cx="4664945" cy="1016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indent="0" algn="ctr">
              <a:defRPr spc="-51" sz="3600">
                <a:solidFill>
                  <a:srgbClr val="FF0000"/>
                </a:solidFill>
              </a:defRPr>
            </a:pPr>
            <a:r>
              <a:t>Forbes 400 Self-Made </a:t>
            </a:r>
          </a:p>
          <a:p>
            <a:pPr lvl="1" indent="0" algn="ctr">
              <a:defRPr spc="-51" sz="3600">
                <a:solidFill>
                  <a:srgbClr val="FF0000"/>
                </a:solidFill>
              </a:defRPr>
            </a:pPr>
            <a:r>
              <a:t>Billionaires</a:t>
            </a:r>
          </a:p>
        </p:txBody>
      </p:sp>
      <p:sp>
        <p:nvSpPr>
          <p:cNvPr id="264" name="TextBox 5"/>
          <p:cNvSpPr txBox="1"/>
          <p:nvPr/>
        </p:nvSpPr>
        <p:spPr>
          <a:xfrm>
            <a:off x="4953692" y="5826261"/>
            <a:ext cx="2354563" cy="1016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indent="0" algn="ctr">
              <a:defRPr spc="-51" sz="3600">
                <a:solidFill>
                  <a:srgbClr val="DBDBDB"/>
                </a:solidFill>
              </a:defRPr>
            </a:pPr>
            <a:r>
              <a:t>High</a:t>
            </a:r>
          </a:p>
          <a:p>
            <a:pPr lvl="1" indent="0" algn="ctr">
              <a:defRPr spc="-51" sz="3600">
                <a:solidFill>
                  <a:srgbClr val="DBDBDB"/>
                </a:solidFill>
              </a:defRPr>
            </a:pPr>
            <a:r>
              <a:t>Growth</a:t>
            </a:r>
          </a:p>
        </p:txBody>
      </p:sp>
      <p:sp>
        <p:nvSpPr>
          <p:cNvPr id="265" name="TextBox 5"/>
          <p:cNvSpPr txBox="1"/>
          <p:nvPr/>
        </p:nvSpPr>
        <p:spPr>
          <a:xfrm>
            <a:off x="2767799" y="5826261"/>
            <a:ext cx="2354563" cy="1016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indent="0" algn="ctr">
              <a:defRPr spc="-51" sz="3600">
                <a:solidFill>
                  <a:srgbClr val="DBDBDB"/>
                </a:solidFill>
              </a:defRPr>
            </a:pPr>
            <a:r>
              <a:t>Stable</a:t>
            </a:r>
          </a:p>
          <a:p>
            <a:pPr lvl="1" indent="0" algn="ctr">
              <a:defRPr spc="-51" sz="3600">
                <a:solidFill>
                  <a:srgbClr val="DBDBDB"/>
                </a:solidFill>
              </a:defRPr>
            </a:pPr>
            <a:r>
              <a:t>Growth</a:t>
            </a:r>
          </a:p>
        </p:txBody>
      </p:sp>
      <p:sp>
        <p:nvSpPr>
          <p:cNvPr id="266" name="TextBox 5"/>
          <p:cNvSpPr txBox="1"/>
          <p:nvPr/>
        </p:nvSpPr>
        <p:spPr>
          <a:xfrm>
            <a:off x="13655022" y="5826261"/>
            <a:ext cx="2354562" cy="1016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indent="0" algn="ctr">
              <a:defRPr spc="-51" sz="3600">
                <a:solidFill>
                  <a:srgbClr val="DBDBDB"/>
                </a:solidFill>
              </a:defRPr>
            </a:pPr>
            <a:r>
              <a:t>High</a:t>
            </a:r>
          </a:p>
          <a:p>
            <a:pPr lvl="1" indent="0" algn="ctr">
              <a:defRPr spc="-51" sz="3600">
                <a:solidFill>
                  <a:srgbClr val="DBDBDB"/>
                </a:solidFill>
              </a:defRPr>
            </a:pPr>
            <a:r>
              <a:t>Growth</a:t>
            </a:r>
          </a:p>
        </p:txBody>
      </p:sp>
      <p:sp>
        <p:nvSpPr>
          <p:cNvPr id="267" name="TextBox 5"/>
          <p:cNvSpPr txBox="1"/>
          <p:nvPr/>
        </p:nvSpPr>
        <p:spPr>
          <a:xfrm>
            <a:off x="11220394" y="5826261"/>
            <a:ext cx="2354562" cy="1016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1" indent="0" algn="ctr">
              <a:defRPr spc="-51" sz="3600">
                <a:solidFill>
                  <a:srgbClr val="DBDBDB"/>
                </a:solidFill>
              </a:defRPr>
            </a:pPr>
            <a:r>
              <a:t>Stable</a:t>
            </a:r>
          </a:p>
          <a:p>
            <a:pPr lvl="1" indent="0" algn="ctr">
              <a:defRPr spc="-51" sz="3600">
                <a:solidFill>
                  <a:srgbClr val="DBDBDB"/>
                </a:solidFill>
              </a:defRPr>
            </a:pPr>
            <a:r>
              <a:t>Growth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3"/>
      <p:bldP build="whole" bldLvl="1" animBg="1" rev="0" advAuto="0" spid="267" grpId="1"/>
      <p:bldP build="whole" bldLvl="1" animBg="1" rev="0" advAuto="0" spid="263" grpId="4"/>
      <p:bldP build="whole" bldLvl="1" animBg="1" rev="0" advAuto="0" spid="26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Box 5"/>
          <p:cNvSpPr txBox="1"/>
          <p:nvPr/>
        </p:nvSpPr>
        <p:spPr>
          <a:xfrm>
            <a:off x="1522170" y="597104"/>
            <a:ext cx="15243659" cy="82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48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Largest US Airlines Ranked by Passenger-Miles</a:t>
            </a:r>
          </a:p>
        </p:txBody>
      </p:sp>
      <p:graphicFrame>
        <p:nvGraphicFramePr>
          <p:cNvPr id="270" name="Table 2"/>
          <p:cNvGraphicFramePr/>
          <p:nvPr/>
        </p:nvGraphicFramePr>
        <p:xfrm>
          <a:off x="1447800" y="1648155"/>
          <a:ext cx="15615895" cy="7991145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3123179"/>
                <a:gridCol w="3123179"/>
                <a:gridCol w="3123179"/>
                <a:gridCol w="3123179"/>
                <a:gridCol w="3123179"/>
              </a:tblGrid>
              <a:tr h="530880"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b="1" sz="2400"/>
                        <a:t>1950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b="1" sz="2400"/>
                        <a:t>1970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b="1" sz="2400"/>
                        <a:t>1990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b="1" sz="2400"/>
                        <a:t>2010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b="1" sz="2400"/>
                        <a:t>Today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5882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           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088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088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088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088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088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815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088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088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236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088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088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088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088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7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3641" y="2312154"/>
            <a:ext cx="1981201" cy="30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2011" y="2312154"/>
            <a:ext cx="1981201" cy="30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4493" y="2312154"/>
            <a:ext cx="1981201" cy="30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24891" y="2312154"/>
            <a:ext cx="1981201" cy="30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0808" y="2312154"/>
            <a:ext cx="1981201" cy="30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2216" y="2619966"/>
            <a:ext cx="1364053" cy="714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72650" y="2619966"/>
            <a:ext cx="1364053" cy="714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3066" y="2619966"/>
            <a:ext cx="1364053" cy="714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icture 18" descr="Pictur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33465" y="2619966"/>
            <a:ext cx="1364053" cy="714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19" descr="Picture 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29383" y="2613218"/>
            <a:ext cx="1364053" cy="714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96391" y="5454241"/>
            <a:ext cx="838201" cy="527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24" descr="Picture 2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92308" y="4920841"/>
            <a:ext cx="838201" cy="527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icture 29" descr="Picture 2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1362" y="4026896"/>
            <a:ext cx="1686863" cy="1057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icture 30" descr="Picture 3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11244" y="4026896"/>
            <a:ext cx="1686863" cy="1057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icture 31" descr="Picture 3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66677" y="4037059"/>
            <a:ext cx="1686864" cy="105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icture 33" descr="Picture 3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45540" y="6056783"/>
            <a:ext cx="1562518" cy="237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icture 34" descr="Picture 3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3415" y="5524975"/>
            <a:ext cx="1562518" cy="237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35" descr="Picture 3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33833" y="5524975"/>
            <a:ext cx="1562518" cy="237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36" descr="Picture 3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34233" y="3403155"/>
            <a:ext cx="1562518" cy="237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37" descr="Picture 3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830150" y="3403155"/>
            <a:ext cx="1562518" cy="237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icture 39" descr="Picture 3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37910" y="4663397"/>
            <a:ext cx="1733764" cy="975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41" descr="Picture 4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83182" y="4625466"/>
            <a:ext cx="1733764" cy="975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40" descr="Picture 4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87791" y="4637287"/>
            <a:ext cx="1733764" cy="975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icture 43" descr="Picture 4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22173" y="3823203"/>
            <a:ext cx="765243" cy="430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44" descr="Picture 4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72051" y="3830956"/>
            <a:ext cx="765243" cy="430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icture 45" descr="Picture 4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73125" y="3811671"/>
            <a:ext cx="765243" cy="430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icture 47" descr="Picture 4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395667" y="3305238"/>
            <a:ext cx="1218253" cy="430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48" descr="Picture 4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545547" y="3299797"/>
            <a:ext cx="1218253" cy="430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icture 49" descr="Picture 4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595663" y="3300247"/>
            <a:ext cx="1218253" cy="430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raphic 51" descr="Graphic 51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48694" y="3891096"/>
            <a:ext cx="2175554" cy="294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raphic 53" descr="Graphic 53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024878" y="3866312"/>
            <a:ext cx="1173059" cy="35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raphic 54" descr="Graphic 54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69084" y="7055139"/>
            <a:ext cx="1173058" cy="35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raphic 56" descr="Graphic 56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489019" y="4954063"/>
            <a:ext cx="1889967" cy="282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Graphic 58" descr="Graphic 58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666425" y="4479578"/>
            <a:ext cx="1889967" cy="282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Graphic 61" descr="Graphic 61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467197" y="6056783"/>
            <a:ext cx="1576836" cy="330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Graphic 62" descr="Graphic 62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346722" y="7617766"/>
            <a:ext cx="1576836" cy="330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icture 64" descr="Picture 6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806412" y="8101217"/>
            <a:ext cx="405223" cy="405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raphic 66" descr="Graphic 66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818366" y="7092929"/>
            <a:ext cx="1231275" cy="345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raphic 67" descr="Graphic 67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4991012" y="6026060"/>
            <a:ext cx="1231275" cy="345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icture 69" descr="Picture 69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4883744" y="6861988"/>
            <a:ext cx="1434840" cy="807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Graphic 71" descr="Graphic 71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4883744" y="5535348"/>
            <a:ext cx="1420536" cy="31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Graphic 73" descr="Graphic 73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4406560" y="7658106"/>
            <a:ext cx="23749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Graphic 75" descr="Graphic 75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4972512" y="6456400"/>
            <a:ext cx="12573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icture 77" descr="Picture 77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708673" y="5470654"/>
            <a:ext cx="614052" cy="379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Graphic 79" descr="Graphic 79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909061" y="6521436"/>
            <a:ext cx="2119402" cy="381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icture 82" descr="Picture 82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2585312" y="7055139"/>
            <a:ext cx="726182" cy="355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icture 84" descr="Picture 84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5772051" y="6523653"/>
            <a:ext cx="726182" cy="355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Graphic 86" descr="Graphic 86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2802182" y="7578969"/>
            <a:ext cx="405224" cy="405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icture 89" descr="Picture 89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2640346" y="8662888"/>
            <a:ext cx="726182" cy="410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Picture 91" descr="Picture 91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5677253" y="8093570"/>
            <a:ext cx="952148" cy="478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Graphic 96" descr="Graphic 9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167837" y="6567327"/>
            <a:ext cx="2175554" cy="294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raphic 97" descr="Graphic 9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855147" y="4430595"/>
            <a:ext cx="1173059" cy="35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Graphic 98" descr="Graphic 98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1703705" y="6601073"/>
            <a:ext cx="1420536" cy="31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Graphic 100" descr="Graphic 100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1755094" y="5981706"/>
            <a:ext cx="1193801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Graphic 172" descr="Graphic 172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5105872" y="5981706"/>
            <a:ext cx="2119401" cy="381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Graphic 176" descr="Graphic 176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5889142" y="7051137"/>
            <a:ext cx="420506" cy="420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Graphic 174" descr="Graphic 174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5574153" y="9190703"/>
            <a:ext cx="1074043" cy="335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Graphic 177" descr="Graphic 177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191448" y="9208727"/>
            <a:ext cx="1576835" cy="330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Graphic 179" descr="Graphic 179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5712026" y="8621273"/>
            <a:ext cx="846228" cy="430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icture 5" descr="Picture 5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2631550" y="8671684"/>
            <a:ext cx="726182" cy="410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Picture 6" descr="Picture 6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2696410" y="5477224"/>
            <a:ext cx="614052" cy="379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Picture 7" descr="Picture 7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2802182" y="8098743"/>
            <a:ext cx="431505" cy="431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Picture 32" descr="Picture 32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8328962" y="4924790"/>
            <a:ext cx="1981201" cy="40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Picture 42" descr="Picture 42"/>
          <p:cNvPicPr>
            <a:picLocks noChangeAspect="1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8341442" y="5971807"/>
            <a:ext cx="1795458" cy="440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Picture 50" descr="Picture 50"/>
          <p:cNvPicPr>
            <a:picLocks noChangeAspect="1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8450036" y="4342905"/>
            <a:ext cx="1686864" cy="425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Picture 55" descr="Picture 55"/>
          <p:cNvPicPr>
            <a:picLocks noChangeAspect="1"/>
          </p:cNvPicPr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8919675" y="3817061"/>
            <a:ext cx="684176" cy="490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59" descr="Picture 59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521820" y="3275231"/>
            <a:ext cx="1324905" cy="495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icture 63" descr="Picture 63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11725854" y="5917429"/>
            <a:ext cx="1439284" cy="489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Picture 68" descr="Picture 68"/>
          <p:cNvPicPr>
            <a:picLocks noChangeAspect="1"/>
          </p:cNvPicPr>
          <p:nvPr/>
        </p:nvPicPr>
        <p:blipFill>
          <a:blip r:embed="rId39">
            <a:extLst/>
          </a:blip>
          <a:stretch>
            <a:fillRect/>
          </a:stretch>
        </p:blipFill>
        <p:spPr>
          <a:xfrm>
            <a:off x="11258297" y="3824880"/>
            <a:ext cx="2366760" cy="417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icture 72" descr="Picture 72"/>
          <p:cNvPicPr>
            <a:picLocks noChangeAspect="1"/>
          </p:cNvPicPr>
          <p:nvPr/>
        </p:nvPicPr>
        <p:blipFill>
          <a:blip r:embed="rId40">
            <a:extLst/>
          </a:blip>
          <a:stretch>
            <a:fillRect/>
          </a:stretch>
        </p:blipFill>
        <p:spPr>
          <a:xfrm>
            <a:off x="5067125" y="5904403"/>
            <a:ext cx="2270324" cy="461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icture 76" descr="Picture 76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5508287" y="9150416"/>
            <a:ext cx="1290078" cy="495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icture 80" descr="Picture 80"/>
          <p:cNvPicPr>
            <a:picLocks noChangeAspect="1"/>
          </p:cNvPicPr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5685813" y="8619535"/>
            <a:ext cx="962543" cy="487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Picture 83" descr="Picture 83"/>
          <p:cNvPicPr>
            <a:picLocks noChangeAspect="1"/>
          </p:cNvPicPr>
          <p:nvPr/>
        </p:nvPicPr>
        <p:blipFill>
          <a:blip r:embed="rId43">
            <a:extLst/>
          </a:blip>
          <a:stretch>
            <a:fillRect/>
          </a:stretch>
        </p:blipFill>
        <p:spPr>
          <a:xfrm>
            <a:off x="5609814" y="8065479"/>
            <a:ext cx="1147872" cy="489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Picture 87" descr="Picture 87"/>
          <p:cNvPicPr>
            <a:picLocks noChangeAspect="1"/>
          </p:cNvPicPr>
          <p:nvPr/>
        </p:nvPicPr>
        <p:blipFill>
          <a:blip r:embed="rId44">
            <a:extLst/>
          </a:blip>
          <a:stretch>
            <a:fillRect/>
          </a:stretch>
        </p:blipFill>
        <p:spPr>
          <a:xfrm>
            <a:off x="5827154" y="7032893"/>
            <a:ext cx="615968" cy="515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Picture 90" descr="Picture 90"/>
          <p:cNvPicPr>
            <a:picLocks noChangeAspect="1"/>
          </p:cNvPicPr>
          <p:nvPr/>
        </p:nvPicPr>
        <p:blipFill>
          <a:blip r:embed="rId45">
            <a:extLst/>
          </a:blip>
          <a:stretch>
            <a:fillRect/>
          </a:stretch>
        </p:blipFill>
        <p:spPr>
          <a:xfrm>
            <a:off x="5728558" y="6504464"/>
            <a:ext cx="813160" cy="432395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after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after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after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afterEffect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ntr" nodeType="after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afterEffect" presetSubtype="0" presetID="1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ntr" nodeType="afterEffect" presetSubtype="0" presetID="1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ntr" nodeType="afterEffect" presetSubtype="0" presetID="1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entr" nodeType="afterEffect" presetSubtype="0" presetID="1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Class="entr" nodeType="clickEffect" presetSubtype="0" presetID="1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Class="entr" nodeType="afterEffect" presetSubtype="0" presetID="1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Class="entr" nodeType="afterEffect" presetSubtype="0" presetID="1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afterEffect" presetSubtype="0" presetID="1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Class="entr" nodeType="afterEffect" presetSubtype="0" presetID="1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Class="entr" nodeType="clickEffect" presetSubtype="0" presetID="1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Class="entr" nodeType="afterEffect" presetSubtype="0" presetID="1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entr" nodeType="afterEffect" presetSubtype="0" presetID="1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Class="entr" nodeType="afterEffect" presetSubtype="0" presetID="1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Class="entr" nodeType="afterEffect" presetSubtype="0" presetID="1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Class="entr" nodeType="afterEffect" presetSubtype="0" presetID="1" grpId="4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Class="entr" nodeType="afterEffect" presetSubtype="0" presetID="1" grpId="4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Class="entr" nodeType="afterEffect" presetSubtype="0" presetID="1" grpId="4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Class="entr" nodeType="afterEffect" presetSubtype="0" presetID="1" grpId="4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Class="entr" nodeType="afterEffect" presetSubtype="0" presetID="1" grpId="4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Class="entr" nodeType="clickEffect" presetSubtype="0" presetID="1" grpId="4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Class="entr" nodeType="afterEffect" presetSubtype="0" presetID="1" grpId="5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Class="entr" nodeType="afterEffect" presetSubtype="0" presetID="1" grpId="5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Class="entr" nodeType="afterEffect" presetSubtype="0" presetID="1" grpId="5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Class="entr" nodeType="afterEffect" presetSubtype="0" presetID="1" grpId="5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Class="entr" nodeType="afterEffect" presetSubtype="0" presetID="1" grpId="5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Class="entr" nodeType="afterEffect" presetSubtype="0" presetID="1" grpId="5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Class="entr" nodeType="afterEffect" presetSubtype="0" presetID="1" grpId="5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Class="entr" nodeType="clickEffect" presetSubtype="0" presetID="1" grpId="5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Class="entr" nodeType="afterEffect" presetSubtype="0" presetID="1" grpId="5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Class="entr" nodeType="afterEffect" presetSubtype="0" presetID="1" grpId="5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Class="entr" nodeType="afterEffect" presetSubtype="0" presetID="1" grpId="6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Class="entr" nodeType="afterEffect" presetSubtype="0" presetID="1" grpId="6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5" grpId="46"/>
      <p:bldP build="whole" bldLvl="1" animBg="1" rev="0" advAuto="0" spid="341" grpId="31"/>
      <p:bldP build="whole" bldLvl="1" animBg="1" rev="0" advAuto="0" spid="323" grpId="42"/>
      <p:bldP build="whole" bldLvl="1" animBg="1" rev="0" advAuto="0" spid="324" grpId="41"/>
      <p:bldP build="whole" bldLvl="1" animBg="1" rev="0" advAuto="0" spid="280" grpId="50"/>
      <p:bldP build="whole" bldLvl="1" animBg="1" rev="0" advAuto="0" spid="317" grpId="9"/>
      <p:bldP build="whole" bldLvl="1" animBg="1" rev="0" advAuto="0" spid="342" grpId="30"/>
      <p:bldP build="whole" bldLvl="1" animBg="1" rev="0" advAuto="0" spid="273" grpId="18"/>
      <p:bldP build="whole" bldLvl="1" animBg="1" rev="0" advAuto="0" spid="293" grpId="6"/>
      <p:bldP build="whole" bldLvl="1" animBg="1" rev="0" advAuto="0" spid="312" grpId="61"/>
      <p:bldP build="whole" bldLvl="1" animBg="1" rev="0" advAuto="0" spid="345" grpId="27"/>
      <p:bldP build="whole" bldLvl="1" animBg="1" rev="0" advAuto="0" spid="277" grpId="2"/>
      <p:bldP build="whole" bldLvl="1" animBg="1" rev="0" advAuto="0" spid="310" grpId="60"/>
      <p:bldP build="whole" bldLvl="1" animBg="1" rev="0" advAuto="0" spid="289" grpId="36"/>
      <p:bldP build="whole" bldLvl="1" animBg="1" rev="0" advAuto="0" spid="320" grpId="15"/>
      <p:bldP build="whole" bldLvl="1" animBg="1" rev="0" advAuto="0" spid="313" grpId="59"/>
      <p:bldP build="whole" bldLvl="1" animBg="1" rev="0" advAuto="0" spid="282" grpId="54"/>
      <p:bldP build="whole" bldLvl="1" animBg="1" rev="0" advAuto="0" spid="304" grpId="53"/>
      <p:bldP build="whole" bldLvl="1" animBg="1" rev="0" advAuto="0" spid="338" grpId="57"/>
      <p:bldP build="whole" bldLvl="1" animBg="1" rev="0" advAuto="0" spid="302" grpId="33"/>
      <p:bldP build="whole" bldLvl="1" animBg="1" rev="0" advAuto="0" spid="284" grpId="5"/>
      <p:bldP build="whole" bldLvl="1" animBg="1" rev="0" advAuto="0" spid="331" grpId="12"/>
      <p:bldP build="whole" bldLvl="1" animBg="1" rev="0" advAuto="0" spid="311" grpId="55"/>
      <p:bldP build="whole" bldLvl="1" animBg="1" rev="0" advAuto="0" spid="290" grpId="51"/>
      <p:bldP build="whole" bldLvl="1" animBg="1" rev="0" advAuto="0" spid="298" grpId="3"/>
      <p:bldP build="whole" bldLvl="1" animBg="1" rev="0" advAuto="0" spid="285" grpId="22"/>
      <p:bldP build="whole" bldLvl="1" animBg="1" rev="0" advAuto="0" spid="326" grpId="10"/>
      <p:bldP build="whole" bldLvl="1" animBg="1" rev="0" advAuto="0" spid="340" grpId="26"/>
      <p:bldP build="whole" bldLvl="1" animBg="1" rev="0" advAuto="0" spid="303" grpId="39"/>
      <p:bldP build="whole" bldLvl="1" animBg="1" rev="0" advAuto="0" spid="308" grpId="43"/>
      <p:bldP build="whole" bldLvl="1" animBg="1" rev="0" advAuto="0" spid="296" grpId="21"/>
      <p:bldP build="whole" bldLvl="1" animBg="1" rev="0" advAuto="0" spid="295" grpId="4"/>
      <p:bldP build="whole" bldLvl="1" animBg="1" rev="0" advAuto="0" spid="272" grpId="1"/>
      <p:bldP build="whole" bldLvl="1" animBg="1" rev="0" advAuto="0" spid="279" grpId="35"/>
      <p:bldP build="whole" bldLvl="1" animBg="1" rev="0" advAuto="0" spid="334" grpId="44"/>
      <p:bldP build="whole" bldLvl="1" animBg="1" rev="0" advAuto="0" spid="329" grpId="16"/>
      <p:bldP build="whole" bldLvl="1" animBg="1" rev="0" advAuto="0" spid="278" grpId="19"/>
      <p:bldP build="whole" bldLvl="1" animBg="1" rev="0" advAuto="0" spid="344" grpId="28"/>
      <p:bldP build="whole" bldLvl="1" animBg="1" rev="0" advAuto="0" spid="343" grpId="29"/>
      <p:bldP build="whole" bldLvl="1" animBg="1" rev="0" advAuto="0" spid="274" grpId="34"/>
      <p:bldP build="whole" bldLvl="1" animBg="1" rev="0" advAuto="0" spid="327" grpId="17"/>
      <p:bldP build="whole" bldLvl="1" animBg="1" rev="0" advAuto="0" spid="309" grpId="56"/>
      <p:bldP build="whole" bldLvl="1" animBg="1" rev="0" advAuto="0" spid="339" grpId="58"/>
      <p:bldP build="whole" bldLvl="1" animBg="1" rev="0" advAuto="0" spid="336" grpId="47"/>
      <p:bldP build="whole" bldLvl="1" animBg="1" rev="0" advAuto="0" spid="337" grpId="48"/>
      <p:bldP build="whole" bldLvl="1" animBg="1" rev="0" advAuto="0" spid="292" grpId="23"/>
      <p:bldP build="whole" bldLvl="1" animBg="1" rev="0" advAuto="0" spid="325" grpId="8"/>
      <p:bldP build="whole" bldLvl="1" animBg="1" rev="0" advAuto="0" spid="321" grpId="32"/>
      <p:bldP build="whole" bldLvl="1" animBg="1" rev="0" advAuto="0" spid="333" grpId="45"/>
      <p:bldP build="whole" bldLvl="1" animBg="1" rev="0" advAuto="0" spid="306" grpId="11"/>
      <p:bldP build="whole" bldLvl="1" animBg="1" rev="0" advAuto="0" spid="275" grpId="49"/>
      <p:bldP build="whole" bldLvl="1" animBg="1" rev="0" advAuto="0" spid="287" grpId="7"/>
      <p:bldP build="whole" bldLvl="1" animBg="1" rev="0" advAuto="0" spid="300" grpId="37"/>
      <p:bldP build="whole" bldLvl="1" animBg="1" rev="0" advAuto="0" spid="330" grpId="14"/>
      <p:bldP build="whole" bldLvl="1" animBg="1" rev="0" advAuto="0" spid="322" grpId="38"/>
      <p:bldP build="whole" bldLvl="1" animBg="1" rev="0" advAuto="0" spid="305" grpId="25"/>
      <p:bldP build="whole" bldLvl="1" animBg="1" rev="0" advAuto="0" spid="332" grpId="13"/>
      <p:bldP build="whole" bldLvl="1" animBg="1" rev="0" advAuto="0" spid="281" grpId="40"/>
      <p:bldP build="whole" bldLvl="1" animBg="1" rev="0" advAuto="0" spid="301" grpId="52"/>
      <p:bldP build="whole" bldLvl="1" animBg="1" rev="0" advAuto="0" spid="299" grpId="20"/>
      <p:bldP build="whole" bldLvl="1" animBg="1" rev="0" advAuto="0" spid="288" grpId="2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9" name="TextBox 5"/>
          <p:cNvSpPr txBox="1"/>
          <p:nvPr/>
        </p:nvSpPr>
        <p:spPr>
          <a:xfrm>
            <a:off x="2890492" y="719937"/>
            <a:ext cx="12964212" cy="86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History of US Department Stores</a:t>
            </a:r>
          </a:p>
        </p:txBody>
      </p:sp>
      <p:sp>
        <p:nvSpPr>
          <p:cNvPr id="350" name="TextBox 19"/>
          <p:cNvSpPr txBox="1"/>
          <p:nvPr/>
        </p:nvSpPr>
        <p:spPr>
          <a:xfrm>
            <a:off x="1000704" y="4229100"/>
            <a:ext cx="1925377" cy="1108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Number of Stores</a:t>
            </a:r>
          </a:p>
        </p:txBody>
      </p:sp>
      <p:sp>
        <p:nvSpPr>
          <p:cNvPr id="351" name="TextBox 20"/>
          <p:cNvSpPr txBox="1"/>
          <p:nvPr/>
        </p:nvSpPr>
        <p:spPr>
          <a:xfrm>
            <a:off x="5379721" y="8709683"/>
            <a:ext cx="2651761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1875-1900</a:t>
            </a:r>
          </a:p>
        </p:txBody>
      </p:sp>
      <p:sp>
        <p:nvSpPr>
          <p:cNvPr id="352" name="TextBox 21"/>
          <p:cNvSpPr txBox="1"/>
          <p:nvPr/>
        </p:nvSpPr>
        <p:spPr>
          <a:xfrm>
            <a:off x="8961122" y="8686237"/>
            <a:ext cx="1432559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1962</a:t>
            </a:r>
          </a:p>
        </p:txBody>
      </p:sp>
      <p:sp>
        <p:nvSpPr>
          <p:cNvPr id="353" name="TextBox 1"/>
          <p:cNvSpPr txBox="1"/>
          <p:nvPr/>
        </p:nvSpPr>
        <p:spPr>
          <a:xfrm>
            <a:off x="11704322" y="8664178"/>
            <a:ext cx="1432559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2000</a:t>
            </a:r>
          </a:p>
        </p:txBody>
      </p:sp>
      <p:sp>
        <p:nvSpPr>
          <p:cNvPr id="354" name="TextBox 2"/>
          <p:cNvSpPr txBox="1"/>
          <p:nvPr/>
        </p:nvSpPr>
        <p:spPr>
          <a:xfrm>
            <a:off x="10332722" y="8686235"/>
            <a:ext cx="1432559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1980</a:t>
            </a:r>
          </a:p>
        </p:txBody>
      </p:sp>
      <p:sp>
        <p:nvSpPr>
          <p:cNvPr id="355" name="TextBox 3"/>
          <p:cNvSpPr txBox="1"/>
          <p:nvPr/>
        </p:nvSpPr>
        <p:spPr>
          <a:xfrm>
            <a:off x="13075919" y="8642119"/>
            <a:ext cx="1280160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2020</a:t>
            </a:r>
          </a:p>
        </p:txBody>
      </p:sp>
      <p:graphicFrame>
        <p:nvGraphicFramePr>
          <p:cNvPr id="356" name="Chart 8"/>
          <p:cNvGraphicFramePr/>
          <p:nvPr/>
        </p:nvGraphicFramePr>
        <p:xfrm>
          <a:off x="3279032" y="2013383"/>
          <a:ext cx="12240370" cy="627480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pic>
        <p:nvPicPr>
          <p:cNvPr id="35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76600" y="2000261"/>
            <a:ext cx="12344400" cy="6421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Freeform 2"/>
          <p:cNvSpPr/>
          <p:nvPr/>
        </p:nvSpPr>
        <p:spPr>
          <a:xfrm rot="10800000">
            <a:off x="2661894" y="-876301"/>
            <a:ext cx="15243659" cy="152436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60" name="TextBox 5"/>
          <p:cNvSpPr txBox="1"/>
          <p:nvPr/>
        </p:nvSpPr>
        <p:spPr>
          <a:xfrm>
            <a:off x="2890492" y="719937"/>
            <a:ext cx="12964212" cy="86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 algn="ctr">
              <a:lnSpc>
                <a:spcPts val="6700"/>
              </a:lnSpc>
              <a:defRPr spc="-51" sz="6400">
                <a:solidFill>
                  <a:srgbClr val="DBDBDB"/>
                </a:solidFill>
                <a:latin typeface="Noto Serif Display ExtraCondensed Ultra-Bold"/>
                <a:ea typeface="Noto Serif Display ExtraCondensed Ultra-Bold"/>
                <a:cs typeface="Noto Serif Display ExtraCondensed Ultra-Bold"/>
                <a:sym typeface="Noto Serif Display ExtraCondensed Ultra-Bold"/>
              </a:defRPr>
            </a:pPr>
            <a:r>
              <a:t>History of US Department Stores</a:t>
            </a:r>
          </a:p>
        </p:txBody>
      </p:sp>
      <p:sp>
        <p:nvSpPr>
          <p:cNvPr id="361" name="TextBox 19"/>
          <p:cNvSpPr txBox="1"/>
          <p:nvPr/>
        </p:nvSpPr>
        <p:spPr>
          <a:xfrm>
            <a:off x="1000704" y="4229100"/>
            <a:ext cx="1925377" cy="1108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Number of Stores</a:t>
            </a:r>
          </a:p>
        </p:txBody>
      </p:sp>
      <p:sp>
        <p:nvSpPr>
          <p:cNvPr id="362" name="TextBox 20"/>
          <p:cNvSpPr txBox="1"/>
          <p:nvPr/>
        </p:nvSpPr>
        <p:spPr>
          <a:xfrm>
            <a:off x="5379721" y="8709683"/>
            <a:ext cx="2651761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1875-1900</a:t>
            </a:r>
          </a:p>
        </p:txBody>
      </p:sp>
      <p:sp>
        <p:nvSpPr>
          <p:cNvPr id="363" name="TextBox 21"/>
          <p:cNvSpPr txBox="1"/>
          <p:nvPr/>
        </p:nvSpPr>
        <p:spPr>
          <a:xfrm>
            <a:off x="8961122" y="8686237"/>
            <a:ext cx="1432559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1962</a:t>
            </a:r>
          </a:p>
        </p:txBody>
      </p:sp>
      <p:sp>
        <p:nvSpPr>
          <p:cNvPr id="364" name="TextBox 1"/>
          <p:cNvSpPr txBox="1"/>
          <p:nvPr/>
        </p:nvSpPr>
        <p:spPr>
          <a:xfrm>
            <a:off x="11704322" y="8664178"/>
            <a:ext cx="1432559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2000</a:t>
            </a:r>
          </a:p>
        </p:txBody>
      </p:sp>
      <p:sp>
        <p:nvSpPr>
          <p:cNvPr id="365" name="TextBox 2"/>
          <p:cNvSpPr txBox="1"/>
          <p:nvPr/>
        </p:nvSpPr>
        <p:spPr>
          <a:xfrm>
            <a:off x="10332722" y="8686235"/>
            <a:ext cx="1432559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1980</a:t>
            </a:r>
          </a:p>
        </p:txBody>
      </p:sp>
      <p:sp>
        <p:nvSpPr>
          <p:cNvPr id="366" name="TextBox 3"/>
          <p:cNvSpPr txBox="1"/>
          <p:nvPr/>
        </p:nvSpPr>
        <p:spPr>
          <a:xfrm>
            <a:off x="13075919" y="8642119"/>
            <a:ext cx="1280160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C00000"/>
                </a:solidFill>
              </a:defRPr>
            </a:lvl1pPr>
          </a:lstStyle>
          <a:p>
            <a:pPr/>
            <a:r>
              <a:t>2020</a:t>
            </a:r>
          </a:p>
        </p:txBody>
      </p:sp>
      <p:graphicFrame>
        <p:nvGraphicFramePr>
          <p:cNvPr id="367" name="Chart 8"/>
          <p:cNvGraphicFramePr/>
          <p:nvPr/>
        </p:nvGraphicFramePr>
        <p:xfrm>
          <a:off x="3279032" y="2013383"/>
          <a:ext cx="12240370" cy="627480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