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9753600" cy="73152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4" cy="1162050"/>
          </a:xfrm>
          <a:prstGeom prst="rect">
            <a:avLst/>
          </a:prstGeom>
        </p:spPr>
        <p:txBody>
          <a:bodyPr anchor="b"/>
          <a:lstStyle>
            <a:lvl1pPr algn="l">
              <a:defRPr b="1" sz="2000"/>
            </a:lvl1pPr>
          </a:lstStyle>
          <a:p>
            <a:pPr/>
            <a:r>
              <a:t>Title Text</a:t>
            </a:r>
          </a:p>
        </p:txBody>
      </p:sp>
      <p:sp>
        <p:nvSpPr>
          <p:cNvPr id="73" name="Body Level One…"/>
          <p:cNvSpPr txBox="1"/>
          <p:nvPr>
            <p:ph type="body"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1" cy="566738"/>
          </a:xfrm>
          <a:prstGeom prst="rect">
            <a:avLst/>
          </a:prstGeom>
        </p:spPr>
        <p:txBody>
          <a:bodyPr anchor="b"/>
          <a:lstStyle>
            <a:lvl1pPr algn="l">
              <a:defRPr b="1" sz="2000"/>
            </a:lvl1pPr>
          </a:lstStyle>
          <a:p>
            <a:pPr/>
            <a:r>
              <a:t>Title Text</a:t>
            </a:r>
          </a:p>
        </p:txBody>
      </p:sp>
      <p:sp>
        <p:nvSpPr>
          <p:cNvPr id="83" name="Picture Placeholder 2"/>
          <p:cNvSpPr/>
          <p:nvPr>
            <p:ph type="pic" sz="half" idx="21"/>
          </p:nvPr>
        </p:nvSpPr>
        <p:spPr>
          <a:xfrm>
            <a:off x="1792288" y="612775"/>
            <a:ext cx="5486401" cy="4114800"/>
          </a:xfrm>
          <a:prstGeom prst="rect">
            <a:avLst/>
          </a:prstGeom>
        </p:spPr>
        <p:txBody>
          <a:bodyPr lIns="91439" rIns="91439">
            <a:noAutofit/>
          </a:bodyPr>
          <a:lstStyle/>
          <a:p>
            <a:pPr/>
          </a:p>
        </p:txBody>
      </p:sp>
      <p:sp>
        <p:nvSpPr>
          <p:cNvPr id="84"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2.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2.png"/><Relationship Id="rId7" Type="http://schemas.openxmlformats.org/officeDocument/2006/relationships/image" Target="../media/image20.png"/><Relationship Id="rId8"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8" Type="http://schemas.openxmlformats.org/officeDocument/2006/relationships/image" Target="../media/image45.png"/><Relationship Id="rId19" Type="http://schemas.openxmlformats.org/officeDocument/2006/relationships/image" Target="../media/image46.png"/><Relationship Id="rId20" Type="http://schemas.openxmlformats.org/officeDocument/2006/relationships/image" Target="../media/image27.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30.png"/><Relationship Id="rId24" Type="http://schemas.openxmlformats.org/officeDocument/2006/relationships/image" Target="../media/image3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1" Type="http://schemas.openxmlformats.org/officeDocument/2006/relationships/image" Target="../media/image5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3.png"/><Relationship Id="rId7" Type="http://schemas.openxmlformats.org/officeDocument/2006/relationships/image" Target="../media/image5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0.png"/><Relationship Id="rId9" Type="http://schemas.openxmlformats.org/officeDocument/2006/relationships/image" Target="../media/image4.jpeg"/><Relationship Id="rId10" Type="http://schemas.openxmlformats.org/officeDocument/2006/relationships/image" Target="../media/image57.png"/><Relationship Id="rId11" Type="http://schemas.openxmlformats.org/officeDocument/2006/relationships/image" Target="../media/image58.png"/><Relationship Id="rId12" Type="http://schemas.openxmlformats.org/officeDocument/2006/relationships/image" Target="../media/image2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jpeg"/><Relationship Id="rId7" Type="http://schemas.openxmlformats.org/officeDocument/2006/relationships/image" Target="../media/image4.png"/><Relationship Id="rId8"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27.png"/><Relationship Id="rId8" Type="http://schemas.openxmlformats.org/officeDocument/2006/relationships/image" Target="../media/image26.png"/><Relationship Id="rId9" Type="http://schemas.openxmlformats.org/officeDocument/2006/relationships/image" Target="../media/image20.png"/><Relationship Id="rId10" Type="http://schemas.openxmlformats.org/officeDocument/2006/relationships/image" Target="../media/image59.png"/><Relationship Id="rId11" Type="http://schemas.openxmlformats.org/officeDocument/2006/relationships/image" Target="../media/image5.jpeg"/><Relationship Id="rId12"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27.png"/><Relationship Id="rId8" Type="http://schemas.openxmlformats.org/officeDocument/2006/relationships/image" Target="../media/image26.png"/><Relationship Id="rId9" Type="http://schemas.openxmlformats.org/officeDocument/2006/relationships/image" Target="../media/image20.png"/><Relationship Id="rId10" Type="http://schemas.openxmlformats.org/officeDocument/2006/relationships/image" Target="../media/image6.jpeg"/><Relationship Id="rId11" Type="http://schemas.openxmlformats.org/officeDocument/2006/relationships/image" Target="../media/image60.png"/><Relationship Id="rId12" Type="http://schemas.openxmlformats.org/officeDocument/2006/relationships/image" Target="../media/image5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20.png"/><Relationship Id="rId9" Type="http://schemas.openxmlformats.org/officeDocument/2006/relationships/image" Target="../media/image59.png"/><Relationship Id="rId10" Type="http://schemas.openxmlformats.org/officeDocument/2006/relationships/image" Target="../media/image21.png"/><Relationship Id="rId11" Type="http://schemas.openxmlformats.org/officeDocument/2006/relationships/image" Target="../media/image30.png"/><Relationship Id="rId12" Type="http://schemas.openxmlformats.org/officeDocument/2006/relationships/image" Target="../media/image7.jpeg"/><Relationship Id="rId13" Type="http://schemas.openxmlformats.org/officeDocument/2006/relationships/image" Target="../media/image2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61.png"/><Relationship Id="rId11" Type="http://schemas.openxmlformats.org/officeDocument/2006/relationships/image" Target="../media/image2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9.png"/><Relationship Id="rId11" Type="http://schemas.openxmlformats.org/officeDocument/2006/relationships/image" Target="../media/image62.png"/><Relationship Id="rId12" Type="http://schemas.openxmlformats.org/officeDocument/2006/relationships/image" Target="../media/image63.png"/><Relationship Id="rId13" Type="http://schemas.openxmlformats.org/officeDocument/2006/relationships/image" Target="../media/image64.png"/><Relationship Id="rId14" Type="http://schemas.openxmlformats.org/officeDocument/2006/relationships/image" Target="../media/image65.png"/><Relationship Id="rId15" Type="http://schemas.openxmlformats.org/officeDocument/2006/relationships/image" Target="../media/image6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hyperlink" Target="https://sowngrow.org/2023/04/06/2023-homeschool-field-day-fest/"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8.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75.png"/><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2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78.png"/><Relationship Id="rId7" Type="http://schemas.openxmlformats.org/officeDocument/2006/relationships/image" Target="../media/image6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20.png"/><Relationship Id="rId8" Type="http://schemas.openxmlformats.org/officeDocument/2006/relationships/image" Target="../media/image58.png"/><Relationship Id="rId9" Type="http://schemas.openxmlformats.org/officeDocument/2006/relationships/image" Target="../media/image29.png"/><Relationship Id="rId10" Type="http://schemas.openxmlformats.org/officeDocument/2006/relationships/image" Target="../media/image21.png"/><Relationship Id="rId11" Type="http://schemas.openxmlformats.org/officeDocument/2006/relationships/image" Target="../media/image79.png"/><Relationship Id="rId12" Type="http://schemas.openxmlformats.org/officeDocument/2006/relationships/image" Target="../media/image80.png"/><Relationship Id="rId13" Type="http://schemas.openxmlformats.org/officeDocument/2006/relationships/image" Target="../media/image3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81.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30.png"/><Relationship Id="rId12" Type="http://schemas.openxmlformats.org/officeDocument/2006/relationships/image" Target="../media/image8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8.png"/><Relationship Id="rId7" Type="http://schemas.openxmlformats.org/officeDocument/2006/relationships/image" Target="../media/image83.png"/><Relationship Id="rId8" Type="http://schemas.openxmlformats.org/officeDocument/2006/relationships/image" Target="../media/image8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8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1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100" name="Group 3"/>
          <p:cNvGrpSpPr/>
          <p:nvPr/>
        </p:nvGrpSpPr>
        <p:grpSpPr>
          <a:xfrm>
            <a:off x="-379931" y="-454284"/>
            <a:ext cx="10517706" cy="8223770"/>
            <a:chOff x="0" y="0"/>
            <a:chExt cx="10517705" cy="8223769"/>
          </a:xfrm>
        </p:grpSpPr>
        <p:sp>
          <p:nvSpPr>
            <p:cNvPr id="95"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96"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97"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98"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99"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101" name="TextBox 13"/>
          <p:cNvSpPr txBox="1"/>
          <p:nvPr/>
        </p:nvSpPr>
        <p:spPr>
          <a:xfrm>
            <a:off x="1663314" y="2472642"/>
            <a:ext cx="6859938" cy="15434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6100"/>
              </a:lnSpc>
              <a:defRPr sz="5100">
                <a:solidFill>
                  <a:srgbClr val="403F3F"/>
                </a:solidFill>
                <a:latin typeface="Mont Bold"/>
                <a:ea typeface="Mont Bold"/>
                <a:cs typeface="Mont Bold"/>
                <a:sym typeface="Mont Bold"/>
              </a:defRPr>
            </a:pPr>
            <a:r>
              <a:t>Library Programs</a:t>
            </a:r>
          </a:p>
          <a:p>
            <a:pPr algn="ctr">
              <a:lnSpc>
                <a:spcPts val="6100"/>
              </a:lnSpc>
              <a:defRPr sz="5100">
                <a:solidFill>
                  <a:srgbClr val="403F3F"/>
                </a:solidFill>
                <a:latin typeface="Mont Bold"/>
                <a:ea typeface="Mont Bold"/>
                <a:cs typeface="Mont Bold"/>
                <a:sym typeface="Mont Bold"/>
              </a:defRPr>
            </a:pPr>
            <a:r>
              <a:t>For Homeschoolers </a:t>
            </a:r>
          </a:p>
        </p:txBody>
      </p:sp>
      <p:sp>
        <p:nvSpPr>
          <p:cNvPr id="102" name="TextBox 14"/>
          <p:cNvSpPr txBox="1"/>
          <p:nvPr/>
        </p:nvSpPr>
        <p:spPr>
          <a:xfrm>
            <a:off x="1663313" y="4193683"/>
            <a:ext cx="6426973" cy="5143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200"/>
              </a:lnSpc>
              <a:defRPr sz="3000">
                <a:solidFill>
                  <a:srgbClr val="403F3F"/>
                </a:solidFill>
                <a:latin typeface="Mont"/>
                <a:ea typeface="Mont"/>
                <a:cs typeface="Mont"/>
                <a:sym typeface="Mont"/>
              </a:defRPr>
            </a:lvl1pPr>
          </a:lstStyle>
          <a:p>
            <a:pPr/>
            <a:r>
              <a:t>a Guide</a:t>
            </a:r>
          </a:p>
        </p:txBody>
      </p:sp>
      <p:sp>
        <p:nvSpPr>
          <p:cNvPr id="103" name="TextBox 15"/>
          <p:cNvSpPr txBox="1"/>
          <p:nvPr/>
        </p:nvSpPr>
        <p:spPr>
          <a:xfrm>
            <a:off x="1373528" y="5150996"/>
            <a:ext cx="7319961" cy="9800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2600"/>
              </a:lnSpc>
              <a:defRPr sz="1900">
                <a:latin typeface="Gordita"/>
                <a:ea typeface="Gordita"/>
                <a:cs typeface="Gordita"/>
                <a:sym typeface="Gordita"/>
              </a:defRPr>
            </a:pPr>
            <a:r>
              <a:t>Presented by</a:t>
            </a:r>
          </a:p>
          <a:p>
            <a:pPr>
              <a:lnSpc>
                <a:spcPts val="2600"/>
              </a:lnSpc>
              <a:defRPr sz="1900">
                <a:latin typeface="Gordita"/>
                <a:ea typeface="Gordita"/>
                <a:cs typeface="Gordita"/>
                <a:sym typeface="Gordita"/>
              </a:defRPr>
            </a:pPr>
            <a:r>
              <a:t>Christina Giovannelli Caputo</a:t>
            </a:r>
          </a:p>
          <a:p>
            <a:pPr>
              <a:lnSpc>
                <a:spcPts val="2600"/>
              </a:lnSpc>
              <a:defRPr sz="1900">
                <a:latin typeface="Gordita"/>
                <a:ea typeface="Gordita"/>
                <a:cs typeface="Gordita"/>
                <a:sym typeface="Gordita"/>
              </a:defRPr>
            </a:pPr>
            <a:r>
              <a:t>author of </a:t>
            </a:r>
            <a:r>
              <a:rPr>
                <a:latin typeface="Gordita Italics"/>
                <a:ea typeface="Gordita Italics"/>
                <a:cs typeface="Gordita Italics"/>
                <a:sym typeface="Gordita Italics"/>
              </a:rPr>
              <a:t>Library Services to Homeschoolers,: a Guide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212" name="Group 3"/>
          <p:cNvGrpSpPr/>
          <p:nvPr/>
        </p:nvGrpSpPr>
        <p:grpSpPr>
          <a:xfrm>
            <a:off x="-379931" y="-454284"/>
            <a:ext cx="10517706" cy="8223770"/>
            <a:chOff x="0" y="0"/>
            <a:chExt cx="10517705" cy="8223769"/>
          </a:xfrm>
        </p:grpSpPr>
        <p:sp>
          <p:nvSpPr>
            <p:cNvPr id="207"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08"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09"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10"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11"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213" name="TextBox 13"/>
          <p:cNvSpPr txBox="1"/>
          <p:nvPr/>
        </p:nvSpPr>
        <p:spPr>
          <a:xfrm>
            <a:off x="1503050" y="2315698"/>
            <a:ext cx="6747500" cy="3343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2200"/>
              </a:lnSpc>
              <a:defRPr sz="1600">
                <a:latin typeface="Canva Sans"/>
                <a:ea typeface="Canva Sans"/>
                <a:cs typeface="Canva Sans"/>
                <a:sym typeface="Canva Sans"/>
              </a:defRPr>
            </a:pPr>
            <a:r>
              <a:t>_______________ Library welcomes all diverse learners and supports homeschooling families on and during their educational journey through a variety of services, materials, and program.</a:t>
            </a:r>
          </a:p>
          <a:p>
            <a:pPr algn="ctr">
              <a:lnSpc>
                <a:spcPts val="2200"/>
              </a:lnSpc>
              <a:defRPr sz="1600">
                <a:latin typeface="Canva Sans"/>
                <a:ea typeface="Canva Sans"/>
                <a:cs typeface="Canva Sans"/>
                <a:sym typeface="Canva Sans"/>
              </a:defRPr>
            </a:pPr>
          </a:p>
          <a:p>
            <a:pPr algn="ctr">
              <a:lnSpc>
                <a:spcPts val="2200"/>
              </a:lnSpc>
              <a:defRPr sz="1600">
                <a:latin typeface="Canva Sans"/>
                <a:ea typeface="Canva Sans"/>
                <a:cs typeface="Canva Sans"/>
                <a:sym typeface="Canva Sans"/>
              </a:defRPr>
            </a:pPr>
            <a:r>
              <a:t>Home education is when teaching and learning is done in the home, often (but not always) by the primary caregiver outside of the brick and mortar walls of a public school system. There are many methodologies and philosophies of home education.   </a:t>
            </a:r>
          </a:p>
          <a:p>
            <a:pPr algn="ctr">
              <a:lnSpc>
                <a:spcPts val="2200"/>
              </a:lnSpc>
              <a:defRPr sz="1600">
                <a:latin typeface="Canva Sans"/>
                <a:ea typeface="Canva Sans"/>
                <a:cs typeface="Canva Sans"/>
                <a:sym typeface="Canva Sans"/>
              </a:defRPr>
            </a:pPr>
          </a:p>
          <a:p>
            <a:pPr algn="ctr">
              <a:lnSpc>
                <a:spcPts val="2200"/>
              </a:lnSpc>
              <a:defRPr sz="1600">
                <a:latin typeface="Canva Sans"/>
                <a:ea typeface="Canva Sans"/>
                <a:cs typeface="Canva Sans"/>
                <a:sym typeface="Canva Sans"/>
              </a:defRPr>
            </a:pPr>
            <a:r>
              <a:t>For more information, please contact us at _______________________________. </a:t>
            </a:r>
          </a:p>
        </p:txBody>
      </p:sp>
      <p:sp>
        <p:nvSpPr>
          <p:cNvPr id="214" name="Freeform 14"/>
          <p:cNvSpPr/>
          <p:nvPr/>
        </p:nvSpPr>
        <p:spPr>
          <a:xfrm>
            <a:off x="7668289" y="5321956"/>
            <a:ext cx="1632259" cy="1632260"/>
          </a:xfrm>
          <a:prstGeom prst="rect">
            <a:avLst/>
          </a:prstGeom>
          <a:blipFill>
            <a:blip r:embed="rId6"/>
            <a:stretch>
              <a:fillRect/>
            </a:stretch>
          </a:blipFill>
          <a:ln w="12700">
            <a:miter lim="400000"/>
          </a:ln>
        </p:spPr>
        <p:txBody>
          <a:bodyPr lIns="45719" rIns="45719"/>
          <a:lstStyle/>
          <a:p>
            <a:pPr/>
          </a:p>
        </p:txBody>
      </p:sp>
      <p:grpSp>
        <p:nvGrpSpPr>
          <p:cNvPr id="217" name="Group 15"/>
          <p:cNvGrpSpPr/>
          <p:nvPr/>
        </p:nvGrpSpPr>
        <p:grpSpPr>
          <a:xfrm>
            <a:off x="1505171" y="5321956"/>
            <a:ext cx="783424" cy="912380"/>
            <a:chOff x="0" y="0"/>
            <a:chExt cx="783423" cy="912379"/>
          </a:xfrm>
        </p:grpSpPr>
        <p:sp>
          <p:nvSpPr>
            <p:cNvPr id="215" name="Freeform 16"/>
            <p:cNvSpPr/>
            <p:nvPr/>
          </p:nvSpPr>
          <p:spPr>
            <a:xfrm>
              <a:off x="-1" y="-1"/>
              <a:ext cx="701393" cy="912380"/>
            </a:xfrm>
            <a:prstGeom prst="rect">
              <a:avLst/>
            </a:prstGeom>
            <a:blipFill rotWithShape="1">
              <a:blip r:embed="rId7"/>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16" name="Freeform 17"/>
            <p:cNvSpPr/>
            <p:nvPr/>
          </p:nvSpPr>
          <p:spPr>
            <a:xfrm>
              <a:off x="350695" y="479651"/>
              <a:ext cx="432729" cy="432728"/>
            </a:xfrm>
            <a:prstGeom prst="rect">
              <a:avLst/>
            </a:prstGeom>
            <a:blipFill rotWithShape="1">
              <a:blip r:embed="rId8"/>
              <a:srcRect l="0" t="0" r="0" b="0"/>
              <a:stretch>
                <a:fillRect/>
              </a:stretch>
            </a:blipFill>
            <a:ln w="12700" cap="flat">
              <a:noFill/>
              <a:miter lim="400000"/>
            </a:ln>
            <a:effectLst/>
          </p:spPr>
          <p:txBody>
            <a:bodyPr wrap="square" lIns="45719" tIns="45719" rIns="45719" bIns="45719" numCol="1" anchor="t">
              <a:noAutofit/>
            </a:bodyPr>
            <a:lstStyle/>
            <a:p>
              <a:pPr/>
            </a:p>
          </p:txBody>
        </p:sp>
      </p:grpSp>
      <p:sp>
        <p:nvSpPr>
          <p:cNvPr id="218" name="Freeform 18"/>
          <p:cNvSpPr/>
          <p:nvPr/>
        </p:nvSpPr>
        <p:spPr>
          <a:xfrm>
            <a:off x="3640206" y="2344273"/>
            <a:ext cx="2747629" cy="2613681"/>
          </a:xfrm>
          <a:prstGeom prst="rect">
            <a:avLst/>
          </a:prstGeom>
          <a:blipFill>
            <a:blip r:embed="rId9"/>
            <a:stretch>
              <a:fillRect/>
            </a:stretch>
          </a:blipFill>
          <a:ln w="12700">
            <a:miter lim="400000"/>
          </a:ln>
        </p:spPr>
        <p:txBody>
          <a:bodyPr lIns="45719" rIns="45719"/>
          <a:lstStyle/>
          <a:p>
            <a:pPr/>
          </a:p>
        </p:txBody>
      </p:sp>
      <p:sp>
        <p:nvSpPr>
          <p:cNvPr id="219" name="TextBox 19"/>
          <p:cNvSpPr txBox="1"/>
          <p:nvPr/>
        </p:nvSpPr>
        <p:spPr>
          <a:xfrm>
            <a:off x="1277971" y="1009812"/>
            <a:ext cx="7011573" cy="7453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Website </a:t>
            </a:r>
          </a:p>
        </p:txBody>
      </p:sp>
      <p:sp>
        <p:nvSpPr>
          <p:cNvPr id="220" name="TextBox 21"/>
          <p:cNvSpPr txBox="1"/>
          <p:nvPr/>
        </p:nvSpPr>
        <p:spPr>
          <a:xfrm>
            <a:off x="2355130" y="5458435"/>
            <a:ext cx="4209357" cy="549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2200"/>
              </a:lnSpc>
              <a:defRPr sz="1600">
                <a:latin typeface="Canva Sans Bold"/>
                <a:ea typeface="Canva Sans Bold"/>
                <a:cs typeface="Canva Sans Bold"/>
                <a:sym typeface="Canva Sans Bold"/>
              </a:defRPr>
            </a:pPr>
            <a:r>
              <a:t>Checkout the </a:t>
            </a:r>
          </a:p>
          <a:p>
            <a:pPr>
              <a:lnSpc>
                <a:spcPts val="2200"/>
              </a:lnSpc>
              <a:defRPr sz="1600">
                <a:latin typeface="Canva Sans Bold"/>
                <a:ea typeface="Canva Sans Bold"/>
                <a:cs typeface="Canva Sans Bold"/>
                <a:sym typeface="Canva Sans Bold"/>
              </a:defRPr>
            </a:pPr>
            <a:r>
              <a:t>Orland Park Public Library Homeschooling</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228" name="Group 3"/>
          <p:cNvGrpSpPr/>
          <p:nvPr/>
        </p:nvGrpSpPr>
        <p:grpSpPr>
          <a:xfrm>
            <a:off x="-379931" y="-454284"/>
            <a:ext cx="10517706" cy="8223770"/>
            <a:chOff x="0" y="0"/>
            <a:chExt cx="10517705" cy="8223769"/>
          </a:xfrm>
        </p:grpSpPr>
        <p:sp>
          <p:nvSpPr>
            <p:cNvPr id="223"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24"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25"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26"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27"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229" name="TextBox 13"/>
          <p:cNvSpPr txBox="1"/>
          <p:nvPr/>
        </p:nvSpPr>
        <p:spPr>
          <a:xfrm>
            <a:off x="1503050" y="2055035"/>
            <a:ext cx="6747500" cy="40421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300"/>
              </a:lnSpc>
              <a:defRPr sz="2300">
                <a:latin typeface="Canva Sans"/>
                <a:ea typeface="Canva Sans"/>
                <a:cs typeface="Canva Sans"/>
                <a:sym typeface="Canva Sans"/>
              </a:defRPr>
            </a:pPr>
            <a:r>
              <a:t>What to include?</a:t>
            </a:r>
          </a:p>
          <a:p>
            <a:pPr algn="ctr">
              <a:lnSpc>
                <a:spcPts val="2200"/>
              </a:lnSpc>
              <a:defRPr sz="1600">
                <a:latin typeface="Canva Sans"/>
                <a:ea typeface="Canva Sans"/>
                <a:cs typeface="Canva Sans"/>
                <a:sym typeface="Canva Sans"/>
              </a:defRPr>
            </a:pPr>
            <a:r>
              <a:t>State Laws on Homeschool</a:t>
            </a:r>
          </a:p>
          <a:p>
            <a:pPr algn="ctr">
              <a:lnSpc>
                <a:spcPts val="2200"/>
              </a:lnSpc>
              <a:defRPr sz="1600">
                <a:latin typeface="Canva Sans"/>
                <a:ea typeface="Canva Sans"/>
                <a:cs typeface="Canva Sans"/>
                <a:sym typeface="Canva Sans"/>
              </a:defRPr>
            </a:pPr>
            <a:r>
              <a:t>Board of Education</a:t>
            </a:r>
          </a:p>
          <a:p>
            <a:pPr algn="ctr">
              <a:lnSpc>
                <a:spcPts val="2200"/>
              </a:lnSpc>
              <a:defRPr sz="1600">
                <a:latin typeface="Canva Sans"/>
                <a:ea typeface="Canva Sans"/>
                <a:cs typeface="Canva Sans"/>
                <a:sym typeface="Canva Sans"/>
              </a:defRPr>
            </a:pPr>
            <a:r>
              <a:t>Local and or State Homeschool Groups</a:t>
            </a:r>
          </a:p>
          <a:p>
            <a:pPr algn="ctr">
              <a:lnSpc>
                <a:spcPts val="2200"/>
              </a:lnSpc>
              <a:defRPr sz="1600">
                <a:latin typeface="Canva Sans"/>
                <a:ea typeface="Canva Sans"/>
                <a:cs typeface="Canva Sans"/>
                <a:sym typeface="Canva Sans"/>
              </a:defRPr>
            </a:pPr>
            <a:r>
              <a:t>HSLDA</a:t>
            </a:r>
          </a:p>
          <a:p>
            <a:pPr algn="ctr">
              <a:lnSpc>
                <a:spcPts val="2200"/>
              </a:lnSpc>
              <a:defRPr sz="1600">
                <a:latin typeface="Canva Sans"/>
                <a:ea typeface="Canva Sans"/>
                <a:cs typeface="Canva Sans"/>
                <a:sym typeface="Canva Sans"/>
              </a:defRPr>
            </a:pPr>
            <a:r>
              <a:t>Disclaimer: Information Only</a:t>
            </a:r>
          </a:p>
          <a:p>
            <a:pPr algn="ctr">
              <a:lnSpc>
                <a:spcPts val="2200"/>
              </a:lnSpc>
              <a:defRPr sz="1600">
                <a:latin typeface="Canva Sans"/>
                <a:ea typeface="Canva Sans"/>
                <a:cs typeface="Canva Sans"/>
                <a:sym typeface="Canva Sans"/>
              </a:defRPr>
            </a:pPr>
            <a:r>
              <a:t>Homeschool Resources</a:t>
            </a:r>
          </a:p>
          <a:p>
            <a:pPr algn="ctr">
              <a:lnSpc>
                <a:spcPts val="2200"/>
              </a:lnSpc>
              <a:defRPr sz="1600">
                <a:latin typeface="Canva Sans"/>
                <a:ea typeface="Canva Sans"/>
                <a:cs typeface="Canva Sans"/>
                <a:sym typeface="Canva Sans"/>
              </a:defRPr>
            </a:pPr>
            <a:r>
              <a:t> Schooling Methods</a:t>
            </a:r>
          </a:p>
          <a:p>
            <a:pPr algn="ctr">
              <a:lnSpc>
                <a:spcPts val="2200"/>
              </a:lnSpc>
              <a:defRPr sz="1600">
                <a:latin typeface="Canva Sans"/>
                <a:ea typeface="Canva Sans"/>
                <a:cs typeface="Canva Sans"/>
                <a:sym typeface="Canva Sans"/>
              </a:defRPr>
            </a:pPr>
            <a:r>
              <a:t>Upcoming Programs </a:t>
            </a:r>
          </a:p>
          <a:p>
            <a:pPr algn="ctr">
              <a:lnSpc>
                <a:spcPts val="2200"/>
              </a:lnSpc>
              <a:defRPr sz="1600">
                <a:latin typeface="Canva Sans"/>
                <a:ea typeface="Canva Sans"/>
                <a:cs typeface="Canva Sans"/>
                <a:sym typeface="Canva Sans"/>
              </a:defRPr>
            </a:pPr>
            <a:r>
              <a:t>Homeschool Fieldtrip Info</a:t>
            </a:r>
          </a:p>
          <a:p>
            <a:pPr algn="ctr">
              <a:lnSpc>
                <a:spcPts val="2200"/>
              </a:lnSpc>
              <a:defRPr sz="1600">
                <a:latin typeface="Canva Sans"/>
                <a:ea typeface="Canva Sans"/>
                <a:cs typeface="Canva Sans"/>
                <a:sym typeface="Canva Sans"/>
              </a:defRPr>
            </a:pPr>
            <a:r>
              <a:t>Open Survey  </a:t>
            </a:r>
          </a:p>
          <a:p>
            <a:pPr algn="ctr">
              <a:lnSpc>
                <a:spcPts val="2200"/>
              </a:lnSpc>
              <a:defRPr sz="1600">
                <a:latin typeface="Canva Sans"/>
                <a:ea typeface="Canva Sans"/>
                <a:cs typeface="Canva Sans"/>
                <a:sym typeface="Canva Sans"/>
              </a:defRPr>
            </a:pPr>
          </a:p>
          <a:p>
            <a:pPr algn="ctr">
              <a:lnSpc>
                <a:spcPts val="2200"/>
              </a:lnSpc>
              <a:defRPr sz="1600">
                <a:latin typeface="Canva Sans"/>
                <a:ea typeface="Canva Sans"/>
                <a:cs typeface="Canva Sans"/>
                <a:sym typeface="Canva Sans"/>
              </a:defRPr>
            </a:pPr>
          </a:p>
        </p:txBody>
      </p:sp>
      <p:sp>
        <p:nvSpPr>
          <p:cNvPr id="230" name="Freeform 14"/>
          <p:cNvSpPr/>
          <p:nvPr/>
        </p:nvSpPr>
        <p:spPr>
          <a:xfrm>
            <a:off x="7668289" y="5321956"/>
            <a:ext cx="1632259" cy="1632260"/>
          </a:xfrm>
          <a:prstGeom prst="rect">
            <a:avLst/>
          </a:prstGeom>
          <a:blipFill>
            <a:blip r:embed="rId6"/>
            <a:stretch>
              <a:fillRect/>
            </a:stretch>
          </a:blipFill>
          <a:ln w="12700">
            <a:miter lim="400000"/>
          </a:ln>
        </p:spPr>
        <p:txBody>
          <a:bodyPr lIns="45719" rIns="45719"/>
          <a:lstStyle/>
          <a:p>
            <a:pPr/>
          </a:p>
        </p:txBody>
      </p:sp>
      <p:grpSp>
        <p:nvGrpSpPr>
          <p:cNvPr id="233" name="Group 15"/>
          <p:cNvGrpSpPr/>
          <p:nvPr/>
        </p:nvGrpSpPr>
        <p:grpSpPr>
          <a:xfrm>
            <a:off x="1505171" y="5321956"/>
            <a:ext cx="783424" cy="912380"/>
            <a:chOff x="0" y="0"/>
            <a:chExt cx="783423" cy="912379"/>
          </a:xfrm>
        </p:grpSpPr>
        <p:sp>
          <p:nvSpPr>
            <p:cNvPr id="231" name="Freeform 16"/>
            <p:cNvSpPr/>
            <p:nvPr/>
          </p:nvSpPr>
          <p:spPr>
            <a:xfrm>
              <a:off x="-1" y="-1"/>
              <a:ext cx="701393" cy="912380"/>
            </a:xfrm>
            <a:prstGeom prst="rect">
              <a:avLst/>
            </a:prstGeom>
            <a:blipFill rotWithShape="1">
              <a:blip r:embed="rId7"/>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32" name="Freeform 17"/>
            <p:cNvSpPr/>
            <p:nvPr/>
          </p:nvSpPr>
          <p:spPr>
            <a:xfrm>
              <a:off x="350695" y="479651"/>
              <a:ext cx="432729" cy="432728"/>
            </a:xfrm>
            <a:prstGeom prst="rect">
              <a:avLst/>
            </a:prstGeom>
            <a:blipFill rotWithShape="1">
              <a:blip r:embed="rId8"/>
              <a:srcRect l="0" t="0" r="0" b="0"/>
              <a:stretch>
                <a:fillRect/>
              </a:stretch>
            </a:blipFill>
            <a:ln w="12700" cap="flat">
              <a:noFill/>
              <a:miter lim="400000"/>
            </a:ln>
            <a:effectLst/>
          </p:spPr>
          <p:txBody>
            <a:bodyPr wrap="square" lIns="45719" tIns="45719" rIns="45719" bIns="45719" numCol="1" anchor="t">
              <a:noAutofit/>
            </a:bodyPr>
            <a:lstStyle/>
            <a:p>
              <a:pPr/>
            </a:p>
          </p:txBody>
        </p:sp>
      </p:grpSp>
      <p:sp>
        <p:nvSpPr>
          <p:cNvPr id="234" name="TextBox 18"/>
          <p:cNvSpPr txBox="1"/>
          <p:nvPr/>
        </p:nvSpPr>
        <p:spPr>
          <a:xfrm>
            <a:off x="1277971" y="1009812"/>
            <a:ext cx="7011573" cy="7453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Website </a:t>
            </a:r>
          </a:p>
        </p:txBody>
      </p:sp>
      <p:sp>
        <p:nvSpPr>
          <p:cNvPr id="235" name="TextBox 20"/>
          <p:cNvSpPr txBox="1"/>
          <p:nvPr/>
        </p:nvSpPr>
        <p:spPr>
          <a:xfrm>
            <a:off x="2357727" y="5446838"/>
            <a:ext cx="4364535" cy="549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2200"/>
              </a:lnSpc>
              <a:defRPr sz="1600">
                <a:latin typeface="Canva Sans Bold"/>
                <a:ea typeface="Canva Sans Bold"/>
                <a:cs typeface="Canva Sans Bold"/>
                <a:sym typeface="Canva Sans Bold"/>
              </a:defRPr>
            </a:pPr>
            <a:r>
              <a:t>Checkout the </a:t>
            </a:r>
          </a:p>
          <a:p>
            <a:pPr>
              <a:lnSpc>
                <a:spcPts val="2200"/>
              </a:lnSpc>
              <a:defRPr sz="1600">
                <a:latin typeface="Canva Sans Bold"/>
                <a:ea typeface="Canva Sans Bold"/>
                <a:cs typeface="Canva Sans Bold"/>
                <a:sym typeface="Canva Sans Bold"/>
              </a:defRPr>
            </a:pPr>
            <a:r>
              <a:t>Pikes Peak Library District Homeschool Hub</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243" name="Group 3"/>
          <p:cNvGrpSpPr/>
          <p:nvPr/>
        </p:nvGrpSpPr>
        <p:grpSpPr>
          <a:xfrm>
            <a:off x="-379931" y="-454284"/>
            <a:ext cx="10517706" cy="8223770"/>
            <a:chOff x="0" y="0"/>
            <a:chExt cx="10517705" cy="8223769"/>
          </a:xfrm>
        </p:grpSpPr>
        <p:sp>
          <p:nvSpPr>
            <p:cNvPr id="238"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39"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40"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41"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42"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244" name="Freeform 16"/>
          <p:cNvSpPr/>
          <p:nvPr/>
        </p:nvSpPr>
        <p:spPr>
          <a:xfrm>
            <a:off x="8191486" y="5441479"/>
            <a:ext cx="1054513" cy="1437156"/>
          </a:xfrm>
          <a:prstGeom prst="rect">
            <a:avLst/>
          </a:prstGeom>
          <a:blipFill>
            <a:blip r:embed="rId6"/>
            <a:stretch>
              <a:fillRect/>
            </a:stretch>
          </a:blipFill>
          <a:ln w="12700">
            <a:miter lim="400000"/>
          </a:ln>
        </p:spPr>
        <p:txBody>
          <a:bodyPr lIns="45719" rIns="45719"/>
          <a:lstStyle/>
          <a:p>
            <a:pPr/>
          </a:p>
        </p:txBody>
      </p:sp>
      <p:sp>
        <p:nvSpPr>
          <p:cNvPr id="245" name="TextBox 17"/>
          <p:cNvSpPr txBox="1"/>
          <p:nvPr/>
        </p:nvSpPr>
        <p:spPr>
          <a:xfrm>
            <a:off x="1277971" y="1009812"/>
            <a:ext cx="7011573" cy="7453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Open Survey Examples </a:t>
            </a:r>
          </a:p>
        </p:txBody>
      </p:sp>
      <p:sp>
        <p:nvSpPr>
          <p:cNvPr id="246" name="TextBox 18"/>
          <p:cNvSpPr txBox="1"/>
          <p:nvPr/>
        </p:nvSpPr>
        <p:spPr>
          <a:xfrm>
            <a:off x="1496905" y="2666999"/>
            <a:ext cx="6573703" cy="189013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474979" indent="-237490">
              <a:lnSpc>
                <a:spcPts val="3000"/>
              </a:lnSpc>
              <a:buSzPct val="100000"/>
              <a:buFont typeface="Arial"/>
              <a:buChar char="•"/>
              <a:defRPr sz="2100">
                <a:latin typeface="Canva Sans"/>
                <a:ea typeface="Canva Sans"/>
                <a:cs typeface="Canva Sans"/>
                <a:sym typeface="Canva Sans"/>
              </a:defRPr>
            </a:pPr>
            <a:r>
              <a:t>Campbell County Public Library Homeschool Survey: </a:t>
            </a:r>
          </a:p>
          <a:p>
            <a:pPr>
              <a:lnSpc>
                <a:spcPts val="3000"/>
              </a:lnSpc>
              <a:defRPr sz="2100">
                <a:latin typeface="Canva Sans"/>
                <a:ea typeface="Canva Sans"/>
                <a:cs typeface="Canva Sans"/>
                <a:sym typeface="Canva Sans"/>
              </a:defRPr>
            </a:pPr>
            <a:r>
              <a:t>        www.cc-pl.org/homeschool-survey</a:t>
            </a:r>
          </a:p>
          <a:p>
            <a:pPr lvl="1" marL="474979" indent="-237490">
              <a:lnSpc>
                <a:spcPts val="3000"/>
              </a:lnSpc>
              <a:buSzPct val="100000"/>
              <a:buFont typeface="Arial"/>
              <a:buChar char="•"/>
              <a:defRPr sz="2100">
                <a:latin typeface="Canva Sans"/>
                <a:ea typeface="Canva Sans"/>
                <a:cs typeface="Canva Sans"/>
                <a:sym typeface="Canva Sans"/>
              </a:defRPr>
            </a:pPr>
            <a:r>
              <a:t>Plymouth Public Library Homeschool Survey: www.plymouthpubliclibrary.org/homeschool-survey/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254" name="Group 3"/>
          <p:cNvGrpSpPr/>
          <p:nvPr/>
        </p:nvGrpSpPr>
        <p:grpSpPr>
          <a:xfrm>
            <a:off x="-379931" y="-454284"/>
            <a:ext cx="10517706" cy="8223770"/>
            <a:chOff x="0" y="0"/>
            <a:chExt cx="10517705" cy="8223769"/>
          </a:xfrm>
        </p:grpSpPr>
        <p:sp>
          <p:nvSpPr>
            <p:cNvPr id="249"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50"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51"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52"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53"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255" name="Freeform 13"/>
          <p:cNvSpPr/>
          <p:nvPr/>
        </p:nvSpPr>
        <p:spPr>
          <a:xfrm>
            <a:off x="7107048" y="5164659"/>
            <a:ext cx="2350735" cy="1824759"/>
          </a:xfrm>
          <a:prstGeom prst="rect">
            <a:avLst/>
          </a:prstGeom>
          <a:blipFill>
            <a:blip r:embed="rId6"/>
            <a:stretch>
              <a:fillRect/>
            </a:stretch>
          </a:blipFill>
          <a:ln w="12700">
            <a:miter lim="400000"/>
          </a:ln>
        </p:spPr>
        <p:txBody>
          <a:bodyPr lIns="45719" rIns="45719"/>
          <a:lstStyle/>
          <a:p>
            <a:pPr/>
          </a:p>
        </p:txBody>
      </p:sp>
      <p:sp>
        <p:nvSpPr>
          <p:cNvPr id="256" name="Freeform 14"/>
          <p:cNvSpPr/>
          <p:nvPr/>
        </p:nvSpPr>
        <p:spPr>
          <a:xfrm>
            <a:off x="1595390" y="5326548"/>
            <a:ext cx="517215" cy="934021"/>
          </a:xfrm>
          <a:prstGeom prst="rect">
            <a:avLst/>
          </a:prstGeom>
          <a:blipFill>
            <a:blip r:embed="rId7"/>
            <a:stretch>
              <a:fillRect/>
            </a:stretch>
          </a:blipFill>
          <a:ln w="12700">
            <a:miter lim="400000"/>
          </a:ln>
        </p:spPr>
        <p:txBody>
          <a:bodyPr lIns="45719" rIns="45719"/>
          <a:lstStyle/>
          <a:p>
            <a:pPr/>
          </a:p>
        </p:txBody>
      </p:sp>
      <p:sp>
        <p:nvSpPr>
          <p:cNvPr id="257" name="Freeform 15"/>
          <p:cNvSpPr/>
          <p:nvPr/>
        </p:nvSpPr>
        <p:spPr>
          <a:xfrm>
            <a:off x="2563852" y="5326548"/>
            <a:ext cx="918118" cy="912379"/>
          </a:xfrm>
          <a:prstGeom prst="rect">
            <a:avLst/>
          </a:prstGeom>
          <a:blipFill>
            <a:blip r:embed="rId8"/>
            <a:stretch>
              <a:fillRect/>
            </a:stretch>
          </a:blipFill>
          <a:ln w="12700">
            <a:miter lim="400000"/>
          </a:ln>
        </p:spPr>
        <p:txBody>
          <a:bodyPr lIns="45719" rIns="45719"/>
          <a:lstStyle/>
          <a:p>
            <a:pPr/>
          </a:p>
        </p:txBody>
      </p:sp>
      <p:sp>
        <p:nvSpPr>
          <p:cNvPr id="258" name="Freeform 16"/>
          <p:cNvSpPr/>
          <p:nvPr/>
        </p:nvSpPr>
        <p:spPr>
          <a:xfrm>
            <a:off x="3846231" y="5326548"/>
            <a:ext cx="701393" cy="912379"/>
          </a:xfrm>
          <a:prstGeom prst="rect">
            <a:avLst/>
          </a:prstGeom>
          <a:blipFill>
            <a:blip r:embed="rId9"/>
            <a:stretch>
              <a:fillRect/>
            </a:stretch>
          </a:blipFill>
          <a:ln w="12700">
            <a:miter lim="400000"/>
          </a:ln>
        </p:spPr>
        <p:txBody>
          <a:bodyPr lIns="45719" rIns="45719"/>
          <a:lstStyle/>
          <a:p>
            <a:pPr/>
          </a:p>
        </p:txBody>
      </p:sp>
      <p:sp>
        <p:nvSpPr>
          <p:cNvPr id="259" name="Freeform 17"/>
          <p:cNvSpPr/>
          <p:nvPr/>
        </p:nvSpPr>
        <p:spPr>
          <a:xfrm>
            <a:off x="4196927" y="5806199"/>
            <a:ext cx="432729" cy="432728"/>
          </a:xfrm>
          <a:prstGeom prst="rect">
            <a:avLst/>
          </a:prstGeom>
          <a:blipFill>
            <a:blip r:embed="rId10"/>
            <a:stretch>
              <a:fillRect/>
            </a:stretch>
          </a:blipFill>
          <a:ln w="12700">
            <a:miter lim="400000"/>
          </a:ln>
        </p:spPr>
        <p:txBody>
          <a:bodyPr lIns="45719" rIns="45719"/>
          <a:lstStyle/>
          <a:p>
            <a:pPr/>
          </a:p>
        </p:txBody>
      </p:sp>
      <p:sp>
        <p:nvSpPr>
          <p:cNvPr id="260" name="Freeform 18"/>
          <p:cNvSpPr/>
          <p:nvPr/>
        </p:nvSpPr>
        <p:spPr>
          <a:xfrm>
            <a:off x="5096379" y="5326548"/>
            <a:ext cx="1139623" cy="904575"/>
          </a:xfrm>
          <a:prstGeom prst="rect">
            <a:avLst/>
          </a:prstGeom>
          <a:blipFill>
            <a:blip r:embed="rId11"/>
            <a:stretch>
              <a:fillRect/>
            </a:stretch>
          </a:blipFill>
          <a:ln w="12700">
            <a:miter lim="400000"/>
          </a:ln>
        </p:spPr>
        <p:txBody>
          <a:bodyPr lIns="45719" rIns="45719"/>
          <a:lstStyle/>
          <a:p>
            <a:pPr/>
          </a:p>
        </p:txBody>
      </p:sp>
      <p:sp>
        <p:nvSpPr>
          <p:cNvPr id="261" name="TextBox 19"/>
          <p:cNvSpPr txBox="1"/>
          <p:nvPr/>
        </p:nvSpPr>
        <p:spPr>
          <a:xfrm>
            <a:off x="1270842" y="1278326"/>
            <a:ext cx="7011573" cy="15200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6100"/>
              </a:lnSpc>
              <a:defRPr sz="4300">
                <a:latin typeface="Arimo"/>
                <a:ea typeface="Arimo"/>
                <a:cs typeface="Arimo"/>
                <a:sym typeface="Arimo"/>
              </a:defRPr>
            </a:pPr>
            <a:r>
              <a:t>HAT</a:t>
            </a:r>
          </a:p>
          <a:p>
            <a:pPr>
              <a:lnSpc>
                <a:spcPts val="6100"/>
              </a:lnSpc>
              <a:defRPr sz="4300">
                <a:latin typeface="Arimo"/>
                <a:ea typeface="Arimo"/>
                <a:cs typeface="Arimo"/>
                <a:sym typeface="Arimo"/>
              </a:defRPr>
            </a:pPr>
            <a:r>
              <a:t>Homeschool Advisory Team</a:t>
            </a:r>
          </a:p>
        </p:txBody>
      </p:sp>
      <p:sp>
        <p:nvSpPr>
          <p:cNvPr id="262" name="TextBox 20"/>
          <p:cNvSpPr txBox="1"/>
          <p:nvPr/>
        </p:nvSpPr>
        <p:spPr>
          <a:xfrm>
            <a:off x="1307251" y="3300167"/>
            <a:ext cx="5077960" cy="9578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1900"/>
              </a:lnSpc>
              <a:defRPr sz="1400">
                <a:latin typeface="Canva Sans"/>
                <a:ea typeface="Canva Sans"/>
                <a:cs typeface="Canva Sans"/>
                <a:sym typeface="Canva Sans"/>
              </a:defRPr>
            </a:pPr>
            <a:r>
              <a:t>Event Description (sample):</a:t>
            </a:r>
          </a:p>
          <a:p>
            <a:pPr>
              <a:lnSpc>
                <a:spcPts val="1900"/>
              </a:lnSpc>
              <a:defRPr sz="1400">
                <a:latin typeface="Canva Sans"/>
                <a:ea typeface="Canva Sans"/>
                <a:cs typeface="Canva Sans"/>
                <a:sym typeface="Canva Sans"/>
              </a:defRPr>
            </a:pPr>
            <a:r>
              <a:t>Join us! The Homeschool Advisory Team provides input on what the homeschool community would like to have offered in a variety of programs, services, and resources.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270" name="Group 3"/>
          <p:cNvGrpSpPr/>
          <p:nvPr/>
        </p:nvGrpSpPr>
        <p:grpSpPr>
          <a:xfrm>
            <a:off x="-475095" y="-454284"/>
            <a:ext cx="10517706" cy="8223770"/>
            <a:chOff x="0" y="0"/>
            <a:chExt cx="10517705" cy="8223769"/>
          </a:xfrm>
        </p:grpSpPr>
        <p:sp>
          <p:nvSpPr>
            <p:cNvPr id="265"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66"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67"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68"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69"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271" name="Freeform 13"/>
          <p:cNvSpPr/>
          <p:nvPr/>
        </p:nvSpPr>
        <p:spPr>
          <a:xfrm>
            <a:off x="2563852" y="5307484"/>
            <a:ext cx="918118" cy="912379"/>
          </a:xfrm>
          <a:prstGeom prst="rect">
            <a:avLst/>
          </a:prstGeom>
          <a:blipFill>
            <a:blip r:embed="rId6"/>
            <a:stretch>
              <a:fillRect/>
            </a:stretch>
          </a:blipFill>
          <a:ln w="12700">
            <a:miter lim="400000"/>
          </a:ln>
        </p:spPr>
        <p:txBody>
          <a:bodyPr lIns="45719" rIns="45719"/>
          <a:lstStyle/>
          <a:p>
            <a:pPr/>
          </a:p>
        </p:txBody>
      </p:sp>
      <p:sp>
        <p:nvSpPr>
          <p:cNvPr id="272" name="Freeform 14"/>
          <p:cNvSpPr/>
          <p:nvPr/>
        </p:nvSpPr>
        <p:spPr>
          <a:xfrm>
            <a:off x="3846231" y="5326548"/>
            <a:ext cx="701393" cy="912379"/>
          </a:xfrm>
          <a:prstGeom prst="rect">
            <a:avLst/>
          </a:prstGeom>
          <a:blipFill>
            <a:blip r:embed="rId7"/>
            <a:stretch>
              <a:fillRect/>
            </a:stretch>
          </a:blipFill>
          <a:ln w="12700">
            <a:miter lim="400000"/>
          </a:ln>
        </p:spPr>
        <p:txBody>
          <a:bodyPr lIns="45719" rIns="45719"/>
          <a:lstStyle/>
          <a:p>
            <a:pPr/>
          </a:p>
        </p:txBody>
      </p:sp>
      <p:sp>
        <p:nvSpPr>
          <p:cNvPr id="273" name="Freeform 15"/>
          <p:cNvSpPr/>
          <p:nvPr/>
        </p:nvSpPr>
        <p:spPr>
          <a:xfrm>
            <a:off x="4205173" y="5759234"/>
            <a:ext cx="432728" cy="432729"/>
          </a:xfrm>
          <a:prstGeom prst="rect">
            <a:avLst/>
          </a:prstGeom>
          <a:blipFill>
            <a:blip r:embed="rId8"/>
            <a:stretch>
              <a:fillRect/>
            </a:stretch>
          </a:blipFill>
          <a:ln w="12700">
            <a:miter lim="400000"/>
          </a:ln>
        </p:spPr>
        <p:txBody>
          <a:bodyPr lIns="45719" rIns="45719"/>
          <a:lstStyle/>
          <a:p>
            <a:pPr/>
          </a:p>
        </p:txBody>
      </p:sp>
      <p:sp>
        <p:nvSpPr>
          <p:cNvPr id="274" name="Freeform 16"/>
          <p:cNvSpPr/>
          <p:nvPr/>
        </p:nvSpPr>
        <p:spPr>
          <a:xfrm>
            <a:off x="5130382" y="5388347"/>
            <a:ext cx="850582" cy="850581"/>
          </a:xfrm>
          <a:prstGeom prst="rect">
            <a:avLst/>
          </a:prstGeom>
          <a:blipFill>
            <a:blip r:embed="rId9"/>
            <a:stretch>
              <a:fillRect/>
            </a:stretch>
          </a:blipFill>
          <a:ln w="12700">
            <a:miter lim="400000"/>
          </a:ln>
        </p:spPr>
        <p:txBody>
          <a:bodyPr lIns="45719" rIns="45719"/>
          <a:lstStyle/>
          <a:p>
            <a:pPr/>
          </a:p>
        </p:txBody>
      </p:sp>
      <p:sp>
        <p:nvSpPr>
          <p:cNvPr id="275" name="Freeform 17"/>
          <p:cNvSpPr/>
          <p:nvPr/>
        </p:nvSpPr>
        <p:spPr>
          <a:xfrm>
            <a:off x="3068305" y="5806199"/>
            <a:ext cx="413664" cy="413663"/>
          </a:xfrm>
          <a:prstGeom prst="rect">
            <a:avLst/>
          </a:prstGeom>
          <a:blipFill>
            <a:blip r:embed="rId10"/>
            <a:stretch>
              <a:fillRect/>
            </a:stretch>
          </a:blipFill>
          <a:ln w="12700">
            <a:miter lim="400000"/>
          </a:ln>
        </p:spPr>
        <p:txBody>
          <a:bodyPr lIns="45719" rIns="45719"/>
          <a:lstStyle/>
          <a:p>
            <a:pPr/>
          </a:p>
        </p:txBody>
      </p:sp>
      <p:sp>
        <p:nvSpPr>
          <p:cNvPr id="276" name="Freeform 18"/>
          <p:cNvSpPr/>
          <p:nvPr/>
        </p:nvSpPr>
        <p:spPr>
          <a:xfrm>
            <a:off x="1365561" y="5326548"/>
            <a:ext cx="1030660" cy="914710"/>
          </a:xfrm>
          <a:prstGeom prst="rect">
            <a:avLst/>
          </a:prstGeom>
          <a:blipFill>
            <a:blip r:embed="rId11"/>
            <a:stretch>
              <a:fillRect/>
            </a:stretch>
          </a:blipFill>
          <a:ln w="12700">
            <a:miter lim="400000"/>
          </a:ln>
        </p:spPr>
        <p:txBody>
          <a:bodyPr lIns="45719" rIns="45719"/>
          <a:lstStyle/>
          <a:p>
            <a:pPr/>
          </a:p>
        </p:txBody>
      </p:sp>
      <p:sp>
        <p:nvSpPr>
          <p:cNvPr id="277" name="Freeform 20"/>
          <p:cNvSpPr/>
          <p:nvPr/>
        </p:nvSpPr>
        <p:spPr>
          <a:xfrm rot="5400000">
            <a:off x="1234428" y="5641220"/>
            <a:ext cx="370122" cy="283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3341" y="0"/>
                </a:lnTo>
                <a:lnTo>
                  <a:pt x="13341" y="5400"/>
                </a:lnTo>
                <a:lnTo>
                  <a:pt x="0" y="5400"/>
                </a:lnTo>
                <a:lnTo>
                  <a:pt x="0" y="16200"/>
                </a:lnTo>
                <a:lnTo>
                  <a:pt x="13341" y="16200"/>
                </a:lnTo>
                <a:lnTo>
                  <a:pt x="13341" y="21600"/>
                </a:lnTo>
                <a:lnTo>
                  <a:pt x="21600" y="10800"/>
                </a:lnTo>
                <a:close/>
              </a:path>
            </a:pathLst>
          </a:custGeom>
          <a:solidFill>
            <a:srgbClr val="A1641D"/>
          </a:solidFill>
          <a:ln w="12700">
            <a:miter lim="400000"/>
          </a:ln>
        </p:spPr>
        <p:txBody>
          <a:bodyPr lIns="45719" rIns="45719"/>
          <a:lstStyle/>
          <a:p>
            <a:pPr/>
          </a:p>
        </p:txBody>
      </p:sp>
      <p:sp>
        <p:nvSpPr>
          <p:cNvPr id="278" name="Freeform 22"/>
          <p:cNvSpPr/>
          <p:nvPr/>
        </p:nvSpPr>
        <p:spPr>
          <a:xfrm>
            <a:off x="7282068" y="5597676"/>
            <a:ext cx="2014951" cy="1344981"/>
          </a:xfrm>
          <a:prstGeom prst="rect">
            <a:avLst/>
          </a:prstGeom>
          <a:blipFill>
            <a:blip r:embed="rId12"/>
            <a:stretch>
              <a:fillRect/>
            </a:stretch>
          </a:blipFill>
          <a:ln w="12700">
            <a:miter lim="400000"/>
          </a:ln>
        </p:spPr>
        <p:txBody>
          <a:bodyPr lIns="45719" rIns="45719"/>
          <a:lstStyle/>
          <a:p>
            <a:pPr/>
          </a:p>
        </p:txBody>
      </p:sp>
      <p:sp>
        <p:nvSpPr>
          <p:cNvPr id="279" name="Freeform 23"/>
          <p:cNvSpPr/>
          <p:nvPr/>
        </p:nvSpPr>
        <p:spPr>
          <a:xfrm>
            <a:off x="5555674" y="2673182"/>
            <a:ext cx="2740508" cy="1825863"/>
          </a:xfrm>
          <a:prstGeom prst="rect">
            <a:avLst/>
          </a:prstGeom>
          <a:blipFill>
            <a:blip r:embed="rId13"/>
            <a:stretch>
              <a:fillRect/>
            </a:stretch>
          </a:blipFill>
          <a:ln w="12700">
            <a:miter lim="400000"/>
          </a:ln>
        </p:spPr>
        <p:txBody>
          <a:bodyPr lIns="45719" rIns="45719"/>
          <a:lstStyle/>
          <a:p>
            <a:pPr/>
          </a:p>
        </p:txBody>
      </p:sp>
      <p:sp>
        <p:nvSpPr>
          <p:cNvPr id="280" name="TextBox 24"/>
          <p:cNvSpPr txBox="1"/>
          <p:nvPr/>
        </p:nvSpPr>
        <p:spPr>
          <a:xfrm>
            <a:off x="1277971" y="1009812"/>
            <a:ext cx="7011573" cy="7453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Homeschool Hangout</a:t>
            </a:r>
          </a:p>
        </p:txBody>
      </p:sp>
      <p:sp>
        <p:nvSpPr>
          <p:cNvPr id="281" name="TextBox 25"/>
          <p:cNvSpPr txBox="1"/>
          <p:nvPr/>
        </p:nvSpPr>
        <p:spPr>
          <a:xfrm>
            <a:off x="1195928" y="2175929"/>
            <a:ext cx="4158419" cy="32199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2600"/>
              </a:lnSpc>
              <a:defRPr>
                <a:latin typeface="Canva Sans"/>
                <a:ea typeface="Canva Sans"/>
                <a:cs typeface="Canva Sans"/>
                <a:sym typeface="Canva Sans"/>
              </a:defRPr>
            </a:pPr>
            <a:r>
              <a:t>Event Description (sample):</a:t>
            </a:r>
          </a:p>
          <a:p>
            <a:pPr>
              <a:lnSpc>
                <a:spcPts val="2600"/>
              </a:lnSpc>
              <a:defRPr>
                <a:latin typeface="Canva Sans"/>
                <a:ea typeface="Canva Sans"/>
                <a:cs typeface="Canva Sans"/>
                <a:sym typeface="Canva Sans"/>
              </a:defRPr>
            </a:pPr>
            <a:r>
              <a:t>Homeschool Hangout is where fun and learning come together! This is a drop in program with hands on activities designed for at home learners and their caregivers. Meet other homeschool families and explore our library homeschool resources.</a:t>
            </a:r>
          </a:p>
          <a:p>
            <a:pPr>
              <a:lnSpc>
                <a:spcPts val="2300"/>
              </a:lnSpc>
              <a:defRPr>
                <a:latin typeface="Canva Sans"/>
                <a:ea typeface="Canva Sans"/>
                <a:cs typeface="Canva Sans"/>
                <a:sym typeface="Canva Sans"/>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289" name="Group 3"/>
          <p:cNvGrpSpPr/>
          <p:nvPr/>
        </p:nvGrpSpPr>
        <p:grpSpPr>
          <a:xfrm>
            <a:off x="-379931" y="-454284"/>
            <a:ext cx="10517706" cy="8223770"/>
            <a:chOff x="0" y="0"/>
            <a:chExt cx="10517705" cy="8223769"/>
          </a:xfrm>
        </p:grpSpPr>
        <p:sp>
          <p:nvSpPr>
            <p:cNvPr id="284"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85"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86"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87"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88"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290" name="Freeform 13"/>
          <p:cNvSpPr/>
          <p:nvPr/>
        </p:nvSpPr>
        <p:spPr>
          <a:xfrm>
            <a:off x="2424988" y="3395328"/>
            <a:ext cx="1294112" cy="1492743"/>
          </a:xfrm>
          <a:prstGeom prst="rect">
            <a:avLst/>
          </a:prstGeom>
          <a:blipFill>
            <a:blip r:embed="rId6"/>
            <a:stretch>
              <a:fillRect/>
            </a:stretch>
          </a:blipFill>
          <a:ln w="12700">
            <a:miter lim="400000"/>
          </a:ln>
        </p:spPr>
        <p:txBody>
          <a:bodyPr lIns="45719" rIns="45719"/>
          <a:lstStyle/>
          <a:p>
            <a:pPr/>
          </a:p>
        </p:txBody>
      </p:sp>
      <p:sp>
        <p:nvSpPr>
          <p:cNvPr id="291" name="Freeform 14"/>
          <p:cNvSpPr/>
          <p:nvPr/>
        </p:nvSpPr>
        <p:spPr>
          <a:xfrm>
            <a:off x="3828998" y="3400004"/>
            <a:ext cx="937527" cy="1483389"/>
          </a:xfrm>
          <a:prstGeom prst="rect">
            <a:avLst/>
          </a:prstGeom>
          <a:blipFill>
            <a:blip r:embed="rId7"/>
            <a:stretch>
              <a:fillRect/>
            </a:stretch>
          </a:blipFill>
          <a:ln w="12700">
            <a:miter lim="400000"/>
          </a:ln>
        </p:spPr>
        <p:txBody>
          <a:bodyPr lIns="45719" rIns="45719"/>
          <a:lstStyle/>
          <a:p>
            <a:pPr/>
          </a:p>
        </p:txBody>
      </p:sp>
      <p:sp>
        <p:nvSpPr>
          <p:cNvPr id="292" name="Freeform 15"/>
          <p:cNvSpPr/>
          <p:nvPr/>
        </p:nvSpPr>
        <p:spPr>
          <a:xfrm>
            <a:off x="1320924" y="3407686"/>
            <a:ext cx="1056628" cy="1492743"/>
          </a:xfrm>
          <a:prstGeom prst="rect">
            <a:avLst/>
          </a:prstGeom>
          <a:blipFill>
            <a:blip r:embed="rId8"/>
            <a:stretch>
              <a:fillRect/>
            </a:stretch>
          </a:blipFill>
          <a:ln w="12700">
            <a:miter lim="400000"/>
          </a:ln>
        </p:spPr>
        <p:txBody>
          <a:bodyPr lIns="45719" rIns="45719"/>
          <a:lstStyle/>
          <a:p>
            <a:pPr/>
          </a:p>
        </p:txBody>
      </p:sp>
      <p:sp>
        <p:nvSpPr>
          <p:cNvPr id="293" name="TextBox 16"/>
          <p:cNvSpPr txBox="1"/>
          <p:nvPr/>
        </p:nvSpPr>
        <p:spPr>
          <a:xfrm>
            <a:off x="1277971" y="1080136"/>
            <a:ext cx="7011573" cy="15200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6100"/>
              </a:lnSpc>
              <a:defRPr sz="4300">
                <a:latin typeface="Arimo"/>
                <a:ea typeface="Arimo"/>
                <a:cs typeface="Arimo"/>
                <a:sym typeface="Arimo"/>
              </a:defRPr>
            </a:pPr>
            <a:r>
              <a:t>Collection:</a:t>
            </a:r>
          </a:p>
          <a:p>
            <a:pPr>
              <a:lnSpc>
                <a:spcPts val="6100"/>
              </a:lnSpc>
              <a:defRPr sz="4300">
                <a:latin typeface="Arimo"/>
                <a:ea typeface="Arimo"/>
                <a:cs typeface="Arimo"/>
                <a:sym typeface="Arimo"/>
              </a:defRPr>
            </a:pPr>
            <a:r>
              <a:t>Homeschool Audit</a:t>
            </a:r>
          </a:p>
        </p:txBody>
      </p:sp>
      <p:sp>
        <p:nvSpPr>
          <p:cNvPr id="294" name="Freeform 17"/>
          <p:cNvSpPr/>
          <p:nvPr/>
        </p:nvSpPr>
        <p:spPr>
          <a:xfrm>
            <a:off x="7578018" y="4560997"/>
            <a:ext cx="384524" cy="502707"/>
          </a:xfrm>
          <a:prstGeom prst="rect">
            <a:avLst/>
          </a:prstGeom>
          <a:blipFill>
            <a:blip r:embed="rId9"/>
            <a:stretch>
              <a:fillRect/>
            </a:stretch>
          </a:blipFill>
          <a:ln w="12700">
            <a:miter lim="400000"/>
          </a:ln>
        </p:spPr>
        <p:txBody>
          <a:bodyPr lIns="45719" rIns="45719"/>
          <a:lstStyle/>
          <a:p>
            <a:pPr/>
          </a:p>
        </p:txBody>
      </p:sp>
      <p:sp>
        <p:nvSpPr>
          <p:cNvPr id="295" name="Freeform 18"/>
          <p:cNvSpPr/>
          <p:nvPr/>
        </p:nvSpPr>
        <p:spPr>
          <a:xfrm>
            <a:off x="5240254" y="2939087"/>
            <a:ext cx="737902" cy="733686"/>
          </a:xfrm>
          <a:prstGeom prst="rect">
            <a:avLst/>
          </a:prstGeom>
          <a:blipFill>
            <a:blip r:embed="rId10"/>
            <a:stretch>
              <a:fillRect/>
            </a:stretch>
          </a:blipFill>
          <a:ln w="12700">
            <a:miter lim="400000"/>
          </a:ln>
        </p:spPr>
        <p:txBody>
          <a:bodyPr lIns="45719" rIns="45719"/>
          <a:lstStyle/>
          <a:p>
            <a:pPr/>
          </a:p>
        </p:txBody>
      </p:sp>
      <p:sp>
        <p:nvSpPr>
          <p:cNvPr id="296" name="Freeform 19"/>
          <p:cNvSpPr/>
          <p:nvPr/>
        </p:nvSpPr>
        <p:spPr>
          <a:xfrm>
            <a:off x="7234732" y="2675495"/>
            <a:ext cx="499559" cy="480222"/>
          </a:xfrm>
          <a:prstGeom prst="rect">
            <a:avLst/>
          </a:prstGeom>
          <a:blipFill>
            <a:blip r:embed="rId11"/>
            <a:stretch>
              <a:fillRect/>
            </a:stretch>
          </a:blipFill>
          <a:ln w="12700">
            <a:miter lim="400000"/>
          </a:ln>
        </p:spPr>
        <p:txBody>
          <a:bodyPr lIns="45719" rIns="45719"/>
          <a:lstStyle/>
          <a:p>
            <a:pPr/>
          </a:p>
        </p:txBody>
      </p:sp>
      <p:sp>
        <p:nvSpPr>
          <p:cNvPr id="297" name="Freeform 20"/>
          <p:cNvSpPr/>
          <p:nvPr/>
        </p:nvSpPr>
        <p:spPr>
          <a:xfrm>
            <a:off x="7074509" y="4585579"/>
            <a:ext cx="352867" cy="453543"/>
          </a:xfrm>
          <a:prstGeom prst="rect">
            <a:avLst/>
          </a:prstGeom>
          <a:blipFill>
            <a:blip r:embed="rId12"/>
            <a:stretch>
              <a:fillRect/>
            </a:stretch>
          </a:blipFill>
          <a:ln w="12700">
            <a:miter lim="400000"/>
          </a:ln>
        </p:spPr>
        <p:txBody>
          <a:bodyPr lIns="45719" rIns="45719"/>
          <a:lstStyle/>
          <a:p>
            <a:pPr/>
          </a:p>
        </p:txBody>
      </p:sp>
      <p:sp>
        <p:nvSpPr>
          <p:cNvPr id="298" name="Freeform 21"/>
          <p:cNvSpPr/>
          <p:nvPr/>
        </p:nvSpPr>
        <p:spPr>
          <a:xfrm>
            <a:off x="7213354" y="3853682"/>
            <a:ext cx="650830" cy="660102"/>
          </a:xfrm>
          <a:prstGeom prst="rect">
            <a:avLst/>
          </a:prstGeom>
          <a:blipFill>
            <a:blip r:embed="rId13"/>
            <a:stretch>
              <a:fillRect/>
            </a:stretch>
          </a:blipFill>
          <a:ln w="12700">
            <a:miter lim="400000"/>
          </a:ln>
        </p:spPr>
        <p:txBody>
          <a:bodyPr lIns="45719" rIns="45719"/>
          <a:lstStyle/>
          <a:p>
            <a:pPr/>
          </a:p>
        </p:txBody>
      </p:sp>
      <p:sp>
        <p:nvSpPr>
          <p:cNvPr id="299" name="Freeform 22"/>
          <p:cNvSpPr/>
          <p:nvPr/>
        </p:nvSpPr>
        <p:spPr>
          <a:xfrm>
            <a:off x="6114989" y="2707959"/>
            <a:ext cx="982582" cy="1195941"/>
          </a:xfrm>
          <a:prstGeom prst="rect">
            <a:avLst/>
          </a:prstGeom>
          <a:blipFill>
            <a:blip r:embed="rId14"/>
            <a:stretch>
              <a:fillRect/>
            </a:stretch>
          </a:blipFill>
          <a:ln w="12700">
            <a:miter lim="400000"/>
          </a:ln>
        </p:spPr>
        <p:txBody>
          <a:bodyPr lIns="45719" rIns="45719"/>
          <a:lstStyle/>
          <a:p>
            <a:pPr/>
          </a:p>
        </p:txBody>
      </p:sp>
      <p:sp>
        <p:nvSpPr>
          <p:cNvPr id="300" name="Freeform 23"/>
          <p:cNvSpPr/>
          <p:nvPr/>
        </p:nvSpPr>
        <p:spPr>
          <a:xfrm>
            <a:off x="8034794" y="4141699"/>
            <a:ext cx="541884" cy="838597"/>
          </a:xfrm>
          <a:prstGeom prst="rect">
            <a:avLst/>
          </a:prstGeom>
          <a:blipFill>
            <a:blip r:embed="rId15"/>
            <a:stretch>
              <a:fillRect/>
            </a:stretch>
          </a:blipFill>
          <a:ln w="12700">
            <a:miter lim="400000"/>
          </a:ln>
        </p:spPr>
        <p:txBody>
          <a:bodyPr lIns="45719" rIns="45719"/>
          <a:lstStyle/>
          <a:p>
            <a:pPr/>
          </a:p>
        </p:txBody>
      </p:sp>
      <p:sp>
        <p:nvSpPr>
          <p:cNvPr id="301" name="Freeform 24"/>
          <p:cNvSpPr/>
          <p:nvPr/>
        </p:nvSpPr>
        <p:spPr>
          <a:xfrm>
            <a:off x="5166574" y="3773575"/>
            <a:ext cx="834111" cy="1265547"/>
          </a:xfrm>
          <a:prstGeom prst="rect">
            <a:avLst/>
          </a:prstGeom>
          <a:blipFill>
            <a:blip r:embed="rId16"/>
            <a:stretch>
              <a:fillRect/>
            </a:stretch>
          </a:blipFill>
          <a:ln w="12700">
            <a:miter lim="400000"/>
          </a:ln>
        </p:spPr>
        <p:txBody>
          <a:bodyPr lIns="45719" rIns="45719"/>
          <a:lstStyle/>
          <a:p>
            <a:pPr/>
          </a:p>
        </p:txBody>
      </p:sp>
      <p:sp>
        <p:nvSpPr>
          <p:cNvPr id="302" name="Freeform 25"/>
          <p:cNvSpPr/>
          <p:nvPr/>
        </p:nvSpPr>
        <p:spPr>
          <a:xfrm>
            <a:off x="7825219" y="2635252"/>
            <a:ext cx="751459" cy="1172820"/>
          </a:xfrm>
          <a:prstGeom prst="rect">
            <a:avLst/>
          </a:prstGeom>
          <a:blipFill>
            <a:blip r:embed="rId17"/>
            <a:stretch>
              <a:fillRect/>
            </a:stretch>
          </a:blipFill>
          <a:ln w="12700">
            <a:miter lim="400000"/>
          </a:ln>
        </p:spPr>
        <p:txBody>
          <a:bodyPr lIns="45719" rIns="45719"/>
          <a:lstStyle/>
          <a:p>
            <a:pPr/>
          </a:p>
        </p:txBody>
      </p:sp>
      <p:sp>
        <p:nvSpPr>
          <p:cNvPr id="303" name="Freeform 26"/>
          <p:cNvSpPr/>
          <p:nvPr/>
        </p:nvSpPr>
        <p:spPr>
          <a:xfrm>
            <a:off x="7322087" y="3222379"/>
            <a:ext cx="412204" cy="604350"/>
          </a:xfrm>
          <a:prstGeom prst="rect">
            <a:avLst/>
          </a:prstGeom>
          <a:blipFill>
            <a:blip r:embed="rId18"/>
            <a:stretch>
              <a:fillRect/>
            </a:stretch>
          </a:blipFill>
          <a:ln w="12700">
            <a:miter lim="400000"/>
          </a:ln>
        </p:spPr>
        <p:txBody>
          <a:bodyPr lIns="45719" rIns="45719"/>
          <a:lstStyle/>
          <a:p>
            <a:pPr/>
          </a:p>
        </p:txBody>
      </p:sp>
      <p:sp>
        <p:nvSpPr>
          <p:cNvPr id="304" name="Freeform 27"/>
          <p:cNvSpPr/>
          <p:nvPr/>
        </p:nvSpPr>
        <p:spPr>
          <a:xfrm>
            <a:off x="6074364" y="3963863"/>
            <a:ext cx="926466" cy="1099840"/>
          </a:xfrm>
          <a:prstGeom prst="rect">
            <a:avLst/>
          </a:prstGeom>
          <a:blipFill>
            <a:blip r:embed="rId19"/>
            <a:stretch>
              <a:fillRect/>
            </a:stretch>
          </a:blipFill>
          <a:ln w="12700">
            <a:miter lim="400000"/>
          </a:ln>
        </p:spPr>
        <p:txBody>
          <a:bodyPr lIns="45719" rIns="45719"/>
          <a:lstStyle/>
          <a:p>
            <a:pPr/>
          </a:p>
        </p:txBody>
      </p:sp>
      <p:sp>
        <p:nvSpPr>
          <p:cNvPr id="305" name="Freeform 28"/>
          <p:cNvSpPr/>
          <p:nvPr/>
        </p:nvSpPr>
        <p:spPr>
          <a:xfrm>
            <a:off x="2563852" y="5307484"/>
            <a:ext cx="918118" cy="912379"/>
          </a:xfrm>
          <a:prstGeom prst="rect">
            <a:avLst/>
          </a:prstGeom>
          <a:blipFill>
            <a:blip r:embed="rId20"/>
            <a:stretch>
              <a:fillRect/>
            </a:stretch>
          </a:blipFill>
          <a:ln w="12700">
            <a:miter lim="400000"/>
          </a:ln>
        </p:spPr>
        <p:txBody>
          <a:bodyPr lIns="45719" rIns="45719"/>
          <a:lstStyle/>
          <a:p>
            <a:pPr/>
          </a:p>
        </p:txBody>
      </p:sp>
      <p:grpSp>
        <p:nvGrpSpPr>
          <p:cNvPr id="308" name="Group 29"/>
          <p:cNvGrpSpPr/>
          <p:nvPr/>
        </p:nvGrpSpPr>
        <p:grpSpPr>
          <a:xfrm>
            <a:off x="3719098" y="5307484"/>
            <a:ext cx="783424" cy="912380"/>
            <a:chOff x="0" y="0"/>
            <a:chExt cx="783423" cy="912379"/>
          </a:xfrm>
        </p:grpSpPr>
        <p:sp>
          <p:nvSpPr>
            <p:cNvPr id="306" name="Freeform 30"/>
            <p:cNvSpPr/>
            <p:nvPr/>
          </p:nvSpPr>
          <p:spPr>
            <a:xfrm>
              <a:off x="-1" y="-1"/>
              <a:ext cx="701393" cy="912380"/>
            </a:xfrm>
            <a:prstGeom prst="rect">
              <a:avLst/>
            </a:prstGeom>
            <a:blipFill rotWithShape="1">
              <a:blip r:embed="rId21"/>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07" name="Freeform 31"/>
            <p:cNvSpPr/>
            <p:nvPr/>
          </p:nvSpPr>
          <p:spPr>
            <a:xfrm>
              <a:off x="350695" y="479651"/>
              <a:ext cx="432729" cy="432728"/>
            </a:xfrm>
            <a:prstGeom prst="rect">
              <a:avLst/>
            </a:prstGeom>
            <a:blipFill rotWithShape="1">
              <a:blip r:embed="rId22"/>
              <a:srcRect l="0" t="0" r="0" b="0"/>
              <a:stretch>
                <a:fillRect/>
              </a:stretch>
            </a:blipFill>
            <a:ln w="12700" cap="flat">
              <a:noFill/>
              <a:miter lim="400000"/>
            </a:ln>
            <a:effectLst/>
          </p:spPr>
          <p:txBody>
            <a:bodyPr wrap="square" lIns="45719" tIns="45719" rIns="45719" bIns="45719" numCol="1" anchor="t">
              <a:noAutofit/>
            </a:bodyPr>
            <a:lstStyle/>
            <a:p>
              <a:pPr/>
            </a:p>
          </p:txBody>
        </p:sp>
      </p:grpSp>
      <p:sp>
        <p:nvSpPr>
          <p:cNvPr id="309" name="Freeform 32"/>
          <p:cNvSpPr/>
          <p:nvPr/>
        </p:nvSpPr>
        <p:spPr>
          <a:xfrm>
            <a:off x="3068305" y="5806199"/>
            <a:ext cx="413664" cy="413663"/>
          </a:xfrm>
          <a:prstGeom prst="rect">
            <a:avLst/>
          </a:prstGeom>
          <a:blipFill>
            <a:blip r:embed="rId23"/>
            <a:stretch>
              <a:fillRect/>
            </a:stretch>
          </a:blipFill>
          <a:ln w="12700">
            <a:miter lim="400000"/>
          </a:ln>
        </p:spPr>
        <p:txBody>
          <a:bodyPr lIns="45719" rIns="45719"/>
          <a:lstStyle/>
          <a:p>
            <a:pPr/>
          </a:p>
        </p:txBody>
      </p:sp>
      <p:sp>
        <p:nvSpPr>
          <p:cNvPr id="310" name="Freeform 33"/>
          <p:cNvSpPr/>
          <p:nvPr/>
        </p:nvSpPr>
        <p:spPr>
          <a:xfrm>
            <a:off x="1346892" y="5305152"/>
            <a:ext cx="1030660" cy="914711"/>
          </a:xfrm>
          <a:prstGeom prst="rect">
            <a:avLst/>
          </a:prstGeom>
          <a:blipFill>
            <a:blip r:embed="rId24"/>
            <a:stretch>
              <a:fillRect/>
            </a:stretch>
          </a:blipFill>
          <a:ln w="12700">
            <a:miter lim="400000"/>
          </a:ln>
        </p:spPr>
        <p:txBody>
          <a:bodyPr lIns="45719" rIns="45719"/>
          <a:lstStyle/>
          <a:p>
            <a:pPr/>
          </a:p>
        </p:txBody>
      </p:sp>
      <p:sp>
        <p:nvSpPr>
          <p:cNvPr id="311" name="Freeform 35"/>
          <p:cNvSpPr/>
          <p:nvPr/>
        </p:nvSpPr>
        <p:spPr>
          <a:xfrm rot="5400000">
            <a:off x="1234428" y="5641220"/>
            <a:ext cx="370122" cy="283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3341" y="0"/>
                </a:lnTo>
                <a:lnTo>
                  <a:pt x="13341" y="5400"/>
                </a:lnTo>
                <a:lnTo>
                  <a:pt x="0" y="5400"/>
                </a:lnTo>
                <a:lnTo>
                  <a:pt x="0" y="16200"/>
                </a:lnTo>
                <a:lnTo>
                  <a:pt x="13341" y="16200"/>
                </a:lnTo>
                <a:lnTo>
                  <a:pt x="13341" y="21600"/>
                </a:lnTo>
                <a:lnTo>
                  <a:pt x="21600" y="10800"/>
                </a:lnTo>
                <a:close/>
              </a:path>
            </a:pathLst>
          </a:custGeom>
          <a:solidFill>
            <a:srgbClr val="A1641D"/>
          </a:solid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319" name="Group 3"/>
          <p:cNvGrpSpPr/>
          <p:nvPr/>
        </p:nvGrpSpPr>
        <p:grpSpPr>
          <a:xfrm>
            <a:off x="-379931" y="-454284"/>
            <a:ext cx="10517706" cy="8223770"/>
            <a:chOff x="0" y="0"/>
            <a:chExt cx="10517705" cy="8223769"/>
          </a:xfrm>
        </p:grpSpPr>
        <p:sp>
          <p:nvSpPr>
            <p:cNvPr id="314"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15"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16"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17"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18"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320" name="Freeform 13"/>
          <p:cNvSpPr/>
          <p:nvPr/>
        </p:nvSpPr>
        <p:spPr>
          <a:xfrm>
            <a:off x="1277970" y="3657600"/>
            <a:ext cx="3917855" cy="2600475"/>
          </a:xfrm>
          <a:prstGeom prst="rect">
            <a:avLst/>
          </a:prstGeom>
          <a:blipFill>
            <a:blip r:embed="rId6"/>
            <a:stretch>
              <a:fillRect/>
            </a:stretch>
          </a:blipFill>
          <a:ln w="12700">
            <a:miter lim="400000"/>
          </a:ln>
        </p:spPr>
        <p:txBody>
          <a:bodyPr lIns="45719" rIns="45719"/>
          <a:lstStyle/>
          <a:p>
            <a:pPr/>
          </a:p>
        </p:txBody>
      </p:sp>
      <p:sp>
        <p:nvSpPr>
          <p:cNvPr id="321" name="Freeform 14"/>
          <p:cNvSpPr/>
          <p:nvPr/>
        </p:nvSpPr>
        <p:spPr>
          <a:xfrm>
            <a:off x="4662730" y="2520020"/>
            <a:ext cx="1023331" cy="1587142"/>
          </a:xfrm>
          <a:prstGeom prst="rect">
            <a:avLst/>
          </a:prstGeom>
          <a:blipFill>
            <a:blip r:embed="rId7"/>
            <a:stretch>
              <a:fillRect/>
            </a:stretch>
          </a:blipFill>
          <a:ln w="12700">
            <a:miter lim="400000"/>
          </a:ln>
        </p:spPr>
        <p:txBody>
          <a:bodyPr lIns="45719" rIns="45719"/>
          <a:lstStyle/>
          <a:p>
            <a:pPr/>
          </a:p>
        </p:txBody>
      </p:sp>
      <p:sp>
        <p:nvSpPr>
          <p:cNvPr id="322" name="Freeform 15"/>
          <p:cNvSpPr/>
          <p:nvPr/>
        </p:nvSpPr>
        <p:spPr>
          <a:xfrm>
            <a:off x="5867036" y="2555140"/>
            <a:ext cx="1207581" cy="1507112"/>
          </a:xfrm>
          <a:prstGeom prst="rect">
            <a:avLst/>
          </a:prstGeom>
          <a:blipFill>
            <a:blip r:embed="rId8"/>
            <a:stretch>
              <a:fillRect/>
            </a:stretch>
          </a:blipFill>
          <a:ln w="12700">
            <a:miter lim="400000"/>
          </a:ln>
        </p:spPr>
        <p:txBody>
          <a:bodyPr lIns="45719" rIns="45719"/>
          <a:lstStyle/>
          <a:p>
            <a:pPr/>
          </a:p>
        </p:txBody>
      </p:sp>
      <p:sp>
        <p:nvSpPr>
          <p:cNvPr id="323" name="Freeform 16"/>
          <p:cNvSpPr/>
          <p:nvPr/>
        </p:nvSpPr>
        <p:spPr>
          <a:xfrm>
            <a:off x="7252979" y="2564930"/>
            <a:ext cx="1115226" cy="1497323"/>
          </a:xfrm>
          <a:prstGeom prst="rect">
            <a:avLst/>
          </a:prstGeom>
          <a:blipFill>
            <a:blip r:embed="rId9"/>
            <a:stretch>
              <a:fillRect/>
            </a:stretch>
          </a:blipFill>
          <a:ln w="12700">
            <a:miter lim="400000"/>
          </a:ln>
        </p:spPr>
        <p:txBody>
          <a:bodyPr lIns="45719" rIns="45719"/>
          <a:lstStyle/>
          <a:p>
            <a:pPr/>
          </a:p>
        </p:txBody>
      </p:sp>
      <p:sp>
        <p:nvSpPr>
          <p:cNvPr id="324" name="Freeform 17"/>
          <p:cNvSpPr/>
          <p:nvPr/>
        </p:nvSpPr>
        <p:spPr>
          <a:xfrm>
            <a:off x="7743063" y="5273128"/>
            <a:ext cx="1575177" cy="1686936"/>
          </a:xfrm>
          <a:prstGeom prst="rect">
            <a:avLst/>
          </a:prstGeom>
          <a:blipFill>
            <a:blip r:embed="rId10"/>
            <a:stretch>
              <a:fillRect/>
            </a:stretch>
          </a:blipFill>
          <a:ln w="12700">
            <a:miter lim="400000"/>
          </a:ln>
        </p:spPr>
        <p:txBody>
          <a:bodyPr lIns="45719" rIns="45719"/>
          <a:lstStyle/>
          <a:p>
            <a:pPr/>
          </a:p>
        </p:txBody>
      </p:sp>
      <p:sp>
        <p:nvSpPr>
          <p:cNvPr id="325" name="TextBox 18"/>
          <p:cNvSpPr txBox="1"/>
          <p:nvPr/>
        </p:nvSpPr>
        <p:spPr>
          <a:xfrm>
            <a:off x="1277971" y="1009812"/>
            <a:ext cx="7011573" cy="15200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Homeschool Audit: Methods</a:t>
            </a:r>
          </a:p>
        </p:txBody>
      </p:sp>
      <p:sp>
        <p:nvSpPr>
          <p:cNvPr id="326" name="Freeform 19"/>
          <p:cNvSpPr/>
          <p:nvPr/>
        </p:nvSpPr>
        <p:spPr>
          <a:xfrm>
            <a:off x="3456578" y="2520020"/>
            <a:ext cx="1079391" cy="1587142"/>
          </a:xfrm>
          <a:prstGeom prst="rect">
            <a:avLst/>
          </a:prstGeom>
          <a:blipFill>
            <a:blip r:embed="rId11"/>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334" name="Group 3"/>
          <p:cNvGrpSpPr/>
          <p:nvPr/>
        </p:nvGrpSpPr>
        <p:grpSpPr>
          <a:xfrm>
            <a:off x="-379931" y="-454284"/>
            <a:ext cx="10517706" cy="8223770"/>
            <a:chOff x="0" y="0"/>
            <a:chExt cx="10517705" cy="8223769"/>
          </a:xfrm>
        </p:grpSpPr>
        <p:sp>
          <p:nvSpPr>
            <p:cNvPr id="329"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30"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31"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32"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33"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335" name="Freeform 13"/>
          <p:cNvSpPr/>
          <p:nvPr/>
        </p:nvSpPr>
        <p:spPr>
          <a:xfrm>
            <a:off x="1277971" y="1839759"/>
            <a:ext cx="2718027" cy="2735122"/>
          </a:xfrm>
          <a:prstGeom prst="rect">
            <a:avLst/>
          </a:prstGeom>
          <a:blipFill>
            <a:blip r:embed="rId6"/>
            <a:stretch>
              <a:fillRect/>
            </a:stretch>
          </a:blipFill>
          <a:ln w="12700">
            <a:miter lim="400000"/>
          </a:ln>
        </p:spPr>
        <p:txBody>
          <a:bodyPr lIns="45719" rIns="45719"/>
          <a:lstStyle/>
          <a:p>
            <a:pPr/>
          </a:p>
        </p:txBody>
      </p:sp>
      <p:sp>
        <p:nvSpPr>
          <p:cNvPr id="336" name="Freeform 14"/>
          <p:cNvSpPr/>
          <p:nvPr/>
        </p:nvSpPr>
        <p:spPr>
          <a:xfrm>
            <a:off x="7743063" y="5273128"/>
            <a:ext cx="1575177" cy="1686936"/>
          </a:xfrm>
          <a:prstGeom prst="rect">
            <a:avLst/>
          </a:prstGeom>
          <a:blipFill>
            <a:blip r:embed="rId7"/>
            <a:stretch>
              <a:fillRect/>
            </a:stretch>
          </a:blipFill>
          <a:ln w="12700">
            <a:miter lim="400000"/>
          </a:ln>
        </p:spPr>
        <p:txBody>
          <a:bodyPr lIns="45719" rIns="45719"/>
          <a:lstStyle/>
          <a:p>
            <a:pPr/>
          </a:p>
        </p:txBody>
      </p:sp>
      <p:sp>
        <p:nvSpPr>
          <p:cNvPr id="337" name="TextBox 15"/>
          <p:cNvSpPr txBox="1"/>
          <p:nvPr/>
        </p:nvSpPr>
        <p:spPr>
          <a:xfrm>
            <a:off x="1277971" y="1009812"/>
            <a:ext cx="7011573" cy="15200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Curriculum vs Resources</a:t>
            </a:r>
          </a:p>
        </p:txBody>
      </p:sp>
      <p:sp>
        <p:nvSpPr>
          <p:cNvPr id="338" name="TextBox 16"/>
          <p:cNvSpPr txBox="1"/>
          <p:nvPr/>
        </p:nvSpPr>
        <p:spPr>
          <a:xfrm>
            <a:off x="1326400" y="5377793"/>
            <a:ext cx="5597130" cy="549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2200"/>
              </a:lnSpc>
              <a:defRPr sz="1600">
                <a:latin typeface="Canva Sans Bold"/>
                <a:ea typeface="Canva Sans Bold"/>
                <a:cs typeface="Canva Sans Bold"/>
                <a:sym typeface="Canva Sans Bold"/>
              </a:defRPr>
            </a:pPr>
            <a:r>
              <a:t>Checkout the </a:t>
            </a:r>
          </a:p>
          <a:p>
            <a:pPr>
              <a:lnSpc>
                <a:spcPts val="2200"/>
              </a:lnSpc>
              <a:defRPr sz="1600">
                <a:latin typeface="Canva Sans Bold"/>
                <a:ea typeface="Canva Sans Bold"/>
                <a:cs typeface="Canva Sans Bold"/>
                <a:sym typeface="Canva Sans Bold"/>
              </a:defRPr>
            </a:pPr>
            <a:r>
              <a:t>Johnsburg Public Library Homeschool Resources Center</a:t>
            </a:r>
          </a:p>
        </p:txBody>
      </p:sp>
      <p:sp>
        <p:nvSpPr>
          <p:cNvPr id="339" name="TextBox 17"/>
          <p:cNvSpPr txBox="1"/>
          <p:nvPr/>
        </p:nvSpPr>
        <p:spPr>
          <a:xfrm>
            <a:off x="4878921" y="2536355"/>
            <a:ext cx="2933021" cy="27840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2000"/>
              </a:lnSpc>
              <a:defRPr sz="1400">
                <a:latin typeface="Canva Sans"/>
                <a:ea typeface="Canva Sans"/>
                <a:cs typeface="Canva Sans"/>
                <a:sym typeface="Canva Sans"/>
              </a:defRPr>
            </a:pPr>
            <a:r>
              <a:t>Good and the Beautiful</a:t>
            </a:r>
          </a:p>
          <a:p>
            <a:pPr>
              <a:lnSpc>
                <a:spcPts val="2000"/>
              </a:lnSpc>
              <a:defRPr sz="1400">
                <a:latin typeface="Canva Sans"/>
                <a:ea typeface="Canva Sans"/>
                <a:cs typeface="Canva Sans"/>
                <a:sym typeface="Canva Sans"/>
              </a:defRPr>
            </a:pPr>
            <a:r>
              <a:t>Bilingual Brown Babies</a:t>
            </a:r>
          </a:p>
          <a:p>
            <a:pPr>
              <a:lnSpc>
                <a:spcPts val="2000"/>
              </a:lnSpc>
              <a:defRPr sz="1400">
                <a:latin typeface="Canva Sans"/>
                <a:ea typeface="Canva Sans"/>
                <a:cs typeface="Canva Sans"/>
                <a:sym typeface="Canva Sans"/>
              </a:defRPr>
            </a:pPr>
            <a:r>
              <a:t>Black Homeschool Family </a:t>
            </a:r>
          </a:p>
          <a:p>
            <a:pPr>
              <a:lnSpc>
                <a:spcPts val="2000"/>
              </a:lnSpc>
              <a:defRPr sz="1400">
                <a:latin typeface="Canva Sans"/>
                <a:ea typeface="Canva Sans"/>
                <a:cs typeface="Canva Sans"/>
                <a:sym typeface="Canva Sans"/>
              </a:defRPr>
            </a:pPr>
            <a:r>
              <a:t>Classical Conversations</a:t>
            </a:r>
          </a:p>
          <a:p>
            <a:pPr>
              <a:lnSpc>
                <a:spcPts val="2000"/>
              </a:lnSpc>
              <a:defRPr sz="1400">
                <a:latin typeface="Canva Sans"/>
                <a:ea typeface="Canva Sans"/>
                <a:cs typeface="Canva Sans"/>
                <a:sym typeface="Canva Sans"/>
              </a:defRPr>
            </a:pPr>
            <a:r>
              <a:t>Simply Charlotte Mason</a:t>
            </a:r>
          </a:p>
          <a:p>
            <a:pPr>
              <a:lnSpc>
                <a:spcPts val="2000"/>
              </a:lnSpc>
              <a:defRPr sz="1400">
                <a:latin typeface="Canva Sans"/>
                <a:ea typeface="Canva Sans"/>
                <a:cs typeface="Canva Sans"/>
                <a:sym typeface="Canva Sans"/>
              </a:defRPr>
            </a:pPr>
            <a:r>
              <a:t>IUnschooling</a:t>
            </a:r>
          </a:p>
          <a:p>
            <a:pPr>
              <a:lnSpc>
                <a:spcPts val="2000"/>
              </a:lnSpc>
              <a:defRPr sz="1400">
                <a:latin typeface="Canva Sans"/>
                <a:ea typeface="Canva Sans"/>
                <a:cs typeface="Canva Sans"/>
                <a:sym typeface="Canva Sans"/>
              </a:defRPr>
            </a:pPr>
            <a:r>
              <a:t>Travel Schooling</a:t>
            </a:r>
          </a:p>
          <a:p>
            <a:pPr>
              <a:lnSpc>
                <a:spcPts val="2000"/>
              </a:lnSpc>
              <a:defRPr sz="1400">
                <a:latin typeface="Canva Sans"/>
                <a:ea typeface="Canva Sans"/>
                <a:cs typeface="Canva Sans"/>
                <a:sym typeface="Canva Sans"/>
              </a:defRPr>
            </a:pPr>
            <a:r>
              <a:t>Unit Studies</a:t>
            </a:r>
          </a:p>
          <a:p>
            <a:pPr>
              <a:lnSpc>
                <a:spcPts val="2000"/>
              </a:lnSpc>
              <a:defRPr sz="1400">
                <a:latin typeface="Canva Sans"/>
                <a:ea typeface="Canva Sans"/>
                <a:cs typeface="Canva Sans"/>
                <a:sym typeface="Canva Sans"/>
              </a:defRPr>
            </a:pPr>
            <a:r>
              <a:t>Culture Centric</a:t>
            </a:r>
          </a:p>
          <a:p>
            <a:pPr>
              <a:lnSpc>
                <a:spcPts val="2000"/>
              </a:lnSpc>
              <a:defRPr sz="1400">
                <a:latin typeface="Canva Sans"/>
                <a:ea typeface="Canva Sans"/>
                <a:cs typeface="Canva Sans"/>
                <a:sym typeface="Canva Sans"/>
              </a:defRPr>
            </a:pPr>
          </a:p>
          <a:p>
            <a:pPr>
              <a:lnSpc>
                <a:spcPts val="2000"/>
              </a:lnSpc>
              <a:defRPr sz="1400">
                <a:latin typeface="Canva Sans"/>
                <a:ea typeface="Canva Sans"/>
                <a:cs typeface="Canva Sans"/>
                <a:sym typeface="Canva Sans"/>
              </a:defRPr>
            </a:pPr>
            <a:r>
              <a:t>and so many more!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347" name="Group 3"/>
          <p:cNvGrpSpPr/>
          <p:nvPr/>
        </p:nvGrpSpPr>
        <p:grpSpPr>
          <a:xfrm>
            <a:off x="-379931" y="-454284"/>
            <a:ext cx="10517706" cy="8223770"/>
            <a:chOff x="0" y="0"/>
            <a:chExt cx="10517705" cy="8223769"/>
          </a:xfrm>
        </p:grpSpPr>
        <p:sp>
          <p:nvSpPr>
            <p:cNvPr id="342"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43"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44"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45"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46"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348" name="Freeform 13"/>
          <p:cNvSpPr/>
          <p:nvPr/>
        </p:nvSpPr>
        <p:spPr>
          <a:xfrm>
            <a:off x="7869552" y="5884395"/>
            <a:ext cx="1220726" cy="1109333"/>
          </a:xfrm>
          <a:prstGeom prst="rect">
            <a:avLst/>
          </a:prstGeom>
          <a:blipFill>
            <a:blip r:embed="rId6"/>
            <a:stretch>
              <a:fillRect/>
            </a:stretch>
          </a:blipFill>
          <a:ln w="12700">
            <a:miter lim="400000"/>
          </a:ln>
        </p:spPr>
        <p:txBody>
          <a:bodyPr lIns="45719" rIns="45719"/>
          <a:lstStyle/>
          <a:p>
            <a:pPr/>
          </a:p>
        </p:txBody>
      </p:sp>
      <p:sp>
        <p:nvSpPr>
          <p:cNvPr id="349" name="TextBox 14"/>
          <p:cNvSpPr txBox="1"/>
          <p:nvPr/>
        </p:nvSpPr>
        <p:spPr>
          <a:xfrm>
            <a:off x="1277971" y="1009812"/>
            <a:ext cx="7011573" cy="15200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Withdrawn items</a:t>
            </a:r>
          </a:p>
        </p:txBody>
      </p:sp>
      <p:sp>
        <p:nvSpPr>
          <p:cNvPr id="350" name="Freeform 15"/>
          <p:cNvSpPr/>
          <p:nvPr/>
        </p:nvSpPr>
        <p:spPr>
          <a:xfrm>
            <a:off x="5087854" y="1245798"/>
            <a:ext cx="4119991" cy="2986994"/>
          </a:xfrm>
          <a:prstGeom prst="rect">
            <a:avLst/>
          </a:prstGeom>
          <a:blipFill>
            <a:blip r:embed="rId7"/>
            <a:stretch>
              <a:fillRect/>
            </a:stretch>
          </a:blipFill>
          <a:ln w="12700">
            <a:miter lim="400000"/>
          </a:ln>
        </p:spPr>
        <p:txBody>
          <a:bodyPr lIns="45719" rIns="45719"/>
          <a:lstStyle/>
          <a:p>
            <a:pPr/>
          </a:p>
        </p:txBody>
      </p:sp>
      <p:sp>
        <p:nvSpPr>
          <p:cNvPr id="351" name="Freeform 16"/>
          <p:cNvSpPr/>
          <p:nvPr/>
        </p:nvSpPr>
        <p:spPr>
          <a:xfrm>
            <a:off x="4103659" y="3657600"/>
            <a:ext cx="1968388" cy="2571526"/>
          </a:xfrm>
          <a:prstGeom prst="rect">
            <a:avLst/>
          </a:prstGeom>
          <a:blipFill>
            <a:blip r:embed="rId8"/>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359" name="Group 3"/>
          <p:cNvGrpSpPr/>
          <p:nvPr/>
        </p:nvGrpSpPr>
        <p:grpSpPr>
          <a:xfrm>
            <a:off x="-379931" y="-454284"/>
            <a:ext cx="10517706" cy="8223770"/>
            <a:chOff x="0" y="0"/>
            <a:chExt cx="10517705" cy="8223769"/>
          </a:xfrm>
        </p:grpSpPr>
        <p:sp>
          <p:nvSpPr>
            <p:cNvPr id="354"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55"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56"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57"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58"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360" name="Freeform 13"/>
          <p:cNvSpPr/>
          <p:nvPr/>
        </p:nvSpPr>
        <p:spPr>
          <a:xfrm>
            <a:off x="1595390" y="5326548"/>
            <a:ext cx="517215" cy="934021"/>
          </a:xfrm>
          <a:prstGeom prst="rect">
            <a:avLst/>
          </a:prstGeom>
          <a:blipFill>
            <a:blip r:embed="rId6"/>
            <a:stretch>
              <a:fillRect/>
            </a:stretch>
          </a:blipFill>
          <a:ln w="12700">
            <a:miter lim="400000"/>
          </a:ln>
        </p:spPr>
        <p:txBody>
          <a:bodyPr lIns="45719" rIns="45719"/>
          <a:lstStyle/>
          <a:p>
            <a:pPr/>
          </a:p>
        </p:txBody>
      </p:sp>
      <p:sp>
        <p:nvSpPr>
          <p:cNvPr id="361" name="Freeform 14"/>
          <p:cNvSpPr/>
          <p:nvPr/>
        </p:nvSpPr>
        <p:spPr>
          <a:xfrm>
            <a:off x="2563852" y="5326548"/>
            <a:ext cx="918118" cy="912379"/>
          </a:xfrm>
          <a:prstGeom prst="rect">
            <a:avLst/>
          </a:prstGeom>
          <a:blipFill>
            <a:blip r:embed="rId7"/>
            <a:stretch>
              <a:fillRect/>
            </a:stretch>
          </a:blipFill>
          <a:ln w="12700">
            <a:miter lim="400000"/>
          </a:ln>
        </p:spPr>
        <p:txBody>
          <a:bodyPr lIns="45719" rIns="45719"/>
          <a:lstStyle/>
          <a:p>
            <a:pPr/>
          </a:p>
        </p:txBody>
      </p:sp>
      <p:sp>
        <p:nvSpPr>
          <p:cNvPr id="362" name="Freeform 15"/>
          <p:cNvSpPr/>
          <p:nvPr/>
        </p:nvSpPr>
        <p:spPr>
          <a:xfrm>
            <a:off x="3846231" y="5326548"/>
            <a:ext cx="701393" cy="912379"/>
          </a:xfrm>
          <a:prstGeom prst="rect">
            <a:avLst/>
          </a:prstGeom>
          <a:blipFill>
            <a:blip r:embed="rId8"/>
            <a:stretch>
              <a:fillRect/>
            </a:stretch>
          </a:blipFill>
          <a:ln w="12700">
            <a:miter lim="400000"/>
          </a:ln>
        </p:spPr>
        <p:txBody>
          <a:bodyPr lIns="45719" rIns="45719"/>
          <a:lstStyle/>
          <a:p>
            <a:pPr/>
          </a:p>
        </p:txBody>
      </p:sp>
      <p:sp>
        <p:nvSpPr>
          <p:cNvPr id="363" name="Freeform 16"/>
          <p:cNvSpPr/>
          <p:nvPr/>
        </p:nvSpPr>
        <p:spPr>
          <a:xfrm>
            <a:off x="1853996" y="2016193"/>
            <a:ext cx="2036977" cy="3057376"/>
          </a:xfrm>
          <a:prstGeom prst="rect">
            <a:avLst/>
          </a:prstGeom>
          <a:blipFill>
            <a:blip r:embed="rId9"/>
            <a:stretch>
              <a:fillRect/>
            </a:stretch>
          </a:blipFill>
          <a:ln w="12700">
            <a:miter lim="400000"/>
          </a:ln>
        </p:spPr>
        <p:txBody>
          <a:bodyPr lIns="45719" rIns="45719"/>
          <a:lstStyle/>
          <a:p>
            <a:pPr/>
          </a:p>
        </p:txBody>
      </p:sp>
      <p:sp>
        <p:nvSpPr>
          <p:cNvPr id="364" name="Freeform 17"/>
          <p:cNvSpPr/>
          <p:nvPr/>
        </p:nvSpPr>
        <p:spPr>
          <a:xfrm>
            <a:off x="4109978" y="3994058"/>
            <a:ext cx="673779" cy="649355"/>
          </a:xfrm>
          <a:prstGeom prst="rect">
            <a:avLst/>
          </a:prstGeom>
          <a:blipFill>
            <a:blip r:embed="rId10"/>
            <a:stretch>
              <a:fillRect/>
            </a:stretch>
          </a:blipFill>
          <a:ln w="12700">
            <a:miter lim="400000"/>
          </a:ln>
        </p:spPr>
        <p:txBody>
          <a:bodyPr lIns="45719" rIns="45719"/>
          <a:lstStyle/>
          <a:p>
            <a:pPr/>
          </a:p>
        </p:txBody>
      </p:sp>
      <p:sp>
        <p:nvSpPr>
          <p:cNvPr id="365" name="TextBox 18"/>
          <p:cNvSpPr txBox="1"/>
          <p:nvPr/>
        </p:nvSpPr>
        <p:spPr>
          <a:xfrm>
            <a:off x="1277971" y="1009812"/>
            <a:ext cx="7011573" cy="7453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Library Basics</a:t>
            </a:r>
          </a:p>
        </p:txBody>
      </p:sp>
      <p:sp>
        <p:nvSpPr>
          <p:cNvPr id="366" name="Freeform 19"/>
          <p:cNvSpPr/>
          <p:nvPr/>
        </p:nvSpPr>
        <p:spPr>
          <a:xfrm>
            <a:off x="7355168" y="5813636"/>
            <a:ext cx="1868751" cy="1280096"/>
          </a:xfrm>
          <a:prstGeom prst="rect">
            <a:avLst/>
          </a:prstGeom>
          <a:blipFill>
            <a:blip r:embed="rId11"/>
            <a:stretch>
              <a:fillRect/>
            </a:stretch>
          </a:blipFill>
          <a:ln w="12700">
            <a:miter lim="400000"/>
          </a:ln>
        </p:spPr>
        <p:txBody>
          <a:bodyPr lIns="45719" rIns="45719"/>
          <a:lstStyle/>
          <a:p>
            <a:pPr/>
          </a:p>
        </p:txBody>
      </p:sp>
      <p:sp>
        <p:nvSpPr>
          <p:cNvPr id="367" name="TextBox 20"/>
          <p:cNvSpPr txBox="1"/>
          <p:nvPr/>
        </p:nvSpPr>
        <p:spPr>
          <a:xfrm>
            <a:off x="4876799" y="1978092"/>
            <a:ext cx="3818496" cy="33828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2600"/>
              </a:lnSpc>
              <a:defRPr sz="1900">
                <a:latin typeface="Canva Sans"/>
                <a:ea typeface="Canva Sans"/>
                <a:cs typeface="Canva Sans"/>
                <a:sym typeface="Canva Sans"/>
              </a:defRPr>
            </a:pPr>
            <a:r>
              <a:t>Information Literacy time!</a:t>
            </a:r>
          </a:p>
          <a:p>
            <a:pPr>
              <a:lnSpc>
                <a:spcPts val="2600"/>
              </a:lnSpc>
              <a:defRPr sz="1900">
                <a:latin typeface="Canva Sans"/>
                <a:ea typeface="Canva Sans"/>
                <a:cs typeface="Canva Sans"/>
                <a:sym typeface="Canva Sans"/>
              </a:defRPr>
            </a:pPr>
          </a:p>
          <a:p>
            <a:pPr>
              <a:lnSpc>
                <a:spcPts val="2600"/>
              </a:lnSpc>
              <a:defRPr sz="1900">
                <a:latin typeface="Canva Sans"/>
                <a:ea typeface="Canva Sans"/>
                <a:cs typeface="Canva Sans"/>
                <a:sym typeface="Canva Sans"/>
              </a:defRPr>
            </a:pPr>
            <a:r>
              <a:t>Behind the Scenes Library Tour</a:t>
            </a:r>
          </a:p>
          <a:p>
            <a:pPr>
              <a:lnSpc>
                <a:spcPts val="2600"/>
              </a:lnSpc>
              <a:defRPr sz="1900">
                <a:latin typeface="Canva Sans"/>
                <a:ea typeface="Canva Sans"/>
                <a:cs typeface="Canva Sans"/>
                <a:sym typeface="Canva Sans"/>
              </a:defRPr>
            </a:pPr>
            <a:r>
              <a:t>Bookmobile Tour</a:t>
            </a:r>
          </a:p>
          <a:p>
            <a:pPr>
              <a:lnSpc>
                <a:spcPts val="2600"/>
              </a:lnSpc>
              <a:defRPr sz="1900">
                <a:latin typeface="Canva Sans"/>
                <a:ea typeface="Canva Sans"/>
                <a:cs typeface="Canva Sans"/>
                <a:sym typeface="Canva Sans"/>
              </a:defRPr>
            </a:pPr>
            <a:r>
              <a:t>Library Shadow Day</a:t>
            </a:r>
          </a:p>
          <a:p>
            <a:pPr>
              <a:lnSpc>
                <a:spcPts val="2600"/>
              </a:lnSpc>
              <a:defRPr sz="1900">
                <a:latin typeface="Canva Sans"/>
                <a:ea typeface="Canva Sans"/>
                <a:cs typeface="Canva Sans"/>
                <a:sym typeface="Canva Sans"/>
              </a:defRPr>
            </a:pPr>
          </a:p>
          <a:p>
            <a:pPr>
              <a:lnSpc>
                <a:spcPts val="2600"/>
              </a:lnSpc>
              <a:defRPr sz="1900">
                <a:latin typeface="Canva Sans"/>
                <a:ea typeface="Canva Sans"/>
                <a:cs typeface="Canva Sans"/>
                <a:sym typeface="Canva Sans"/>
              </a:defRPr>
            </a:pPr>
            <a:r>
              <a:t>Celebrate National Librarian Day on April 16th</a:t>
            </a:r>
          </a:p>
          <a:p>
            <a:pPr>
              <a:lnSpc>
                <a:spcPts val="2600"/>
              </a:lnSpc>
              <a:defRPr sz="1900">
                <a:latin typeface="Canva Sans"/>
                <a:ea typeface="Canva Sans"/>
                <a:cs typeface="Canva Sans"/>
                <a:sym typeface="Canva Sans"/>
              </a:defRPr>
            </a:pPr>
          </a:p>
        </p:txBody>
      </p:sp>
      <p:sp>
        <p:nvSpPr>
          <p:cNvPr id="368" name="Freeform 21"/>
          <p:cNvSpPr/>
          <p:nvPr/>
        </p:nvSpPr>
        <p:spPr>
          <a:xfrm>
            <a:off x="5149432" y="5388347"/>
            <a:ext cx="850582" cy="850581"/>
          </a:xfrm>
          <a:prstGeom prst="rect">
            <a:avLst/>
          </a:prstGeom>
          <a:blipFill>
            <a:blip r:embed="rId12"/>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sp>
        <p:nvSpPr>
          <p:cNvPr id="106" name="Freeform 4"/>
          <p:cNvSpPr/>
          <p:nvPr/>
        </p:nvSpPr>
        <p:spPr>
          <a:xfrm>
            <a:off x="290219" y="5085367"/>
            <a:ext cx="746140" cy="746137"/>
          </a:xfrm>
          <a:prstGeom prst="ellipse">
            <a:avLst/>
          </a:prstGeom>
          <a:blipFill>
            <a:blip r:embed="rId3"/>
            <a:stretch>
              <a:fillRect/>
            </a:stretch>
          </a:blipFill>
          <a:ln w="12700">
            <a:miter lim="400000"/>
          </a:ln>
        </p:spPr>
        <p:txBody>
          <a:bodyPr lIns="45719" rIns="45719"/>
          <a:lstStyle/>
          <a:p>
            <a:pPr/>
          </a:p>
        </p:txBody>
      </p:sp>
      <p:sp>
        <p:nvSpPr>
          <p:cNvPr id="107" name="Freeform 6"/>
          <p:cNvSpPr/>
          <p:nvPr/>
        </p:nvSpPr>
        <p:spPr>
          <a:xfrm>
            <a:off x="290219" y="3631675"/>
            <a:ext cx="746140" cy="746137"/>
          </a:xfrm>
          <a:prstGeom prst="ellipse">
            <a:avLst/>
          </a:prstGeom>
          <a:blipFill>
            <a:blip r:embed="rId4"/>
            <a:stretch>
              <a:fillRect/>
            </a:stretch>
          </a:blipFill>
          <a:ln w="12700">
            <a:miter lim="400000"/>
          </a:ln>
        </p:spPr>
        <p:txBody>
          <a:bodyPr lIns="45719" rIns="45719"/>
          <a:lstStyle/>
          <a:p>
            <a:pPr/>
          </a:p>
        </p:txBody>
      </p:sp>
      <p:sp>
        <p:nvSpPr>
          <p:cNvPr id="108" name="Freeform 7"/>
          <p:cNvSpPr/>
          <p:nvPr/>
        </p:nvSpPr>
        <p:spPr>
          <a:xfrm>
            <a:off x="-379931" y="-454285"/>
            <a:ext cx="8290560" cy="3378405"/>
          </a:xfrm>
          <a:prstGeom prst="rect">
            <a:avLst/>
          </a:prstGeom>
          <a:blipFill>
            <a:blip r:embed="rId5"/>
            <a:stretch>
              <a:fillRect/>
            </a:stretch>
          </a:blipFill>
          <a:ln w="12700">
            <a:miter lim="400000"/>
          </a:ln>
        </p:spPr>
        <p:txBody>
          <a:bodyPr lIns="45719" rIns="45719"/>
          <a:lstStyle/>
          <a:p>
            <a:pPr/>
          </a:p>
        </p:txBody>
      </p:sp>
      <p:sp>
        <p:nvSpPr>
          <p:cNvPr id="109" name="Freeform 8"/>
          <p:cNvSpPr/>
          <p:nvPr/>
        </p:nvSpPr>
        <p:spPr>
          <a:xfrm flipH="1" flipV="1">
            <a:off x="1847214" y="4391080"/>
            <a:ext cx="8290561" cy="3378404"/>
          </a:xfrm>
          <a:prstGeom prst="rect">
            <a:avLst/>
          </a:prstGeom>
          <a:blipFill>
            <a:blip r:embed="rId5"/>
            <a:stretch>
              <a:fillRect/>
            </a:stretch>
          </a:blipFill>
          <a:ln w="12700">
            <a:miter lim="400000"/>
          </a:ln>
        </p:spPr>
        <p:txBody>
          <a:bodyPr lIns="45719" rIns="45719"/>
          <a:lstStyle/>
          <a:p>
            <a:pPr/>
          </a:p>
        </p:txBody>
      </p:sp>
      <p:sp>
        <p:nvSpPr>
          <p:cNvPr id="110" name="Freeform 10"/>
          <p:cNvSpPr/>
          <p:nvPr/>
        </p:nvSpPr>
        <p:spPr>
          <a:xfrm>
            <a:off x="1245090" y="1039480"/>
            <a:ext cx="7263420" cy="5242689"/>
          </a:xfrm>
          <a:prstGeom prst="rect">
            <a:avLst/>
          </a:prstGeom>
          <a:solidFill>
            <a:srgbClr val="FFFFFF"/>
          </a:solidFill>
          <a:ln w="12700">
            <a:miter lim="400000"/>
          </a:ln>
        </p:spPr>
        <p:txBody>
          <a:bodyPr lIns="45719" rIns="45719"/>
          <a:lstStyle/>
          <a:p>
            <a:pPr/>
          </a:p>
        </p:txBody>
      </p:sp>
      <p:sp>
        <p:nvSpPr>
          <p:cNvPr id="111" name="TextBox 12"/>
          <p:cNvSpPr txBox="1"/>
          <p:nvPr/>
        </p:nvSpPr>
        <p:spPr>
          <a:xfrm>
            <a:off x="614493" y="1158716"/>
            <a:ext cx="8524614" cy="75843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6200"/>
              </a:lnSpc>
              <a:defRPr sz="4400">
                <a:solidFill>
                  <a:srgbClr val="57372F"/>
                </a:solidFill>
                <a:latin typeface="Alike"/>
                <a:ea typeface="Alike"/>
                <a:cs typeface="Alike"/>
                <a:sym typeface="Alike"/>
              </a:defRPr>
            </a:lvl1pPr>
          </a:lstStyle>
          <a:p>
            <a:pPr/>
            <a:r>
              <a:t>Christina Giovannelli Caputo</a:t>
            </a:r>
          </a:p>
        </p:txBody>
      </p:sp>
      <p:grpSp>
        <p:nvGrpSpPr>
          <p:cNvPr id="115" name="Group 13"/>
          <p:cNvGrpSpPr/>
          <p:nvPr/>
        </p:nvGrpSpPr>
        <p:grpSpPr>
          <a:xfrm>
            <a:off x="1580623" y="2173829"/>
            <a:ext cx="3761106" cy="3657677"/>
            <a:chOff x="0" y="0"/>
            <a:chExt cx="3761104" cy="3657675"/>
          </a:xfrm>
        </p:grpSpPr>
        <p:sp>
          <p:nvSpPr>
            <p:cNvPr id="112" name="Freeform 15"/>
            <p:cNvSpPr/>
            <p:nvPr/>
          </p:nvSpPr>
          <p:spPr>
            <a:xfrm>
              <a:off x="589804" y="557073"/>
              <a:ext cx="2527165" cy="2527155"/>
            </a:xfrm>
            <a:prstGeom prst="ellipse">
              <a:avLst/>
            </a:prstGeom>
            <a:blipFill rotWithShape="1">
              <a:blip r:embed="rId6"/>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13" name="Freeform 16"/>
            <p:cNvSpPr/>
            <p:nvPr/>
          </p:nvSpPr>
          <p:spPr>
            <a:xfrm>
              <a:off x="0" y="-1"/>
              <a:ext cx="3761105" cy="3657677"/>
            </a:xfrm>
            <a:prstGeom prst="rect">
              <a:avLst/>
            </a:prstGeom>
            <a:blipFill rotWithShape="1">
              <a:blip r:embed="rId7"/>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14" name="Freeform 18"/>
            <p:cNvSpPr/>
            <p:nvPr/>
          </p:nvSpPr>
          <p:spPr>
            <a:xfrm flipH="1">
              <a:off x="733504" y="824078"/>
              <a:ext cx="2248573" cy="2248565"/>
            </a:xfrm>
            <a:prstGeom prst="ellipse">
              <a:avLst/>
            </a:prstGeom>
            <a:blipFill rotWithShape="1">
              <a:blip r:embed="rId8"/>
              <a:srcRect l="0" t="0" r="0" b="0"/>
              <a:stretch>
                <a:fillRect/>
              </a:stretch>
            </a:blipFill>
            <a:ln w="12700" cap="flat">
              <a:noFill/>
              <a:miter lim="400000"/>
            </a:ln>
            <a:effectLst/>
          </p:spPr>
          <p:txBody>
            <a:bodyPr wrap="square" lIns="45719" tIns="45719" rIns="45719" bIns="45719" numCol="1" anchor="t">
              <a:noAutofit/>
            </a:bodyPr>
            <a:lstStyle/>
            <a:p>
              <a:pPr/>
            </a:p>
          </p:txBody>
        </p:sp>
      </p:grpSp>
      <p:pic>
        <p:nvPicPr>
          <p:cNvPr id="116" name="Picture 20" descr="Picture 20"/>
          <p:cNvPicPr>
            <a:picLocks noChangeAspect="1"/>
          </p:cNvPicPr>
          <p:nvPr/>
        </p:nvPicPr>
        <p:blipFill>
          <a:blip r:embed="rId3">
            <a:extLst/>
          </a:blip>
          <a:srcRect l="0" t="3422" r="0" b="3422"/>
          <a:stretch>
            <a:fillRect/>
          </a:stretch>
        </p:blipFill>
        <p:spPr>
          <a:xfrm>
            <a:off x="5842448" y="2387249"/>
            <a:ext cx="2068182" cy="3230837"/>
          </a:xfrm>
          <a:prstGeom prst="rect">
            <a:avLst/>
          </a:prstGeom>
          <a:ln w="12700">
            <a:miter lim="400000"/>
          </a:ln>
        </p:spPr>
      </p:pic>
      <p:sp>
        <p:nvSpPr>
          <p:cNvPr id="117" name="TextBox 21"/>
          <p:cNvSpPr txBox="1"/>
          <p:nvPr/>
        </p:nvSpPr>
        <p:spPr>
          <a:xfrm>
            <a:off x="5487675" y="5764689"/>
            <a:ext cx="2777729" cy="5270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1400"/>
              </a:lnSpc>
              <a:defRPr sz="1000">
                <a:solidFill>
                  <a:srgbClr val="57372F"/>
                </a:solidFill>
                <a:latin typeface="Alike Bold"/>
                <a:ea typeface="Alike Bold"/>
                <a:cs typeface="Alike Bold"/>
                <a:sym typeface="Alike Bold"/>
              </a:defRPr>
            </a:pPr>
            <a:r>
              <a:t>This should be of interest to every public library.​</a:t>
            </a:r>
          </a:p>
          <a:p>
            <a:pPr algn="ctr">
              <a:lnSpc>
                <a:spcPts val="1400"/>
              </a:lnSpc>
              <a:defRPr sz="1000">
                <a:solidFill>
                  <a:srgbClr val="57372F"/>
                </a:solidFill>
                <a:latin typeface="Alike Bold"/>
                <a:ea typeface="Alike Bold"/>
                <a:cs typeface="Alike Bold"/>
                <a:sym typeface="Alike Bold"/>
              </a:defRPr>
            </a:pPr>
          </a:p>
          <a:p>
            <a:pPr algn="ctr">
              <a:lnSpc>
                <a:spcPts val="1400"/>
              </a:lnSpc>
              <a:defRPr sz="1000">
                <a:solidFill>
                  <a:srgbClr val="57372F"/>
                </a:solidFill>
                <a:latin typeface="Alike Bold"/>
                <a:ea typeface="Alike Bold"/>
                <a:cs typeface="Alike Bold"/>
                <a:sym typeface="Alike Bold"/>
              </a:defRPr>
            </a:pPr>
            <a:r>
              <a:t>— Booklist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376" name="Group 3"/>
          <p:cNvGrpSpPr/>
          <p:nvPr/>
        </p:nvGrpSpPr>
        <p:grpSpPr>
          <a:xfrm>
            <a:off x="-379931" y="-454284"/>
            <a:ext cx="10517706" cy="8223770"/>
            <a:chOff x="0" y="0"/>
            <a:chExt cx="10517705" cy="8223769"/>
          </a:xfrm>
        </p:grpSpPr>
        <p:sp>
          <p:nvSpPr>
            <p:cNvPr id="371"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72"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73"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74"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75"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377" name="Freeform 13"/>
          <p:cNvSpPr/>
          <p:nvPr/>
        </p:nvSpPr>
        <p:spPr>
          <a:xfrm>
            <a:off x="5130382" y="5388347"/>
            <a:ext cx="850582" cy="850581"/>
          </a:xfrm>
          <a:prstGeom prst="rect">
            <a:avLst/>
          </a:prstGeom>
          <a:blipFill>
            <a:blip r:embed="rId6"/>
            <a:stretch>
              <a:fillRect/>
            </a:stretch>
          </a:blipFill>
          <a:ln w="12700">
            <a:miter lim="400000"/>
          </a:ln>
        </p:spPr>
        <p:txBody>
          <a:bodyPr lIns="45719" rIns="45719"/>
          <a:lstStyle/>
          <a:p>
            <a:pPr/>
          </a:p>
        </p:txBody>
      </p:sp>
      <p:sp>
        <p:nvSpPr>
          <p:cNvPr id="378" name="Freeform 14"/>
          <p:cNvSpPr/>
          <p:nvPr/>
        </p:nvSpPr>
        <p:spPr>
          <a:xfrm>
            <a:off x="2563852" y="5326548"/>
            <a:ext cx="918118" cy="912379"/>
          </a:xfrm>
          <a:prstGeom prst="rect">
            <a:avLst/>
          </a:prstGeom>
          <a:blipFill>
            <a:blip r:embed="rId7"/>
            <a:stretch>
              <a:fillRect/>
            </a:stretch>
          </a:blipFill>
          <a:ln w="12700">
            <a:miter lim="400000"/>
          </a:ln>
        </p:spPr>
        <p:txBody>
          <a:bodyPr lIns="45719" rIns="45719"/>
          <a:lstStyle/>
          <a:p>
            <a:pPr/>
          </a:p>
        </p:txBody>
      </p:sp>
      <p:sp>
        <p:nvSpPr>
          <p:cNvPr id="379" name="Freeform 15"/>
          <p:cNvSpPr/>
          <p:nvPr/>
        </p:nvSpPr>
        <p:spPr>
          <a:xfrm>
            <a:off x="1595390" y="5326548"/>
            <a:ext cx="517215" cy="934021"/>
          </a:xfrm>
          <a:prstGeom prst="rect">
            <a:avLst/>
          </a:prstGeom>
          <a:blipFill>
            <a:blip r:embed="rId8"/>
            <a:stretch>
              <a:fillRect/>
            </a:stretch>
          </a:blipFill>
          <a:ln w="12700">
            <a:miter lim="400000"/>
          </a:ln>
        </p:spPr>
        <p:txBody>
          <a:bodyPr lIns="45719" rIns="45719"/>
          <a:lstStyle/>
          <a:p>
            <a:pPr/>
          </a:p>
        </p:txBody>
      </p:sp>
      <p:sp>
        <p:nvSpPr>
          <p:cNvPr id="380" name="Freeform 16"/>
          <p:cNvSpPr/>
          <p:nvPr/>
        </p:nvSpPr>
        <p:spPr>
          <a:xfrm>
            <a:off x="3846231" y="5326548"/>
            <a:ext cx="701393" cy="912379"/>
          </a:xfrm>
          <a:prstGeom prst="rect">
            <a:avLst/>
          </a:prstGeom>
          <a:blipFill>
            <a:blip r:embed="rId9"/>
            <a:stretch>
              <a:fillRect/>
            </a:stretch>
          </a:blipFill>
          <a:ln w="12700">
            <a:miter lim="400000"/>
          </a:ln>
        </p:spPr>
        <p:txBody>
          <a:bodyPr lIns="45719" rIns="45719"/>
          <a:lstStyle/>
          <a:p>
            <a:pPr/>
          </a:p>
        </p:txBody>
      </p:sp>
      <p:sp>
        <p:nvSpPr>
          <p:cNvPr id="381" name="Freeform 17"/>
          <p:cNvSpPr/>
          <p:nvPr/>
        </p:nvSpPr>
        <p:spPr>
          <a:xfrm>
            <a:off x="7472428" y="5388347"/>
            <a:ext cx="1549653" cy="1539967"/>
          </a:xfrm>
          <a:prstGeom prst="rect">
            <a:avLst/>
          </a:prstGeom>
          <a:blipFill>
            <a:blip r:embed="rId10"/>
            <a:stretch>
              <a:fillRect/>
            </a:stretch>
          </a:blipFill>
          <a:ln w="12700">
            <a:miter lim="400000"/>
          </a:ln>
        </p:spPr>
        <p:txBody>
          <a:bodyPr lIns="45719" rIns="45719"/>
          <a:lstStyle/>
          <a:p>
            <a:pPr/>
          </a:p>
        </p:txBody>
      </p:sp>
      <p:sp>
        <p:nvSpPr>
          <p:cNvPr id="382" name="Freeform 18"/>
          <p:cNvSpPr/>
          <p:nvPr/>
        </p:nvSpPr>
        <p:spPr>
          <a:xfrm>
            <a:off x="1698803" y="2266681"/>
            <a:ext cx="3837822" cy="2561747"/>
          </a:xfrm>
          <a:prstGeom prst="rect">
            <a:avLst/>
          </a:prstGeom>
          <a:blipFill>
            <a:blip r:embed="rId11"/>
            <a:stretch>
              <a:fillRect/>
            </a:stretch>
          </a:blipFill>
          <a:ln w="12700">
            <a:miter lim="400000"/>
          </a:ln>
        </p:spPr>
        <p:txBody>
          <a:bodyPr lIns="45719" rIns="45719"/>
          <a:lstStyle/>
          <a:p>
            <a:pPr/>
          </a:p>
        </p:txBody>
      </p:sp>
      <p:sp>
        <p:nvSpPr>
          <p:cNvPr id="383" name="TextBox 19"/>
          <p:cNvSpPr txBox="1"/>
          <p:nvPr/>
        </p:nvSpPr>
        <p:spPr>
          <a:xfrm>
            <a:off x="1277971" y="1009812"/>
            <a:ext cx="7011573" cy="15200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Homeschool Book Club</a:t>
            </a:r>
          </a:p>
        </p:txBody>
      </p:sp>
      <p:sp>
        <p:nvSpPr>
          <p:cNvPr id="384" name="TextBox 20"/>
          <p:cNvSpPr txBox="1"/>
          <p:nvPr/>
        </p:nvSpPr>
        <p:spPr>
          <a:xfrm>
            <a:off x="5691199" y="1911258"/>
            <a:ext cx="2787779" cy="20090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2600"/>
              </a:lnSpc>
              <a:defRPr>
                <a:latin typeface="Caslon #540"/>
                <a:ea typeface="Caslon #540"/>
                <a:cs typeface="Caslon #540"/>
                <a:sym typeface="Caslon #540"/>
              </a:defRPr>
            </a:pPr>
            <a:r>
              <a:t>Beyond Traditional:</a:t>
            </a:r>
          </a:p>
          <a:p>
            <a:pPr algn="ctr">
              <a:lnSpc>
                <a:spcPts val="1900"/>
              </a:lnSpc>
              <a:defRPr sz="1300">
                <a:latin typeface="Caslon #540"/>
                <a:ea typeface="Caslon #540"/>
                <a:cs typeface="Caslon #540"/>
                <a:sym typeface="Caslon #540"/>
              </a:defRPr>
            </a:pPr>
            <a:r>
              <a:t>Books to Movie</a:t>
            </a:r>
          </a:p>
          <a:p>
            <a:pPr algn="ctr">
              <a:lnSpc>
                <a:spcPts val="1900"/>
              </a:lnSpc>
              <a:defRPr sz="1300">
                <a:latin typeface="Caslon #540"/>
                <a:ea typeface="Caslon #540"/>
                <a:cs typeface="Caslon #540"/>
                <a:sym typeface="Caslon #540"/>
              </a:defRPr>
            </a:pPr>
            <a:r>
              <a:t>Book Olympics</a:t>
            </a:r>
          </a:p>
          <a:p>
            <a:pPr algn="ctr">
              <a:lnSpc>
                <a:spcPts val="1900"/>
              </a:lnSpc>
              <a:defRPr sz="1300">
                <a:latin typeface="Caslon #540"/>
                <a:ea typeface="Caslon #540"/>
                <a:cs typeface="Caslon #540"/>
                <a:sym typeface="Caslon #540"/>
              </a:defRPr>
            </a:pPr>
            <a:r>
              <a:t>Deserts, Books ++</a:t>
            </a:r>
          </a:p>
          <a:p>
            <a:pPr algn="ctr">
              <a:lnSpc>
                <a:spcPts val="1900"/>
              </a:lnSpc>
              <a:defRPr sz="1300">
                <a:latin typeface="Caslon #540"/>
                <a:ea typeface="Caslon #540"/>
                <a:cs typeface="Caslon #540"/>
                <a:sym typeface="Caslon #540"/>
              </a:defRPr>
            </a:pPr>
            <a:r>
              <a:t>Repurposed Book</a:t>
            </a:r>
          </a:p>
          <a:p>
            <a:pPr algn="ctr">
              <a:lnSpc>
                <a:spcPts val="1900"/>
              </a:lnSpc>
              <a:defRPr sz="1300">
                <a:latin typeface="Caslon #540"/>
                <a:ea typeface="Caslon #540"/>
                <a:cs typeface="Caslon #540"/>
                <a:sym typeface="Caslon #540"/>
              </a:defRPr>
            </a:pPr>
            <a:r>
              <a:t>From Print to Play</a:t>
            </a:r>
          </a:p>
          <a:p>
            <a:pPr algn="ctr">
              <a:lnSpc>
                <a:spcPts val="1900"/>
              </a:lnSpc>
              <a:defRPr sz="1300">
                <a:latin typeface="Caslon #540"/>
                <a:ea typeface="Caslon #540"/>
                <a:cs typeface="Caslon #540"/>
                <a:sym typeface="Caslon #540"/>
              </a:defRPr>
            </a:pPr>
            <a:r>
              <a:t>DIY Book Club Sets</a:t>
            </a:r>
          </a:p>
        </p:txBody>
      </p:sp>
      <p:sp>
        <p:nvSpPr>
          <p:cNvPr id="385" name="TextBox 21"/>
          <p:cNvSpPr txBox="1"/>
          <p:nvPr/>
        </p:nvSpPr>
        <p:spPr>
          <a:xfrm>
            <a:off x="5830145" y="3899615"/>
            <a:ext cx="2459399" cy="202171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2300"/>
              </a:lnSpc>
              <a:defRPr sz="1600">
                <a:latin typeface="Caslon #540"/>
                <a:ea typeface="Caslon #540"/>
                <a:cs typeface="Caslon #540"/>
                <a:sym typeface="Caslon #540"/>
              </a:defRPr>
            </a:pPr>
            <a:r>
              <a:t>Beyond Traditional:</a:t>
            </a:r>
          </a:p>
          <a:p>
            <a:pPr algn="ctr">
              <a:lnSpc>
                <a:spcPts val="2300"/>
              </a:lnSpc>
              <a:defRPr sz="1600">
                <a:latin typeface="Caslon #540"/>
                <a:ea typeface="Caslon #540"/>
                <a:cs typeface="Caslon #540"/>
                <a:sym typeface="Caslon #540"/>
              </a:defRPr>
            </a:pPr>
            <a:r>
              <a:t>Circulating Sets </a:t>
            </a:r>
          </a:p>
          <a:p>
            <a:pPr algn="ctr">
              <a:lnSpc>
                <a:spcPts val="1900"/>
              </a:lnSpc>
              <a:defRPr sz="1300">
                <a:latin typeface="Caslon #540"/>
                <a:ea typeface="Caslon #540"/>
                <a:cs typeface="Caslon #540"/>
                <a:sym typeface="Caslon #540"/>
              </a:defRPr>
            </a:pPr>
            <a:r>
              <a:t>Stem Kits</a:t>
            </a:r>
          </a:p>
          <a:p>
            <a:pPr algn="ctr">
              <a:lnSpc>
                <a:spcPts val="1900"/>
              </a:lnSpc>
              <a:defRPr sz="1300">
                <a:latin typeface="Caslon #540"/>
                <a:ea typeface="Caslon #540"/>
                <a:cs typeface="Caslon #540"/>
                <a:sym typeface="Caslon #540"/>
              </a:defRPr>
            </a:pPr>
            <a:r>
              <a:t>Technology Sets </a:t>
            </a:r>
          </a:p>
          <a:p>
            <a:pPr algn="ctr">
              <a:lnSpc>
                <a:spcPts val="1900"/>
              </a:lnSpc>
              <a:defRPr sz="1300">
                <a:latin typeface="Caslon #540"/>
                <a:ea typeface="Caslon #540"/>
                <a:cs typeface="Caslon #540"/>
                <a:sym typeface="Caslon #540"/>
              </a:defRPr>
            </a:pPr>
            <a:r>
              <a:t>Ukuleles</a:t>
            </a:r>
          </a:p>
          <a:p>
            <a:pPr algn="ctr">
              <a:lnSpc>
                <a:spcPts val="1900"/>
              </a:lnSpc>
              <a:defRPr sz="1300">
                <a:latin typeface="Caslon #540"/>
                <a:ea typeface="Caslon #540"/>
                <a:cs typeface="Caslon #540"/>
                <a:sym typeface="Caslon #540"/>
              </a:defRPr>
            </a:pPr>
            <a:r>
              <a:t>Music Stands</a:t>
            </a:r>
          </a:p>
          <a:p>
            <a:pPr algn="ctr">
              <a:lnSpc>
                <a:spcPts val="1900"/>
              </a:lnSpc>
              <a:defRPr sz="1300">
                <a:latin typeface="Caslon #540"/>
                <a:ea typeface="Caslon #540"/>
                <a:cs typeface="Caslon #540"/>
                <a:sym typeface="Caslon #540"/>
              </a:defRPr>
            </a:pPr>
          </a:p>
        </p:txBody>
      </p:sp>
      <p:sp>
        <p:nvSpPr>
          <p:cNvPr id="386" name="Freeform 22"/>
          <p:cNvSpPr/>
          <p:nvPr/>
        </p:nvSpPr>
        <p:spPr>
          <a:xfrm>
            <a:off x="4196927" y="5806199"/>
            <a:ext cx="432729" cy="432728"/>
          </a:xfrm>
          <a:prstGeom prst="rect">
            <a:avLst/>
          </a:prstGeom>
          <a:blipFill>
            <a:blip r:embed="rId12"/>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394" name="Group 3"/>
          <p:cNvGrpSpPr/>
          <p:nvPr/>
        </p:nvGrpSpPr>
        <p:grpSpPr>
          <a:xfrm>
            <a:off x="-382053" y="-454284"/>
            <a:ext cx="10517706" cy="8223770"/>
            <a:chOff x="0" y="0"/>
            <a:chExt cx="10517705" cy="8223769"/>
          </a:xfrm>
        </p:grpSpPr>
        <p:sp>
          <p:nvSpPr>
            <p:cNvPr id="389"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90"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91"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92"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393"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395" name="Freeform 13"/>
          <p:cNvSpPr/>
          <p:nvPr/>
        </p:nvSpPr>
        <p:spPr>
          <a:xfrm>
            <a:off x="5130382" y="5388347"/>
            <a:ext cx="850582" cy="850581"/>
          </a:xfrm>
          <a:prstGeom prst="rect">
            <a:avLst/>
          </a:prstGeom>
          <a:blipFill>
            <a:blip r:embed="rId6"/>
            <a:stretch>
              <a:fillRect/>
            </a:stretch>
          </a:blipFill>
          <a:ln w="12700">
            <a:miter lim="400000"/>
          </a:ln>
        </p:spPr>
        <p:txBody>
          <a:bodyPr lIns="45719" rIns="45719"/>
          <a:lstStyle/>
          <a:p>
            <a:pPr/>
          </a:p>
        </p:txBody>
      </p:sp>
      <p:sp>
        <p:nvSpPr>
          <p:cNvPr id="396" name="Freeform 14"/>
          <p:cNvSpPr/>
          <p:nvPr/>
        </p:nvSpPr>
        <p:spPr>
          <a:xfrm>
            <a:off x="2563852" y="5326548"/>
            <a:ext cx="918118" cy="912379"/>
          </a:xfrm>
          <a:prstGeom prst="rect">
            <a:avLst/>
          </a:prstGeom>
          <a:blipFill>
            <a:blip r:embed="rId7"/>
            <a:stretch>
              <a:fillRect/>
            </a:stretch>
          </a:blipFill>
          <a:ln w="12700">
            <a:miter lim="400000"/>
          </a:ln>
        </p:spPr>
        <p:txBody>
          <a:bodyPr lIns="45719" rIns="45719"/>
          <a:lstStyle/>
          <a:p>
            <a:pPr/>
          </a:p>
        </p:txBody>
      </p:sp>
      <p:sp>
        <p:nvSpPr>
          <p:cNvPr id="397" name="Freeform 15"/>
          <p:cNvSpPr/>
          <p:nvPr/>
        </p:nvSpPr>
        <p:spPr>
          <a:xfrm>
            <a:off x="1595390" y="5326548"/>
            <a:ext cx="517215" cy="934021"/>
          </a:xfrm>
          <a:prstGeom prst="rect">
            <a:avLst/>
          </a:prstGeom>
          <a:blipFill>
            <a:blip r:embed="rId8"/>
            <a:stretch>
              <a:fillRect/>
            </a:stretch>
          </a:blipFill>
          <a:ln w="12700">
            <a:miter lim="400000"/>
          </a:ln>
        </p:spPr>
        <p:txBody>
          <a:bodyPr lIns="45719" rIns="45719"/>
          <a:lstStyle/>
          <a:p>
            <a:pPr/>
          </a:p>
        </p:txBody>
      </p:sp>
      <p:sp>
        <p:nvSpPr>
          <p:cNvPr id="398" name="Freeform 16"/>
          <p:cNvSpPr/>
          <p:nvPr/>
        </p:nvSpPr>
        <p:spPr>
          <a:xfrm>
            <a:off x="3846231" y="5326548"/>
            <a:ext cx="701393" cy="912379"/>
          </a:xfrm>
          <a:prstGeom prst="rect">
            <a:avLst/>
          </a:prstGeom>
          <a:blipFill>
            <a:blip r:embed="rId9"/>
            <a:stretch>
              <a:fillRect/>
            </a:stretch>
          </a:blipFill>
          <a:ln w="12700">
            <a:miter lim="400000"/>
          </a:ln>
        </p:spPr>
        <p:txBody>
          <a:bodyPr lIns="45719" rIns="45719"/>
          <a:lstStyle/>
          <a:p>
            <a:pPr/>
          </a:p>
        </p:txBody>
      </p:sp>
      <p:sp>
        <p:nvSpPr>
          <p:cNvPr id="399" name="Freeform 17"/>
          <p:cNvSpPr/>
          <p:nvPr/>
        </p:nvSpPr>
        <p:spPr>
          <a:xfrm>
            <a:off x="6209357" y="2254355"/>
            <a:ext cx="2080188" cy="3133993"/>
          </a:xfrm>
          <a:prstGeom prst="rect">
            <a:avLst/>
          </a:prstGeom>
          <a:blipFill>
            <a:blip r:embed="rId10"/>
            <a:stretch>
              <a:fillRect/>
            </a:stretch>
          </a:blipFill>
          <a:ln w="12700">
            <a:miter lim="400000"/>
          </a:ln>
        </p:spPr>
        <p:txBody>
          <a:bodyPr lIns="45719" rIns="45719"/>
          <a:lstStyle/>
          <a:p>
            <a:pPr/>
          </a:p>
        </p:txBody>
      </p:sp>
      <p:sp>
        <p:nvSpPr>
          <p:cNvPr id="400" name="Freeform 18"/>
          <p:cNvSpPr/>
          <p:nvPr/>
        </p:nvSpPr>
        <p:spPr>
          <a:xfrm>
            <a:off x="4073707" y="2586016"/>
            <a:ext cx="2353135" cy="1938396"/>
          </a:xfrm>
          <a:prstGeom prst="rect">
            <a:avLst/>
          </a:prstGeom>
          <a:blipFill>
            <a:blip r:embed="rId11"/>
            <a:stretch>
              <a:fillRect/>
            </a:stretch>
          </a:blipFill>
          <a:ln w="12700">
            <a:miter lim="400000"/>
          </a:ln>
        </p:spPr>
        <p:txBody>
          <a:bodyPr lIns="45719" rIns="45719"/>
          <a:lstStyle/>
          <a:p>
            <a:pPr/>
          </a:p>
        </p:txBody>
      </p:sp>
      <p:sp>
        <p:nvSpPr>
          <p:cNvPr id="401" name="Freeform 19"/>
          <p:cNvSpPr/>
          <p:nvPr/>
        </p:nvSpPr>
        <p:spPr>
          <a:xfrm>
            <a:off x="7355168" y="5813636"/>
            <a:ext cx="1868751" cy="1280096"/>
          </a:xfrm>
          <a:prstGeom prst="rect">
            <a:avLst/>
          </a:prstGeom>
          <a:blipFill>
            <a:blip r:embed="rId12"/>
            <a:stretch>
              <a:fillRect/>
            </a:stretch>
          </a:blipFill>
          <a:ln w="12700">
            <a:miter lim="400000"/>
          </a:ln>
        </p:spPr>
        <p:txBody>
          <a:bodyPr lIns="45719" rIns="45719"/>
          <a:lstStyle/>
          <a:p>
            <a:pPr/>
          </a:p>
        </p:txBody>
      </p:sp>
      <p:sp>
        <p:nvSpPr>
          <p:cNvPr id="402" name="TextBox 20"/>
          <p:cNvSpPr txBox="1"/>
          <p:nvPr/>
        </p:nvSpPr>
        <p:spPr>
          <a:xfrm>
            <a:off x="1277971" y="1009812"/>
            <a:ext cx="7011573" cy="7453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Homeschool Movie</a:t>
            </a:r>
          </a:p>
        </p:txBody>
      </p:sp>
      <p:sp>
        <p:nvSpPr>
          <p:cNvPr id="403" name="TextBox 21"/>
          <p:cNvSpPr txBox="1"/>
          <p:nvPr/>
        </p:nvSpPr>
        <p:spPr>
          <a:xfrm>
            <a:off x="1387284" y="2500292"/>
            <a:ext cx="2686424" cy="174383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2300"/>
              </a:lnSpc>
              <a:defRPr sz="1700">
                <a:latin typeface="Canva Sans"/>
                <a:ea typeface="Canva Sans"/>
                <a:cs typeface="Canva Sans"/>
                <a:sym typeface="Canva Sans"/>
              </a:defRPr>
            </a:pPr>
            <a:r>
              <a:t>Event Description (sample): </a:t>
            </a:r>
          </a:p>
          <a:p>
            <a:pPr>
              <a:lnSpc>
                <a:spcPts val="2300"/>
              </a:lnSpc>
              <a:defRPr sz="1700">
                <a:latin typeface="Canva Sans"/>
                <a:ea typeface="Canva Sans"/>
                <a:cs typeface="Canva Sans"/>
                <a:sym typeface="Canva Sans"/>
              </a:defRPr>
            </a:pPr>
            <a:r>
              <a:t>Like a book club, but with a movie! Join fellow homeschoolers to watch a movie, snack on popcorn, and chat. Fun for all ages!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411" name="Group 3"/>
          <p:cNvGrpSpPr/>
          <p:nvPr/>
        </p:nvGrpSpPr>
        <p:grpSpPr>
          <a:xfrm>
            <a:off x="-379931" y="-454284"/>
            <a:ext cx="10517706" cy="8223770"/>
            <a:chOff x="0" y="0"/>
            <a:chExt cx="10517705" cy="8223769"/>
          </a:xfrm>
        </p:grpSpPr>
        <p:sp>
          <p:nvSpPr>
            <p:cNvPr id="406"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07"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08"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09"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10"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412" name="Freeform 13"/>
          <p:cNvSpPr/>
          <p:nvPr/>
        </p:nvSpPr>
        <p:spPr>
          <a:xfrm>
            <a:off x="2563852" y="5326548"/>
            <a:ext cx="918118" cy="912379"/>
          </a:xfrm>
          <a:prstGeom prst="rect">
            <a:avLst/>
          </a:prstGeom>
          <a:blipFill>
            <a:blip r:embed="rId6"/>
            <a:stretch>
              <a:fillRect/>
            </a:stretch>
          </a:blipFill>
          <a:ln w="12700">
            <a:miter lim="400000"/>
          </a:ln>
        </p:spPr>
        <p:txBody>
          <a:bodyPr lIns="45719" rIns="45719"/>
          <a:lstStyle/>
          <a:p>
            <a:pPr/>
          </a:p>
        </p:txBody>
      </p:sp>
      <p:sp>
        <p:nvSpPr>
          <p:cNvPr id="413" name="Freeform 14"/>
          <p:cNvSpPr/>
          <p:nvPr/>
        </p:nvSpPr>
        <p:spPr>
          <a:xfrm>
            <a:off x="1595390" y="5326548"/>
            <a:ext cx="517215" cy="934021"/>
          </a:xfrm>
          <a:prstGeom prst="rect">
            <a:avLst/>
          </a:prstGeom>
          <a:blipFill>
            <a:blip r:embed="rId7"/>
            <a:stretch>
              <a:fillRect/>
            </a:stretch>
          </a:blipFill>
          <a:ln w="12700">
            <a:miter lim="400000"/>
          </a:ln>
        </p:spPr>
        <p:txBody>
          <a:bodyPr lIns="45719" rIns="45719"/>
          <a:lstStyle/>
          <a:p>
            <a:pPr/>
          </a:p>
        </p:txBody>
      </p:sp>
      <p:sp>
        <p:nvSpPr>
          <p:cNvPr id="414" name="Freeform 15"/>
          <p:cNvSpPr/>
          <p:nvPr/>
        </p:nvSpPr>
        <p:spPr>
          <a:xfrm>
            <a:off x="3846231" y="5326548"/>
            <a:ext cx="701393" cy="912379"/>
          </a:xfrm>
          <a:prstGeom prst="rect">
            <a:avLst/>
          </a:prstGeom>
          <a:blipFill>
            <a:blip r:embed="rId8"/>
            <a:stretch>
              <a:fillRect/>
            </a:stretch>
          </a:blipFill>
          <a:ln w="12700">
            <a:miter lim="400000"/>
          </a:ln>
        </p:spPr>
        <p:txBody>
          <a:bodyPr lIns="45719" rIns="45719"/>
          <a:lstStyle/>
          <a:p>
            <a:pPr/>
          </a:p>
        </p:txBody>
      </p:sp>
      <p:sp>
        <p:nvSpPr>
          <p:cNvPr id="415" name="Freeform 16"/>
          <p:cNvSpPr/>
          <p:nvPr/>
        </p:nvSpPr>
        <p:spPr>
          <a:xfrm>
            <a:off x="7472428" y="5388347"/>
            <a:ext cx="1549653" cy="1539967"/>
          </a:xfrm>
          <a:prstGeom prst="rect">
            <a:avLst/>
          </a:prstGeom>
          <a:blipFill>
            <a:blip r:embed="rId9"/>
            <a:stretch>
              <a:fillRect/>
            </a:stretch>
          </a:blipFill>
          <a:ln w="12700">
            <a:miter lim="400000"/>
          </a:ln>
        </p:spPr>
        <p:txBody>
          <a:bodyPr lIns="45719" rIns="45719"/>
          <a:lstStyle/>
          <a:p>
            <a:pPr/>
          </a:p>
        </p:txBody>
      </p:sp>
      <p:sp>
        <p:nvSpPr>
          <p:cNvPr id="416" name="Freeform 17"/>
          <p:cNvSpPr/>
          <p:nvPr/>
        </p:nvSpPr>
        <p:spPr>
          <a:xfrm>
            <a:off x="4196927" y="5806199"/>
            <a:ext cx="432729" cy="432728"/>
          </a:xfrm>
          <a:prstGeom prst="rect">
            <a:avLst/>
          </a:prstGeom>
          <a:blipFill>
            <a:blip r:embed="rId10"/>
            <a:stretch>
              <a:fillRect/>
            </a:stretch>
          </a:blipFill>
          <a:ln w="12700">
            <a:miter lim="400000"/>
          </a:ln>
        </p:spPr>
        <p:txBody>
          <a:bodyPr lIns="45719" rIns="45719"/>
          <a:lstStyle/>
          <a:p>
            <a:pPr/>
          </a:p>
        </p:txBody>
      </p:sp>
      <p:sp>
        <p:nvSpPr>
          <p:cNvPr id="417" name="Freeform 18"/>
          <p:cNvSpPr/>
          <p:nvPr/>
        </p:nvSpPr>
        <p:spPr>
          <a:xfrm>
            <a:off x="3068305" y="5806199"/>
            <a:ext cx="413664" cy="413663"/>
          </a:xfrm>
          <a:prstGeom prst="rect">
            <a:avLst/>
          </a:prstGeom>
          <a:blipFill>
            <a:blip r:embed="rId11"/>
            <a:stretch>
              <a:fillRect/>
            </a:stretch>
          </a:blipFill>
          <a:ln w="12700">
            <a:miter lim="400000"/>
          </a:ln>
        </p:spPr>
        <p:txBody>
          <a:bodyPr lIns="45719" rIns="45719"/>
          <a:lstStyle/>
          <a:p>
            <a:pPr/>
          </a:p>
        </p:txBody>
      </p:sp>
      <p:sp>
        <p:nvSpPr>
          <p:cNvPr id="418" name="Freeform 19"/>
          <p:cNvSpPr/>
          <p:nvPr/>
        </p:nvSpPr>
        <p:spPr>
          <a:xfrm>
            <a:off x="1595389" y="1939679"/>
            <a:ext cx="4765288" cy="3174873"/>
          </a:xfrm>
          <a:prstGeom prst="rect">
            <a:avLst/>
          </a:prstGeom>
          <a:blipFill>
            <a:blip r:embed="rId12"/>
            <a:stretch>
              <a:fillRect/>
            </a:stretch>
          </a:blipFill>
          <a:ln w="12700">
            <a:miter lim="400000"/>
          </a:ln>
        </p:spPr>
        <p:txBody>
          <a:bodyPr lIns="45719" rIns="45719"/>
          <a:lstStyle/>
          <a:p>
            <a:pPr/>
          </a:p>
        </p:txBody>
      </p:sp>
      <p:sp>
        <p:nvSpPr>
          <p:cNvPr id="419" name="TextBox 20"/>
          <p:cNvSpPr txBox="1"/>
          <p:nvPr/>
        </p:nvSpPr>
        <p:spPr>
          <a:xfrm>
            <a:off x="1235680" y="970124"/>
            <a:ext cx="7786401" cy="7322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000"/>
              </a:lnSpc>
              <a:defRPr sz="4200">
                <a:latin typeface="Arimo"/>
                <a:ea typeface="Arimo"/>
                <a:cs typeface="Arimo"/>
                <a:sym typeface="Arimo"/>
              </a:defRPr>
            </a:lvl1pPr>
          </a:lstStyle>
          <a:p>
            <a:pPr/>
            <a:r>
              <a:t>Homeschool Battle of the Books</a:t>
            </a:r>
          </a:p>
        </p:txBody>
      </p:sp>
      <p:sp>
        <p:nvSpPr>
          <p:cNvPr id="420" name="TextBox 21"/>
          <p:cNvSpPr txBox="1"/>
          <p:nvPr/>
        </p:nvSpPr>
        <p:spPr>
          <a:xfrm>
            <a:off x="5089785" y="4144416"/>
            <a:ext cx="4765286" cy="11084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2200"/>
              </a:lnSpc>
              <a:defRPr sz="1600">
                <a:latin typeface="Canva Sans"/>
                <a:ea typeface="Canva Sans"/>
                <a:cs typeface="Canva Sans"/>
                <a:sym typeface="Canva Sans"/>
              </a:defRPr>
            </a:pPr>
            <a:r>
              <a:t>More ideas:</a:t>
            </a:r>
          </a:p>
          <a:p>
            <a:pPr algn="ctr">
              <a:lnSpc>
                <a:spcPts val="2200"/>
              </a:lnSpc>
              <a:defRPr sz="1600">
                <a:latin typeface="Canva Sans"/>
                <a:ea typeface="Canva Sans"/>
                <a:cs typeface="Canva Sans"/>
                <a:sym typeface="Canva Sans"/>
              </a:defRPr>
            </a:pPr>
            <a:r>
              <a:t>Spelling Bee</a:t>
            </a:r>
          </a:p>
          <a:p>
            <a:pPr algn="ctr">
              <a:lnSpc>
                <a:spcPts val="2200"/>
              </a:lnSpc>
              <a:defRPr sz="1600">
                <a:latin typeface="Canva Sans"/>
                <a:ea typeface="Canva Sans"/>
                <a:cs typeface="Canva Sans"/>
                <a:sym typeface="Canva Sans"/>
              </a:defRPr>
            </a:pPr>
            <a:r>
              <a:t>Geography Bee</a:t>
            </a:r>
          </a:p>
          <a:p>
            <a:pPr algn="ctr">
              <a:lnSpc>
                <a:spcPts val="2200"/>
              </a:lnSpc>
              <a:defRPr sz="1600">
                <a:latin typeface="Canva Sans"/>
                <a:ea typeface="Canva Sans"/>
                <a:cs typeface="Canva Sans"/>
                <a:sym typeface="Canva Sans"/>
              </a:defRPr>
            </a:pPr>
            <a:r>
              <a:t>Rock the Vote</a:t>
            </a:r>
          </a:p>
        </p:txBody>
      </p:sp>
      <p:sp>
        <p:nvSpPr>
          <p:cNvPr id="421" name="TextBox 22"/>
          <p:cNvSpPr txBox="1"/>
          <p:nvPr/>
        </p:nvSpPr>
        <p:spPr>
          <a:xfrm>
            <a:off x="6438827" y="2165176"/>
            <a:ext cx="2067201" cy="15289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1300"/>
              </a:lnSpc>
              <a:defRPr sz="900">
                <a:latin typeface="Canva Sans"/>
                <a:ea typeface="Canva Sans"/>
                <a:cs typeface="Canva Sans"/>
                <a:sym typeface="Canva Sans"/>
              </a:defRPr>
            </a:pPr>
            <a:r>
              <a:t>Event Description (sample): </a:t>
            </a:r>
          </a:p>
          <a:p>
            <a:pPr>
              <a:lnSpc>
                <a:spcPts val="1800"/>
              </a:lnSpc>
              <a:defRPr sz="1300">
                <a:latin typeface="Canva Sans"/>
                <a:ea typeface="Canva Sans"/>
                <a:cs typeface="Canva Sans"/>
                <a:sym typeface="Canva Sans"/>
              </a:defRPr>
            </a:pPr>
            <a:r>
              <a:t>Battle of the books is a fun reading enrichment opportunity open to all homeschool students seeking an extra reading challenge. </a:t>
            </a:r>
          </a:p>
        </p:txBody>
      </p:sp>
      <p:sp>
        <p:nvSpPr>
          <p:cNvPr id="422" name="Freeform 23"/>
          <p:cNvSpPr/>
          <p:nvPr/>
        </p:nvSpPr>
        <p:spPr>
          <a:xfrm>
            <a:off x="5130382" y="5388347"/>
            <a:ext cx="850582" cy="850581"/>
          </a:xfrm>
          <a:prstGeom prst="rect">
            <a:avLst/>
          </a:prstGeom>
          <a:blipFill>
            <a:blip r:embed="rId13"/>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430" name="Group 3"/>
          <p:cNvGrpSpPr/>
          <p:nvPr/>
        </p:nvGrpSpPr>
        <p:grpSpPr>
          <a:xfrm>
            <a:off x="-379931" y="-454284"/>
            <a:ext cx="10517706" cy="8223770"/>
            <a:chOff x="0" y="0"/>
            <a:chExt cx="10517705" cy="8223769"/>
          </a:xfrm>
        </p:grpSpPr>
        <p:sp>
          <p:nvSpPr>
            <p:cNvPr id="425"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26"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27"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28"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29"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431" name="Freeform 13"/>
          <p:cNvSpPr/>
          <p:nvPr/>
        </p:nvSpPr>
        <p:spPr>
          <a:xfrm>
            <a:off x="2563852" y="5326548"/>
            <a:ext cx="918118" cy="912379"/>
          </a:xfrm>
          <a:prstGeom prst="rect">
            <a:avLst/>
          </a:prstGeom>
          <a:blipFill>
            <a:blip r:embed="rId6"/>
            <a:stretch>
              <a:fillRect/>
            </a:stretch>
          </a:blipFill>
          <a:ln w="12700">
            <a:miter lim="400000"/>
          </a:ln>
        </p:spPr>
        <p:txBody>
          <a:bodyPr lIns="45719" rIns="45719"/>
          <a:lstStyle/>
          <a:p>
            <a:pPr/>
          </a:p>
        </p:txBody>
      </p:sp>
      <p:sp>
        <p:nvSpPr>
          <p:cNvPr id="432" name="Freeform 14"/>
          <p:cNvSpPr/>
          <p:nvPr/>
        </p:nvSpPr>
        <p:spPr>
          <a:xfrm>
            <a:off x="1595390" y="5326548"/>
            <a:ext cx="517215" cy="934021"/>
          </a:xfrm>
          <a:prstGeom prst="rect">
            <a:avLst/>
          </a:prstGeom>
          <a:blipFill>
            <a:blip r:embed="rId7"/>
            <a:stretch>
              <a:fillRect/>
            </a:stretch>
          </a:blipFill>
          <a:ln w="12700">
            <a:miter lim="400000"/>
          </a:ln>
        </p:spPr>
        <p:txBody>
          <a:bodyPr lIns="45719" rIns="45719"/>
          <a:lstStyle/>
          <a:p>
            <a:pPr/>
          </a:p>
        </p:txBody>
      </p:sp>
      <p:sp>
        <p:nvSpPr>
          <p:cNvPr id="433" name="Freeform 15"/>
          <p:cNvSpPr/>
          <p:nvPr/>
        </p:nvSpPr>
        <p:spPr>
          <a:xfrm>
            <a:off x="3846231" y="5326548"/>
            <a:ext cx="701393" cy="912379"/>
          </a:xfrm>
          <a:prstGeom prst="rect">
            <a:avLst/>
          </a:prstGeom>
          <a:blipFill>
            <a:blip r:embed="rId8"/>
            <a:stretch>
              <a:fillRect/>
            </a:stretch>
          </a:blipFill>
          <a:ln w="12700">
            <a:miter lim="400000"/>
          </a:ln>
        </p:spPr>
        <p:txBody>
          <a:bodyPr lIns="45719" rIns="45719"/>
          <a:lstStyle/>
          <a:p>
            <a:pPr/>
          </a:p>
        </p:txBody>
      </p:sp>
      <p:sp>
        <p:nvSpPr>
          <p:cNvPr id="434" name="Freeform 16"/>
          <p:cNvSpPr/>
          <p:nvPr/>
        </p:nvSpPr>
        <p:spPr>
          <a:xfrm>
            <a:off x="4196927" y="5806199"/>
            <a:ext cx="432729" cy="432728"/>
          </a:xfrm>
          <a:prstGeom prst="rect">
            <a:avLst/>
          </a:prstGeom>
          <a:blipFill>
            <a:blip r:embed="rId9"/>
            <a:stretch>
              <a:fillRect/>
            </a:stretch>
          </a:blipFill>
          <a:ln w="12700">
            <a:miter lim="400000"/>
          </a:ln>
        </p:spPr>
        <p:txBody>
          <a:bodyPr lIns="45719" rIns="45719"/>
          <a:lstStyle/>
          <a:p>
            <a:pPr/>
          </a:p>
        </p:txBody>
      </p:sp>
      <p:sp>
        <p:nvSpPr>
          <p:cNvPr id="435" name="Freeform 17"/>
          <p:cNvSpPr/>
          <p:nvPr/>
        </p:nvSpPr>
        <p:spPr>
          <a:xfrm>
            <a:off x="6785439" y="3193102"/>
            <a:ext cx="1715103" cy="1793571"/>
          </a:xfrm>
          <a:prstGeom prst="rect">
            <a:avLst/>
          </a:prstGeom>
          <a:blipFill>
            <a:blip r:embed="rId10"/>
            <a:stretch>
              <a:fillRect/>
            </a:stretch>
          </a:blipFill>
          <a:ln w="12700">
            <a:miter lim="400000"/>
          </a:ln>
        </p:spPr>
        <p:txBody>
          <a:bodyPr lIns="45719" rIns="45719"/>
          <a:lstStyle/>
          <a:p>
            <a:pPr/>
          </a:p>
        </p:txBody>
      </p:sp>
      <p:sp>
        <p:nvSpPr>
          <p:cNvPr id="436" name="TextBox 18"/>
          <p:cNvSpPr txBox="1"/>
          <p:nvPr/>
        </p:nvSpPr>
        <p:spPr>
          <a:xfrm>
            <a:off x="1277971" y="1009812"/>
            <a:ext cx="7011573" cy="15200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6100"/>
              </a:lnSpc>
              <a:defRPr sz="4300">
                <a:latin typeface="Arimo"/>
                <a:ea typeface="Arimo"/>
                <a:cs typeface="Arimo"/>
                <a:sym typeface="Arimo"/>
              </a:defRPr>
            </a:pPr>
            <a:r>
              <a:t>Homeschool Lunch Bunch</a:t>
            </a:r>
          </a:p>
          <a:p>
            <a:pPr>
              <a:lnSpc>
                <a:spcPts val="6100"/>
              </a:lnSpc>
              <a:defRPr sz="4300">
                <a:latin typeface="Arimo"/>
                <a:ea typeface="Arimo"/>
                <a:cs typeface="Arimo"/>
                <a:sym typeface="Arimo"/>
              </a:defRPr>
            </a:pPr>
            <a:r>
              <a:t> and/or with Recess</a:t>
            </a:r>
          </a:p>
        </p:txBody>
      </p:sp>
      <p:sp>
        <p:nvSpPr>
          <p:cNvPr id="437" name="TextBox 19"/>
          <p:cNvSpPr txBox="1"/>
          <p:nvPr/>
        </p:nvSpPr>
        <p:spPr>
          <a:xfrm>
            <a:off x="1595389" y="3040702"/>
            <a:ext cx="5077960" cy="24056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1900"/>
              </a:lnSpc>
              <a:defRPr sz="1400">
                <a:latin typeface="Canva Sans"/>
                <a:ea typeface="Canva Sans"/>
                <a:cs typeface="Canva Sans"/>
                <a:sym typeface="Canva Sans"/>
              </a:defRPr>
            </a:pPr>
            <a:r>
              <a:t>Event Description (sample):</a:t>
            </a:r>
          </a:p>
          <a:p>
            <a:pPr>
              <a:lnSpc>
                <a:spcPts val="1900"/>
              </a:lnSpc>
              <a:defRPr sz="1400">
                <a:latin typeface="Canva Sans"/>
                <a:ea typeface="Canva Sans"/>
                <a:cs typeface="Canva Sans"/>
                <a:sym typeface="Canva Sans"/>
              </a:defRPr>
            </a:pPr>
            <a:r>
              <a:t>Bring your lunch to munch and play all sorts of games alongside the homeschool bunch at the library*. This drop off program is open to all homeschoolers grades 1-5. </a:t>
            </a:r>
          </a:p>
          <a:p>
            <a:pPr>
              <a:lnSpc>
                <a:spcPts val="1900"/>
              </a:lnSpc>
              <a:defRPr sz="1400">
                <a:latin typeface="Canva Sans"/>
                <a:ea typeface="Canva Sans"/>
                <a:cs typeface="Canva Sans"/>
                <a:sym typeface="Canva Sans"/>
              </a:defRPr>
            </a:pPr>
          </a:p>
          <a:p>
            <a:pPr>
              <a:lnSpc>
                <a:spcPts val="1900"/>
              </a:lnSpc>
              <a:defRPr sz="1400">
                <a:latin typeface="Canva Sans"/>
                <a:ea typeface="Canva Sans"/>
                <a:cs typeface="Canva Sans"/>
                <a:sym typeface="Canva Sans"/>
              </a:defRPr>
            </a:pPr>
            <a:r>
              <a:t>*Can be at the park or alternative location</a:t>
            </a:r>
          </a:p>
          <a:p>
            <a:pPr>
              <a:lnSpc>
                <a:spcPts val="1900"/>
              </a:lnSpc>
              <a:defRPr sz="1400">
                <a:latin typeface="Canva Sans"/>
                <a:ea typeface="Canva Sans"/>
                <a:cs typeface="Canva Sans"/>
                <a:sym typeface="Canva Sans"/>
              </a:defRPr>
            </a:pPr>
          </a:p>
          <a:p>
            <a:pPr>
              <a:lnSpc>
                <a:spcPts val="1900"/>
              </a:lnSpc>
              <a:defRPr sz="1400">
                <a:latin typeface="Canva Sans"/>
                <a:ea typeface="Canva Sans"/>
                <a:cs typeface="Canva Sans"/>
                <a:sym typeface="Canva Sans"/>
              </a:defRPr>
            </a:pPr>
          </a:p>
          <a:p>
            <a:pPr>
              <a:lnSpc>
                <a:spcPts val="1900"/>
              </a:lnSpc>
              <a:defRPr sz="1400">
                <a:latin typeface="Canva Sans"/>
                <a:ea typeface="Canva Sans"/>
                <a:cs typeface="Canva Sans"/>
                <a:sym typeface="Canva Sans"/>
              </a:defRPr>
            </a:pPr>
          </a:p>
        </p:txBody>
      </p:sp>
      <p:sp>
        <p:nvSpPr>
          <p:cNvPr id="438" name="Freeform 20"/>
          <p:cNvSpPr/>
          <p:nvPr/>
        </p:nvSpPr>
        <p:spPr>
          <a:xfrm>
            <a:off x="5130382" y="5388347"/>
            <a:ext cx="850582" cy="850581"/>
          </a:xfrm>
          <a:prstGeom prst="rect">
            <a:avLst/>
          </a:prstGeom>
          <a:blipFill>
            <a:blip r:embed="rId11"/>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446" name="Group 3"/>
          <p:cNvGrpSpPr/>
          <p:nvPr/>
        </p:nvGrpSpPr>
        <p:grpSpPr>
          <a:xfrm>
            <a:off x="-379931" y="-454284"/>
            <a:ext cx="10517706" cy="8223770"/>
            <a:chOff x="0" y="0"/>
            <a:chExt cx="10517705" cy="8223769"/>
          </a:xfrm>
        </p:grpSpPr>
        <p:sp>
          <p:nvSpPr>
            <p:cNvPr id="441"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42"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43"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44"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45"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447" name="Freeform 13"/>
          <p:cNvSpPr/>
          <p:nvPr/>
        </p:nvSpPr>
        <p:spPr>
          <a:xfrm>
            <a:off x="2563852" y="5326548"/>
            <a:ext cx="918118" cy="912379"/>
          </a:xfrm>
          <a:prstGeom prst="rect">
            <a:avLst/>
          </a:prstGeom>
          <a:blipFill>
            <a:blip r:embed="rId6"/>
            <a:stretch>
              <a:fillRect/>
            </a:stretch>
          </a:blipFill>
          <a:ln w="12700">
            <a:miter lim="400000"/>
          </a:ln>
        </p:spPr>
        <p:txBody>
          <a:bodyPr lIns="45719" rIns="45719"/>
          <a:lstStyle/>
          <a:p>
            <a:pPr/>
          </a:p>
        </p:txBody>
      </p:sp>
      <p:sp>
        <p:nvSpPr>
          <p:cNvPr id="448" name="Freeform 14"/>
          <p:cNvSpPr/>
          <p:nvPr/>
        </p:nvSpPr>
        <p:spPr>
          <a:xfrm rot="10800000">
            <a:off x="1595390" y="5326549"/>
            <a:ext cx="517215" cy="934021"/>
          </a:xfrm>
          <a:prstGeom prst="rect">
            <a:avLst/>
          </a:prstGeom>
          <a:blipFill>
            <a:blip r:embed="rId7"/>
            <a:stretch>
              <a:fillRect/>
            </a:stretch>
          </a:blipFill>
          <a:ln w="12700">
            <a:miter lim="400000"/>
          </a:ln>
        </p:spPr>
        <p:txBody>
          <a:bodyPr lIns="45719" rIns="45719"/>
          <a:lstStyle/>
          <a:p>
            <a:pPr/>
          </a:p>
        </p:txBody>
      </p:sp>
      <p:sp>
        <p:nvSpPr>
          <p:cNvPr id="449" name="Freeform 15"/>
          <p:cNvSpPr/>
          <p:nvPr/>
        </p:nvSpPr>
        <p:spPr>
          <a:xfrm>
            <a:off x="3846231" y="5326548"/>
            <a:ext cx="701393" cy="912379"/>
          </a:xfrm>
          <a:prstGeom prst="rect">
            <a:avLst/>
          </a:prstGeom>
          <a:blipFill>
            <a:blip r:embed="rId8"/>
            <a:stretch>
              <a:fillRect/>
            </a:stretch>
          </a:blipFill>
          <a:ln w="12700">
            <a:miter lim="400000"/>
          </a:ln>
        </p:spPr>
        <p:txBody>
          <a:bodyPr lIns="45719" rIns="45719"/>
          <a:lstStyle/>
          <a:p>
            <a:pPr/>
          </a:p>
        </p:txBody>
      </p:sp>
      <p:sp>
        <p:nvSpPr>
          <p:cNvPr id="450" name="Freeform 16"/>
          <p:cNvSpPr/>
          <p:nvPr/>
        </p:nvSpPr>
        <p:spPr>
          <a:xfrm>
            <a:off x="4196927" y="5806199"/>
            <a:ext cx="432729" cy="432728"/>
          </a:xfrm>
          <a:prstGeom prst="rect">
            <a:avLst/>
          </a:prstGeom>
          <a:blipFill>
            <a:blip r:embed="rId9"/>
            <a:stretch>
              <a:fillRect/>
            </a:stretch>
          </a:blipFill>
          <a:ln w="12700">
            <a:miter lim="400000"/>
          </a:ln>
        </p:spPr>
        <p:txBody>
          <a:bodyPr lIns="45719" rIns="45719"/>
          <a:lstStyle/>
          <a:p>
            <a:pPr/>
          </a:p>
        </p:txBody>
      </p:sp>
      <p:sp>
        <p:nvSpPr>
          <p:cNvPr id="451" name="Freeform 17"/>
          <p:cNvSpPr/>
          <p:nvPr/>
        </p:nvSpPr>
        <p:spPr>
          <a:xfrm>
            <a:off x="5149432" y="5388347"/>
            <a:ext cx="850582" cy="850581"/>
          </a:xfrm>
          <a:prstGeom prst="rect">
            <a:avLst/>
          </a:prstGeom>
          <a:blipFill>
            <a:blip r:embed="rId10"/>
            <a:stretch>
              <a:fillRect/>
            </a:stretch>
          </a:blipFill>
          <a:ln w="12700">
            <a:miter lim="400000"/>
          </a:ln>
        </p:spPr>
        <p:txBody>
          <a:bodyPr lIns="45719" rIns="45719"/>
          <a:lstStyle/>
          <a:p>
            <a:pPr/>
          </a:p>
        </p:txBody>
      </p:sp>
      <p:sp>
        <p:nvSpPr>
          <p:cNvPr id="452" name="Freeform 18"/>
          <p:cNvSpPr/>
          <p:nvPr/>
        </p:nvSpPr>
        <p:spPr>
          <a:xfrm>
            <a:off x="1356173" y="3657599"/>
            <a:ext cx="1512863" cy="1567344"/>
          </a:xfrm>
          <a:prstGeom prst="rect">
            <a:avLst/>
          </a:prstGeom>
          <a:blipFill>
            <a:blip r:embed="rId11"/>
            <a:stretch>
              <a:fillRect/>
            </a:stretch>
          </a:blipFill>
          <a:ln w="12700">
            <a:miter lim="400000"/>
          </a:ln>
        </p:spPr>
        <p:txBody>
          <a:bodyPr lIns="45719" rIns="45719"/>
          <a:lstStyle/>
          <a:p>
            <a:pPr/>
          </a:p>
        </p:txBody>
      </p:sp>
      <p:sp>
        <p:nvSpPr>
          <p:cNvPr id="453" name="Freeform 19"/>
          <p:cNvSpPr/>
          <p:nvPr/>
        </p:nvSpPr>
        <p:spPr>
          <a:xfrm>
            <a:off x="4629655" y="3657599"/>
            <a:ext cx="1370360" cy="1460857"/>
          </a:xfrm>
          <a:prstGeom prst="rect">
            <a:avLst/>
          </a:prstGeom>
          <a:blipFill>
            <a:blip r:embed="rId12"/>
            <a:stretch>
              <a:fillRect/>
            </a:stretch>
          </a:blipFill>
          <a:ln w="12700">
            <a:miter lim="400000"/>
          </a:ln>
        </p:spPr>
        <p:txBody>
          <a:bodyPr lIns="45719" rIns="45719"/>
          <a:lstStyle/>
          <a:p>
            <a:pPr/>
          </a:p>
        </p:txBody>
      </p:sp>
      <p:sp>
        <p:nvSpPr>
          <p:cNvPr id="454" name="Freeform 20"/>
          <p:cNvSpPr/>
          <p:nvPr/>
        </p:nvSpPr>
        <p:spPr>
          <a:xfrm>
            <a:off x="2951878" y="3777726"/>
            <a:ext cx="1595745" cy="1327089"/>
          </a:xfrm>
          <a:prstGeom prst="rect">
            <a:avLst/>
          </a:prstGeom>
          <a:blipFill>
            <a:blip r:embed="rId13"/>
            <a:stretch>
              <a:fillRect/>
            </a:stretch>
          </a:blipFill>
          <a:ln w="12700">
            <a:miter lim="400000"/>
          </a:ln>
        </p:spPr>
        <p:txBody>
          <a:bodyPr lIns="45719" rIns="45719"/>
          <a:lstStyle/>
          <a:p>
            <a:pPr/>
          </a:p>
        </p:txBody>
      </p:sp>
      <p:sp>
        <p:nvSpPr>
          <p:cNvPr id="455" name="Freeform 21"/>
          <p:cNvSpPr/>
          <p:nvPr/>
        </p:nvSpPr>
        <p:spPr>
          <a:xfrm>
            <a:off x="6235727" y="3657599"/>
            <a:ext cx="1133457" cy="1447217"/>
          </a:xfrm>
          <a:prstGeom prst="rect">
            <a:avLst/>
          </a:prstGeom>
          <a:blipFill>
            <a:blip r:embed="rId14"/>
            <a:stretch>
              <a:fillRect/>
            </a:stretch>
          </a:blipFill>
          <a:ln w="12700">
            <a:miter lim="400000"/>
          </a:ln>
        </p:spPr>
        <p:txBody>
          <a:bodyPr lIns="45719" rIns="45719"/>
          <a:lstStyle/>
          <a:p>
            <a:pPr/>
          </a:p>
        </p:txBody>
      </p:sp>
      <p:sp>
        <p:nvSpPr>
          <p:cNvPr id="456" name="Freeform 22"/>
          <p:cNvSpPr/>
          <p:nvPr/>
        </p:nvSpPr>
        <p:spPr>
          <a:xfrm>
            <a:off x="7490596" y="3777725"/>
            <a:ext cx="984625" cy="1288702"/>
          </a:xfrm>
          <a:prstGeom prst="rect">
            <a:avLst/>
          </a:prstGeom>
          <a:blipFill>
            <a:blip r:embed="rId15"/>
            <a:stretch>
              <a:fillRect/>
            </a:stretch>
          </a:blipFill>
          <a:ln w="12700">
            <a:miter lim="400000"/>
          </a:ln>
        </p:spPr>
        <p:txBody>
          <a:bodyPr lIns="45719" rIns="45719"/>
          <a:lstStyle/>
          <a:p>
            <a:pPr/>
          </a:p>
        </p:txBody>
      </p:sp>
      <p:sp>
        <p:nvSpPr>
          <p:cNvPr id="457" name="TextBox 23"/>
          <p:cNvSpPr txBox="1"/>
          <p:nvPr/>
        </p:nvSpPr>
        <p:spPr>
          <a:xfrm>
            <a:off x="1375222" y="2532379"/>
            <a:ext cx="5077960" cy="19230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1900"/>
              </a:lnSpc>
              <a:defRPr sz="1400">
                <a:latin typeface="Canva Sans"/>
                <a:ea typeface="Canva Sans"/>
                <a:cs typeface="Canva Sans"/>
                <a:sym typeface="Canva Sans"/>
              </a:defRPr>
            </a:pPr>
            <a:r>
              <a:t>Event Description (sample):</a:t>
            </a:r>
          </a:p>
          <a:p>
            <a:pPr>
              <a:lnSpc>
                <a:spcPts val="1900"/>
              </a:lnSpc>
              <a:defRPr sz="1400">
                <a:latin typeface="Canva Sans"/>
                <a:ea typeface="Canva Sans"/>
                <a:cs typeface="Canva Sans"/>
                <a:sym typeface="Canva Sans"/>
              </a:defRPr>
            </a:pPr>
            <a:r>
              <a:t>Boogie on over to the Library to kick off the homeschool year! Join us for snacks, dancing and resources. All ages welcome.</a:t>
            </a:r>
          </a:p>
          <a:p>
            <a:pPr>
              <a:lnSpc>
                <a:spcPts val="1900"/>
              </a:lnSpc>
              <a:defRPr sz="1400">
                <a:latin typeface="Canva Sans"/>
                <a:ea typeface="Canva Sans"/>
                <a:cs typeface="Canva Sans"/>
                <a:sym typeface="Canva Sans"/>
              </a:defRPr>
            </a:pPr>
          </a:p>
          <a:p>
            <a:pPr>
              <a:lnSpc>
                <a:spcPts val="1900"/>
              </a:lnSpc>
              <a:defRPr sz="1400">
                <a:latin typeface="Canva Sans"/>
                <a:ea typeface="Canva Sans"/>
                <a:cs typeface="Canva Sans"/>
                <a:sym typeface="Canva Sans"/>
              </a:defRPr>
            </a:pPr>
          </a:p>
          <a:p>
            <a:pPr>
              <a:lnSpc>
                <a:spcPts val="1900"/>
              </a:lnSpc>
              <a:defRPr sz="1400">
                <a:latin typeface="Canva Sans"/>
                <a:ea typeface="Canva Sans"/>
                <a:cs typeface="Canva Sans"/>
                <a:sym typeface="Canva Sans"/>
              </a:defRPr>
            </a:pPr>
          </a:p>
          <a:p>
            <a:pPr>
              <a:lnSpc>
                <a:spcPts val="1900"/>
              </a:lnSpc>
              <a:defRPr sz="1400">
                <a:latin typeface="Canva Sans"/>
                <a:ea typeface="Canva Sans"/>
                <a:cs typeface="Canva Sans"/>
                <a:sym typeface="Canva Sans"/>
              </a:defRPr>
            </a:pPr>
          </a:p>
        </p:txBody>
      </p:sp>
      <p:sp>
        <p:nvSpPr>
          <p:cNvPr id="458" name="TextBox 24"/>
          <p:cNvSpPr txBox="1"/>
          <p:nvPr/>
        </p:nvSpPr>
        <p:spPr>
          <a:xfrm>
            <a:off x="1277971" y="1009812"/>
            <a:ext cx="7011573" cy="15200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6100"/>
              </a:lnSpc>
              <a:defRPr sz="4300">
                <a:latin typeface="Arimo"/>
                <a:ea typeface="Arimo"/>
                <a:cs typeface="Arimo"/>
                <a:sym typeface="Arimo"/>
              </a:defRPr>
            </a:pPr>
            <a:r>
              <a:t>Not So Back to School or</a:t>
            </a:r>
          </a:p>
          <a:p>
            <a:pPr>
              <a:lnSpc>
                <a:spcPts val="6100"/>
              </a:lnSpc>
              <a:defRPr sz="4300">
                <a:latin typeface="Arimo"/>
                <a:ea typeface="Arimo"/>
                <a:cs typeface="Arimo"/>
                <a:sym typeface="Arimo"/>
              </a:defRPr>
            </a:pPr>
            <a:r>
              <a:t>Back to Homeschool Bash</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466" name="Group 3"/>
          <p:cNvGrpSpPr/>
          <p:nvPr/>
        </p:nvGrpSpPr>
        <p:grpSpPr>
          <a:xfrm>
            <a:off x="-379931" y="-454284"/>
            <a:ext cx="10517706" cy="8223770"/>
            <a:chOff x="0" y="0"/>
            <a:chExt cx="10517705" cy="8223769"/>
          </a:xfrm>
        </p:grpSpPr>
        <p:sp>
          <p:nvSpPr>
            <p:cNvPr id="461"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62"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63"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64"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65"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467" name="Freeform 13"/>
          <p:cNvSpPr/>
          <p:nvPr/>
        </p:nvSpPr>
        <p:spPr>
          <a:xfrm>
            <a:off x="7157555" y="2761213"/>
            <a:ext cx="1543913" cy="2505336"/>
          </a:xfrm>
          <a:prstGeom prst="rect">
            <a:avLst/>
          </a:prstGeom>
          <a:blipFill>
            <a:blip r:embed="rId6"/>
            <a:stretch>
              <a:fillRect/>
            </a:stretch>
          </a:blipFill>
          <a:ln w="12700">
            <a:miter lim="400000"/>
          </a:ln>
        </p:spPr>
        <p:txBody>
          <a:bodyPr lIns="45719" rIns="45719"/>
          <a:lstStyle/>
          <a:p>
            <a:pPr/>
          </a:p>
        </p:txBody>
      </p:sp>
      <p:sp>
        <p:nvSpPr>
          <p:cNvPr id="468" name="Freeform 14"/>
          <p:cNvSpPr/>
          <p:nvPr/>
        </p:nvSpPr>
        <p:spPr>
          <a:xfrm>
            <a:off x="1292000" y="5703632"/>
            <a:ext cx="1193242" cy="1205293"/>
          </a:xfrm>
          <a:prstGeom prst="rect">
            <a:avLst/>
          </a:prstGeom>
          <a:blipFill>
            <a:blip r:embed="rId7"/>
            <a:stretch>
              <a:fillRect/>
            </a:stretch>
          </a:blipFill>
          <a:ln w="12700">
            <a:miter lim="400000"/>
          </a:ln>
        </p:spPr>
        <p:txBody>
          <a:bodyPr lIns="45719" rIns="45719"/>
          <a:lstStyle/>
          <a:p>
            <a:pPr/>
          </a:p>
        </p:txBody>
      </p:sp>
      <p:sp>
        <p:nvSpPr>
          <p:cNvPr id="469" name="Freeform 15"/>
          <p:cNvSpPr/>
          <p:nvPr/>
        </p:nvSpPr>
        <p:spPr>
          <a:xfrm>
            <a:off x="4497558" y="2564930"/>
            <a:ext cx="2351090" cy="1952367"/>
          </a:xfrm>
          <a:prstGeom prst="rect">
            <a:avLst/>
          </a:prstGeom>
          <a:blipFill>
            <a:blip r:embed="rId8"/>
            <a:stretch>
              <a:fillRect/>
            </a:stretch>
          </a:blipFill>
          <a:ln w="12700">
            <a:miter lim="400000"/>
          </a:ln>
        </p:spPr>
        <p:txBody>
          <a:bodyPr lIns="45719" rIns="45719"/>
          <a:lstStyle/>
          <a:p>
            <a:pPr/>
          </a:p>
        </p:txBody>
      </p:sp>
      <p:sp>
        <p:nvSpPr>
          <p:cNvPr id="470" name="Freeform 16"/>
          <p:cNvSpPr/>
          <p:nvPr/>
        </p:nvSpPr>
        <p:spPr>
          <a:xfrm>
            <a:off x="1549955" y="3058355"/>
            <a:ext cx="2490157" cy="1911052"/>
          </a:xfrm>
          <a:prstGeom prst="rect">
            <a:avLst/>
          </a:prstGeom>
          <a:blipFill>
            <a:blip r:embed="rId9"/>
            <a:stretch>
              <a:fillRect/>
            </a:stretch>
          </a:blipFill>
          <a:ln w="12700">
            <a:miter lim="400000"/>
          </a:ln>
        </p:spPr>
        <p:txBody>
          <a:bodyPr lIns="45719" rIns="45719"/>
          <a:lstStyle/>
          <a:p>
            <a:pPr/>
          </a:p>
        </p:txBody>
      </p:sp>
      <p:sp>
        <p:nvSpPr>
          <p:cNvPr id="471" name="TextBox 17"/>
          <p:cNvSpPr txBox="1"/>
          <p:nvPr/>
        </p:nvSpPr>
        <p:spPr>
          <a:xfrm>
            <a:off x="1277971" y="1009812"/>
            <a:ext cx="7011573" cy="15200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Homeschool Field Day or Gym Class</a:t>
            </a:r>
          </a:p>
        </p:txBody>
      </p:sp>
      <p:sp>
        <p:nvSpPr>
          <p:cNvPr id="472" name="TextBox 18"/>
          <p:cNvSpPr txBox="1"/>
          <p:nvPr/>
        </p:nvSpPr>
        <p:spPr>
          <a:xfrm>
            <a:off x="4192606" y="4610796"/>
            <a:ext cx="2688035" cy="11084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2200"/>
              </a:lnSpc>
              <a:defRPr sz="1600" u="sng">
                <a:latin typeface="Canva Sans"/>
                <a:ea typeface="Canva Sans"/>
                <a:cs typeface="Canva Sans"/>
                <a:sym typeface="Canva Sans"/>
              </a:defRPr>
            </a:pPr>
            <a:r>
              <a:rPr>
                <a:solidFill>
                  <a:srgbClr val="0000FF"/>
                </a:solidFill>
                <a:uFill>
                  <a:solidFill>
                    <a:srgbClr val="0000FF"/>
                  </a:solidFill>
                </a:uFill>
                <a:hlinkClick r:id="rId10" invalidUrl="" action="" tgtFrame="" tooltip="" history="1" highlightClick="0" endSnd="0"/>
              </a:rPr>
              <a:t>simplycreativejourney.com</a:t>
            </a:r>
          </a:p>
          <a:p>
            <a:pPr algn="ctr">
              <a:lnSpc>
                <a:spcPts val="2200"/>
              </a:lnSpc>
              <a:defRPr sz="1600" u="sng">
                <a:latin typeface="Canva Sans"/>
                <a:ea typeface="Canva Sans"/>
                <a:cs typeface="Canva Sans"/>
                <a:sym typeface="Canva Sans"/>
              </a:defRPr>
            </a:pPr>
            <a:r>
              <a:t>sowngrow.org</a:t>
            </a:r>
          </a:p>
          <a:p>
            <a:pPr algn="ctr">
              <a:lnSpc>
                <a:spcPts val="2200"/>
              </a:lnSpc>
              <a:defRPr sz="1600" u="sng">
                <a:latin typeface="Canva Sans"/>
                <a:ea typeface="Canva Sans"/>
                <a:cs typeface="Canva Sans"/>
                <a:sym typeface="Canva Sans"/>
              </a:defRPr>
            </a:pPr>
            <a:r>
              <a:t>wellspringhomeschool.com</a:t>
            </a:r>
          </a:p>
        </p:txBody>
      </p:sp>
      <p:sp>
        <p:nvSpPr>
          <p:cNvPr id="473" name="TextBox 19"/>
          <p:cNvSpPr txBox="1"/>
          <p:nvPr/>
        </p:nvSpPr>
        <p:spPr>
          <a:xfrm>
            <a:off x="2485240" y="5902387"/>
            <a:ext cx="5843987" cy="36613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000"/>
              </a:lnSpc>
              <a:defRPr sz="2100">
                <a:latin typeface="Canva Sans"/>
                <a:ea typeface="Canva Sans"/>
                <a:cs typeface="Canva Sans"/>
                <a:sym typeface="Canva Sans"/>
              </a:defRPr>
            </a:lvl1pPr>
          </a:lstStyle>
          <a:p>
            <a:pPr/>
            <a:r>
              <a:t>Collaborate opportunity: Local park district</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481" name="Group 3"/>
          <p:cNvGrpSpPr/>
          <p:nvPr/>
        </p:nvGrpSpPr>
        <p:grpSpPr>
          <a:xfrm>
            <a:off x="-379931" y="-454284"/>
            <a:ext cx="10517706" cy="8223770"/>
            <a:chOff x="0" y="0"/>
            <a:chExt cx="10517705" cy="8223769"/>
          </a:xfrm>
        </p:grpSpPr>
        <p:sp>
          <p:nvSpPr>
            <p:cNvPr id="476"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77"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78"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79"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80"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482" name="Freeform 13"/>
          <p:cNvSpPr/>
          <p:nvPr/>
        </p:nvSpPr>
        <p:spPr>
          <a:xfrm>
            <a:off x="1292000" y="5703632"/>
            <a:ext cx="1193242" cy="1205293"/>
          </a:xfrm>
          <a:prstGeom prst="rect">
            <a:avLst/>
          </a:prstGeom>
          <a:blipFill>
            <a:blip r:embed="rId6"/>
            <a:stretch>
              <a:fillRect/>
            </a:stretch>
          </a:blipFill>
          <a:ln w="12700">
            <a:miter lim="400000"/>
          </a:ln>
        </p:spPr>
        <p:txBody>
          <a:bodyPr lIns="45719" rIns="45719"/>
          <a:lstStyle/>
          <a:p>
            <a:pPr/>
          </a:p>
        </p:txBody>
      </p:sp>
      <p:sp>
        <p:nvSpPr>
          <p:cNvPr id="483" name="Freeform 14"/>
          <p:cNvSpPr/>
          <p:nvPr/>
        </p:nvSpPr>
        <p:spPr>
          <a:xfrm>
            <a:off x="1292000" y="2728994"/>
            <a:ext cx="1266576" cy="1667505"/>
          </a:xfrm>
          <a:prstGeom prst="rect">
            <a:avLst/>
          </a:prstGeom>
          <a:blipFill>
            <a:blip r:embed="rId7"/>
            <a:stretch>
              <a:fillRect/>
            </a:stretch>
          </a:blipFill>
          <a:ln w="12700">
            <a:miter lim="400000"/>
          </a:ln>
        </p:spPr>
        <p:txBody>
          <a:bodyPr lIns="45719" rIns="45719"/>
          <a:lstStyle/>
          <a:p>
            <a:pPr/>
          </a:p>
        </p:txBody>
      </p:sp>
      <p:sp>
        <p:nvSpPr>
          <p:cNvPr id="484" name="Freeform 15"/>
          <p:cNvSpPr/>
          <p:nvPr/>
        </p:nvSpPr>
        <p:spPr>
          <a:xfrm>
            <a:off x="2778248" y="3920930"/>
            <a:ext cx="2339519" cy="1608419"/>
          </a:xfrm>
          <a:prstGeom prst="rect">
            <a:avLst/>
          </a:prstGeom>
          <a:blipFill>
            <a:blip r:embed="rId8"/>
            <a:stretch>
              <a:fillRect/>
            </a:stretch>
          </a:blipFill>
          <a:ln w="12700">
            <a:miter lim="400000"/>
          </a:ln>
        </p:spPr>
        <p:txBody>
          <a:bodyPr lIns="45719" rIns="45719"/>
          <a:lstStyle/>
          <a:p>
            <a:pPr/>
          </a:p>
        </p:txBody>
      </p:sp>
      <p:sp>
        <p:nvSpPr>
          <p:cNvPr id="485" name="Freeform 16"/>
          <p:cNvSpPr/>
          <p:nvPr/>
        </p:nvSpPr>
        <p:spPr>
          <a:xfrm>
            <a:off x="6808698" y="4225835"/>
            <a:ext cx="2213383" cy="1477798"/>
          </a:xfrm>
          <a:prstGeom prst="rect">
            <a:avLst/>
          </a:prstGeom>
          <a:blipFill>
            <a:blip r:embed="rId9"/>
            <a:stretch>
              <a:fillRect/>
            </a:stretch>
          </a:blipFill>
          <a:ln w="12700">
            <a:miter lim="400000"/>
          </a:ln>
        </p:spPr>
        <p:txBody>
          <a:bodyPr lIns="45719" rIns="45719"/>
          <a:lstStyle/>
          <a:p>
            <a:pPr/>
          </a:p>
        </p:txBody>
      </p:sp>
      <p:sp>
        <p:nvSpPr>
          <p:cNvPr id="486" name="Freeform 17"/>
          <p:cNvSpPr/>
          <p:nvPr/>
        </p:nvSpPr>
        <p:spPr>
          <a:xfrm>
            <a:off x="5336840" y="2728994"/>
            <a:ext cx="1372423" cy="1866989"/>
          </a:xfrm>
          <a:prstGeom prst="rect">
            <a:avLst/>
          </a:prstGeom>
          <a:blipFill>
            <a:blip r:embed="rId10"/>
            <a:stretch>
              <a:fillRect/>
            </a:stretch>
          </a:blipFill>
          <a:ln w="12700">
            <a:miter lim="400000"/>
          </a:ln>
        </p:spPr>
        <p:txBody>
          <a:bodyPr lIns="45719" rIns="45719"/>
          <a:lstStyle/>
          <a:p>
            <a:pPr/>
          </a:p>
        </p:txBody>
      </p:sp>
      <p:sp>
        <p:nvSpPr>
          <p:cNvPr id="487" name="TextBox 18"/>
          <p:cNvSpPr txBox="1"/>
          <p:nvPr/>
        </p:nvSpPr>
        <p:spPr>
          <a:xfrm>
            <a:off x="1373135" y="1280335"/>
            <a:ext cx="7011573" cy="7453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Homeschool Olympics </a:t>
            </a:r>
          </a:p>
        </p:txBody>
      </p:sp>
      <p:sp>
        <p:nvSpPr>
          <p:cNvPr id="488" name="TextBox 19"/>
          <p:cNvSpPr txBox="1"/>
          <p:nvPr/>
        </p:nvSpPr>
        <p:spPr>
          <a:xfrm>
            <a:off x="2485240" y="5902387"/>
            <a:ext cx="5843987" cy="36613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000"/>
              </a:lnSpc>
              <a:defRPr sz="2100">
                <a:latin typeface="Canva Sans"/>
                <a:ea typeface="Canva Sans"/>
                <a:cs typeface="Canva Sans"/>
                <a:sym typeface="Canva Sans"/>
              </a:defRPr>
            </a:lvl1pPr>
          </a:lstStyle>
          <a:p>
            <a:pPr/>
            <a:r>
              <a:t>Collaborate opportunity: Local park district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496" name="Group 3"/>
          <p:cNvGrpSpPr/>
          <p:nvPr/>
        </p:nvGrpSpPr>
        <p:grpSpPr>
          <a:xfrm>
            <a:off x="-379931" y="-454284"/>
            <a:ext cx="10517706" cy="8223770"/>
            <a:chOff x="0" y="0"/>
            <a:chExt cx="10517705" cy="8223769"/>
          </a:xfrm>
        </p:grpSpPr>
        <p:sp>
          <p:nvSpPr>
            <p:cNvPr id="491"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92"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93"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94"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495"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497" name="Freeform 13"/>
          <p:cNvSpPr/>
          <p:nvPr/>
        </p:nvSpPr>
        <p:spPr>
          <a:xfrm>
            <a:off x="2563852" y="5326548"/>
            <a:ext cx="918118" cy="912379"/>
          </a:xfrm>
          <a:prstGeom prst="rect">
            <a:avLst/>
          </a:prstGeom>
          <a:blipFill>
            <a:blip r:embed="rId6"/>
            <a:stretch>
              <a:fillRect/>
            </a:stretch>
          </a:blipFill>
          <a:ln w="12700">
            <a:miter lim="400000"/>
          </a:ln>
        </p:spPr>
        <p:txBody>
          <a:bodyPr lIns="45719" rIns="45719"/>
          <a:lstStyle/>
          <a:p>
            <a:pPr/>
          </a:p>
        </p:txBody>
      </p:sp>
      <p:sp>
        <p:nvSpPr>
          <p:cNvPr id="498" name="Freeform 14"/>
          <p:cNvSpPr/>
          <p:nvPr/>
        </p:nvSpPr>
        <p:spPr>
          <a:xfrm>
            <a:off x="1595390" y="5326548"/>
            <a:ext cx="517215" cy="934021"/>
          </a:xfrm>
          <a:prstGeom prst="rect">
            <a:avLst/>
          </a:prstGeom>
          <a:blipFill>
            <a:blip r:embed="rId7"/>
            <a:stretch>
              <a:fillRect/>
            </a:stretch>
          </a:blipFill>
          <a:ln w="12700">
            <a:miter lim="400000"/>
          </a:ln>
        </p:spPr>
        <p:txBody>
          <a:bodyPr lIns="45719" rIns="45719"/>
          <a:lstStyle/>
          <a:p>
            <a:pPr/>
          </a:p>
        </p:txBody>
      </p:sp>
      <p:sp>
        <p:nvSpPr>
          <p:cNvPr id="499" name="Freeform 15"/>
          <p:cNvSpPr/>
          <p:nvPr/>
        </p:nvSpPr>
        <p:spPr>
          <a:xfrm>
            <a:off x="3846231" y="5326548"/>
            <a:ext cx="701393" cy="912379"/>
          </a:xfrm>
          <a:prstGeom prst="rect">
            <a:avLst/>
          </a:prstGeom>
          <a:blipFill>
            <a:blip r:embed="rId8"/>
            <a:stretch>
              <a:fillRect/>
            </a:stretch>
          </a:blipFill>
          <a:ln w="12700">
            <a:miter lim="400000"/>
          </a:ln>
        </p:spPr>
        <p:txBody>
          <a:bodyPr lIns="45719" rIns="45719"/>
          <a:lstStyle/>
          <a:p>
            <a:pPr/>
          </a:p>
        </p:txBody>
      </p:sp>
      <p:sp>
        <p:nvSpPr>
          <p:cNvPr id="500" name="Freeform 16"/>
          <p:cNvSpPr/>
          <p:nvPr/>
        </p:nvSpPr>
        <p:spPr>
          <a:xfrm>
            <a:off x="4196927" y="5806199"/>
            <a:ext cx="432729" cy="432728"/>
          </a:xfrm>
          <a:prstGeom prst="rect">
            <a:avLst/>
          </a:prstGeom>
          <a:blipFill>
            <a:blip r:embed="rId9"/>
            <a:stretch>
              <a:fillRect/>
            </a:stretch>
          </a:blipFill>
          <a:ln w="12700">
            <a:miter lim="400000"/>
          </a:ln>
        </p:spPr>
        <p:txBody>
          <a:bodyPr lIns="45719" rIns="45719"/>
          <a:lstStyle/>
          <a:p>
            <a:pPr/>
          </a:p>
        </p:txBody>
      </p:sp>
      <p:sp>
        <p:nvSpPr>
          <p:cNvPr id="501" name="Freeform 17"/>
          <p:cNvSpPr/>
          <p:nvPr/>
        </p:nvSpPr>
        <p:spPr>
          <a:xfrm>
            <a:off x="6361767" y="1217172"/>
            <a:ext cx="1764033" cy="1331845"/>
          </a:xfrm>
          <a:prstGeom prst="rect">
            <a:avLst/>
          </a:prstGeom>
          <a:blipFill>
            <a:blip r:embed="rId10"/>
            <a:stretch>
              <a:fillRect/>
            </a:stretch>
          </a:blipFill>
          <a:ln w="12700">
            <a:miter lim="400000"/>
          </a:ln>
        </p:spPr>
        <p:txBody>
          <a:bodyPr lIns="45719" rIns="45719"/>
          <a:lstStyle/>
          <a:p>
            <a:pPr/>
          </a:p>
        </p:txBody>
      </p:sp>
      <p:sp>
        <p:nvSpPr>
          <p:cNvPr id="502" name="Freeform 18"/>
          <p:cNvSpPr/>
          <p:nvPr/>
        </p:nvSpPr>
        <p:spPr>
          <a:xfrm>
            <a:off x="2010506" y="2626044"/>
            <a:ext cx="688575" cy="1272194"/>
          </a:xfrm>
          <a:prstGeom prst="rect">
            <a:avLst/>
          </a:prstGeom>
          <a:blipFill>
            <a:blip r:embed="rId11"/>
            <a:stretch>
              <a:fillRect/>
            </a:stretch>
          </a:blipFill>
          <a:ln w="12700">
            <a:miter lim="400000"/>
          </a:ln>
        </p:spPr>
        <p:txBody>
          <a:bodyPr lIns="45719" rIns="45719"/>
          <a:lstStyle/>
          <a:p>
            <a:pPr/>
          </a:p>
        </p:txBody>
      </p:sp>
      <p:sp>
        <p:nvSpPr>
          <p:cNvPr id="503" name="Freeform 19"/>
          <p:cNvSpPr/>
          <p:nvPr/>
        </p:nvSpPr>
        <p:spPr>
          <a:xfrm>
            <a:off x="6866880" y="4118974"/>
            <a:ext cx="1258919" cy="959926"/>
          </a:xfrm>
          <a:prstGeom prst="rect">
            <a:avLst/>
          </a:prstGeom>
          <a:blipFill>
            <a:blip r:embed="rId12"/>
            <a:stretch>
              <a:fillRect/>
            </a:stretch>
          </a:blipFill>
          <a:ln w="12700">
            <a:miter lim="400000"/>
          </a:ln>
        </p:spPr>
        <p:txBody>
          <a:bodyPr lIns="45719" rIns="45719"/>
          <a:lstStyle/>
          <a:p>
            <a:pPr/>
          </a:p>
        </p:txBody>
      </p:sp>
      <p:sp>
        <p:nvSpPr>
          <p:cNvPr id="504" name="TextBox 20"/>
          <p:cNvSpPr txBox="1"/>
          <p:nvPr/>
        </p:nvSpPr>
        <p:spPr>
          <a:xfrm>
            <a:off x="2010507" y="1443673"/>
            <a:ext cx="7011573" cy="7453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Show and Tell</a:t>
            </a:r>
          </a:p>
        </p:txBody>
      </p:sp>
      <p:sp>
        <p:nvSpPr>
          <p:cNvPr id="505" name="TextBox 21"/>
          <p:cNvSpPr txBox="1"/>
          <p:nvPr/>
        </p:nvSpPr>
        <p:spPr>
          <a:xfrm>
            <a:off x="3737995" y="2852761"/>
            <a:ext cx="7011574" cy="7453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Ice Cream Social</a:t>
            </a:r>
          </a:p>
        </p:txBody>
      </p:sp>
      <p:sp>
        <p:nvSpPr>
          <p:cNvPr id="506" name="TextBox 22"/>
          <p:cNvSpPr txBox="1"/>
          <p:nvPr/>
        </p:nvSpPr>
        <p:spPr>
          <a:xfrm>
            <a:off x="2112604" y="4172973"/>
            <a:ext cx="7011573" cy="7453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Crafter Noon</a:t>
            </a:r>
          </a:p>
        </p:txBody>
      </p:sp>
      <p:sp>
        <p:nvSpPr>
          <p:cNvPr id="507" name="Freeform 23"/>
          <p:cNvSpPr/>
          <p:nvPr/>
        </p:nvSpPr>
        <p:spPr>
          <a:xfrm>
            <a:off x="5149432" y="5388347"/>
            <a:ext cx="850582" cy="850581"/>
          </a:xfrm>
          <a:prstGeom prst="rect">
            <a:avLst/>
          </a:prstGeom>
          <a:blipFill>
            <a:blip r:embed="rId13"/>
            <a:stretch>
              <a:fillRect/>
            </a:stretch>
          </a:blipFill>
          <a:ln w="12700">
            <a:miter lim="400000"/>
          </a:ln>
        </p:spPr>
        <p:txBody>
          <a:bodyPr lIns="45719" rIns="45719"/>
          <a:lstStyle/>
          <a:p>
            <a:pPr/>
          </a:p>
        </p:txBody>
      </p:sp>
      <p:sp>
        <p:nvSpPr>
          <p:cNvPr id="508" name="Freeform 24"/>
          <p:cNvSpPr/>
          <p:nvPr/>
        </p:nvSpPr>
        <p:spPr>
          <a:xfrm>
            <a:off x="5301832" y="5540747"/>
            <a:ext cx="850582" cy="850581"/>
          </a:xfrm>
          <a:prstGeom prst="rect">
            <a:avLst/>
          </a:prstGeom>
          <a:blipFill>
            <a:blip r:embed="rId13"/>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516" name="Group 3"/>
          <p:cNvGrpSpPr/>
          <p:nvPr/>
        </p:nvGrpSpPr>
        <p:grpSpPr>
          <a:xfrm>
            <a:off x="-379931" y="-454284"/>
            <a:ext cx="10517706" cy="8223770"/>
            <a:chOff x="0" y="0"/>
            <a:chExt cx="10517705" cy="8223769"/>
          </a:xfrm>
        </p:grpSpPr>
        <p:sp>
          <p:nvSpPr>
            <p:cNvPr id="511"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12"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13"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14"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15"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517" name="TextBox 13"/>
          <p:cNvSpPr txBox="1"/>
          <p:nvPr/>
        </p:nvSpPr>
        <p:spPr>
          <a:xfrm>
            <a:off x="1435297" y="1583289"/>
            <a:ext cx="5286078" cy="56931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5000"/>
              </a:lnSpc>
              <a:defRPr sz="3600">
                <a:latin typeface="Caslon #540"/>
                <a:ea typeface="Caslon #540"/>
                <a:cs typeface="Caslon #540"/>
                <a:sym typeface="Caslon #540"/>
              </a:defRPr>
            </a:pPr>
            <a:r>
              <a:t>Nature Walk</a:t>
            </a:r>
          </a:p>
          <a:p>
            <a:pPr>
              <a:lnSpc>
                <a:spcPts val="5000"/>
              </a:lnSpc>
              <a:defRPr sz="3600">
                <a:latin typeface="Caslon #540"/>
                <a:ea typeface="Caslon #540"/>
                <a:cs typeface="Caslon #540"/>
                <a:sym typeface="Caslon #540"/>
              </a:defRPr>
            </a:pPr>
            <a:r>
              <a:t>Park Crawl</a:t>
            </a:r>
          </a:p>
          <a:p>
            <a:pPr>
              <a:lnSpc>
                <a:spcPts val="5000"/>
              </a:lnSpc>
              <a:defRPr sz="3600">
                <a:latin typeface="Caslon #540"/>
                <a:ea typeface="Caslon #540"/>
                <a:cs typeface="Caslon #540"/>
                <a:sym typeface="Caslon #540"/>
              </a:defRPr>
            </a:pPr>
            <a:r>
              <a:t>Local History </a:t>
            </a:r>
          </a:p>
          <a:p>
            <a:pPr>
              <a:lnSpc>
                <a:spcPts val="5000"/>
              </a:lnSpc>
              <a:defRPr sz="3600">
                <a:latin typeface="Caslon #540"/>
                <a:ea typeface="Caslon #540"/>
                <a:cs typeface="Caslon #540"/>
                <a:sym typeface="Caslon #540"/>
              </a:defRPr>
            </a:pPr>
            <a:r>
              <a:t>Adventure Club</a:t>
            </a:r>
          </a:p>
          <a:p>
            <a:pPr>
              <a:lnSpc>
                <a:spcPts val="5000"/>
              </a:lnSpc>
              <a:defRPr sz="3600">
                <a:latin typeface="Caslon #540"/>
                <a:ea typeface="Caslon #540"/>
                <a:cs typeface="Caslon #540"/>
                <a:sym typeface="Caslon #540"/>
              </a:defRPr>
            </a:pPr>
            <a:r>
              <a:t>Be a Scientist </a:t>
            </a:r>
          </a:p>
          <a:p>
            <a:pPr>
              <a:lnSpc>
                <a:spcPts val="5000"/>
              </a:lnSpc>
              <a:defRPr sz="3600">
                <a:latin typeface="Caslon #540"/>
                <a:ea typeface="Caslon #540"/>
                <a:cs typeface="Caslon #540"/>
                <a:sym typeface="Caslon #540"/>
              </a:defRPr>
            </a:pPr>
            <a:r>
              <a:t>Lego Masters</a:t>
            </a:r>
          </a:p>
          <a:p>
            <a:pPr>
              <a:lnSpc>
                <a:spcPts val="5000"/>
              </a:lnSpc>
              <a:defRPr sz="3600">
                <a:latin typeface="Caslon #540"/>
                <a:ea typeface="Caslon #540"/>
                <a:cs typeface="Caslon #540"/>
                <a:sym typeface="Caslon #540"/>
              </a:defRPr>
            </a:pPr>
          </a:p>
          <a:p>
            <a:pPr>
              <a:lnSpc>
                <a:spcPts val="5000"/>
              </a:lnSpc>
              <a:defRPr sz="3600">
                <a:latin typeface="Caslon #540"/>
                <a:ea typeface="Caslon #540"/>
                <a:cs typeface="Caslon #540"/>
                <a:sym typeface="Caslon #540"/>
              </a:defRPr>
            </a:pPr>
          </a:p>
        </p:txBody>
      </p:sp>
      <p:sp>
        <p:nvSpPr>
          <p:cNvPr id="518" name="Freeform 14"/>
          <p:cNvSpPr/>
          <p:nvPr/>
        </p:nvSpPr>
        <p:spPr>
          <a:xfrm>
            <a:off x="4770654" y="2655417"/>
            <a:ext cx="3901442" cy="2004365"/>
          </a:xfrm>
          <a:prstGeom prst="rect">
            <a:avLst/>
          </a:prstGeom>
          <a:blipFill>
            <a:blip r:embed="rId6"/>
            <a:stretch>
              <a:fillRect/>
            </a:stretch>
          </a:blipFill>
          <a:ln w="12700">
            <a:miter lim="400000"/>
          </a:ln>
        </p:spPr>
        <p:txBody>
          <a:bodyPr lIns="45719" rIns="45719"/>
          <a:lstStyle/>
          <a:p>
            <a:pPr/>
          </a:p>
        </p:txBody>
      </p:sp>
      <p:sp>
        <p:nvSpPr>
          <p:cNvPr id="519" name="TextBox 15"/>
          <p:cNvSpPr txBox="1"/>
          <p:nvPr/>
        </p:nvSpPr>
        <p:spPr>
          <a:xfrm>
            <a:off x="2553920" y="5497269"/>
            <a:ext cx="6394601" cy="74713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3000"/>
              </a:lnSpc>
              <a:defRPr sz="2100">
                <a:latin typeface="Canva Sans"/>
                <a:ea typeface="Canva Sans"/>
                <a:cs typeface="Canva Sans"/>
                <a:sym typeface="Canva Sans"/>
              </a:defRPr>
            </a:pPr>
            <a:r>
              <a:t>Collaborate opportunity: Forest Preserve</a:t>
            </a:r>
          </a:p>
          <a:p>
            <a:pPr>
              <a:lnSpc>
                <a:spcPts val="3000"/>
              </a:lnSpc>
              <a:defRPr sz="2100">
                <a:latin typeface="Canva Sans"/>
                <a:ea typeface="Canva Sans"/>
                <a:cs typeface="Canva Sans"/>
                <a:sym typeface="Canva Sans"/>
              </a:defRPr>
            </a:pPr>
            <a:r>
              <a:t>or Historical Society.</a:t>
            </a:r>
          </a:p>
        </p:txBody>
      </p:sp>
      <p:sp>
        <p:nvSpPr>
          <p:cNvPr id="520" name="Freeform 16"/>
          <p:cNvSpPr/>
          <p:nvPr/>
        </p:nvSpPr>
        <p:spPr>
          <a:xfrm>
            <a:off x="1292000" y="5703632"/>
            <a:ext cx="1193242" cy="1205293"/>
          </a:xfrm>
          <a:prstGeom prst="rect">
            <a:avLst/>
          </a:prstGeom>
          <a:blipFill>
            <a:blip r:embed="rId7"/>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528" name="Group 3"/>
          <p:cNvGrpSpPr/>
          <p:nvPr/>
        </p:nvGrpSpPr>
        <p:grpSpPr>
          <a:xfrm>
            <a:off x="-379931" y="-454284"/>
            <a:ext cx="10517706" cy="8223770"/>
            <a:chOff x="0" y="0"/>
            <a:chExt cx="10517705" cy="8223769"/>
          </a:xfrm>
        </p:grpSpPr>
        <p:sp>
          <p:nvSpPr>
            <p:cNvPr id="523"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24"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25"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26"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27"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529" name="Freeform 13"/>
          <p:cNvSpPr/>
          <p:nvPr/>
        </p:nvSpPr>
        <p:spPr>
          <a:xfrm>
            <a:off x="2563852" y="5326548"/>
            <a:ext cx="918118" cy="912379"/>
          </a:xfrm>
          <a:prstGeom prst="rect">
            <a:avLst/>
          </a:prstGeom>
          <a:blipFill>
            <a:blip r:embed="rId6"/>
            <a:stretch>
              <a:fillRect/>
            </a:stretch>
          </a:blipFill>
          <a:ln w="12700">
            <a:miter lim="400000"/>
          </a:ln>
        </p:spPr>
        <p:txBody>
          <a:bodyPr lIns="45719" rIns="45719"/>
          <a:lstStyle/>
          <a:p>
            <a:pPr/>
          </a:p>
        </p:txBody>
      </p:sp>
      <p:sp>
        <p:nvSpPr>
          <p:cNvPr id="530" name="Freeform 14"/>
          <p:cNvSpPr/>
          <p:nvPr/>
        </p:nvSpPr>
        <p:spPr>
          <a:xfrm>
            <a:off x="3846231" y="5326548"/>
            <a:ext cx="701393" cy="912379"/>
          </a:xfrm>
          <a:prstGeom prst="rect">
            <a:avLst/>
          </a:prstGeom>
          <a:blipFill>
            <a:blip r:embed="rId7"/>
            <a:stretch>
              <a:fillRect/>
            </a:stretch>
          </a:blipFill>
          <a:ln w="12700">
            <a:miter lim="400000"/>
          </a:ln>
        </p:spPr>
        <p:txBody>
          <a:bodyPr lIns="45719" rIns="45719"/>
          <a:lstStyle/>
          <a:p>
            <a:pPr/>
          </a:p>
        </p:txBody>
      </p:sp>
      <p:sp>
        <p:nvSpPr>
          <p:cNvPr id="531" name="Freeform 15"/>
          <p:cNvSpPr/>
          <p:nvPr/>
        </p:nvSpPr>
        <p:spPr>
          <a:xfrm>
            <a:off x="7355168" y="5813636"/>
            <a:ext cx="1868751" cy="1280096"/>
          </a:xfrm>
          <a:prstGeom prst="rect">
            <a:avLst/>
          </a:prstGeom>
          <a:blipFill>
            <a:blip r:embed="rId8"/>
            <a:stretch>
              <a:fillRect/>
            </a:stretch>
          </a:blipFill>
          <a:ln w="12700">
            <a:miter lim="400000"/>
          </a:ln>
        </p:spPr>
        <p:txBody>
          <a:bodyPr lIns="45719" rIns="45719"/>
          <a:lstStyle/>
          <a:p>
            <a:pPr/>
          </a:p>
        </p:txBody>
      </p:sp>
      <p:sp>
        <p:nvSpPr>
          <p:cNvPr id="532" name="Freeform 16"/>
          <p:cNvSpPr/>
          <p:nvPr/>
        </p:nvSpPr>
        <p:spPr>
          <a:xfrm>
            <a:off x="5111332" y="5388347"/>
            <a:ext cx="850582" cy="850581"/>
          </a:xfrm>
          <a:prstGeom prst="rect">
            <a:avLst/>
          </a:prstGeom>
          <a:blipFill>
            <a:blip r:embed="rId9"/>
            <a:stretch>
              <a:fillRect/>
            </a:stretch>
          </a:blipFill>
          <a:ln w="12700">
            <a:miter lim="400000"/>
          </a:ln>
        </p:spPr>
        <p:txBody>
          <a:bodyPr lIns="45719" rIns="45719"/>
          <a:lstStyle/>
          <a:p>
            <a:pPr/>
          </a:p>
        </p:txBody>
      </p:sp>
      <p:sp>
        <p:nvSpPr>
          <p:cNvPr id="533" name="Freeform 17"/>
          <p:cNvSpPr/>
          <p:nvPr/>
        </p:nvSpPr>
        <p:spPr>
          <a:xfrm>
            <a:off x="4196927" y="5806199"/>
            <a:ext cx="432729" cy="432728"/>
          </a:xfrm>
          <a:prstGeom prst="rect">
            <a:avLst/>
          </a:prstGeom>
          <a:blipFill>
            <a:blip r:embed="rId10"/>
            <a:stretch>
              <a:fillRect/>
            </a:stretch>
          </a:blipFill>
          <a:ln w="12700">
            <a:miter lim="400000"/>
          </a:ln>
        </p:spPr>
        <p:txBody>
          <a:bodyPr lIns="45719" rIns="45719"/>
          <a:lstStyle/>
          <a:p>
            <a:pPr/>
          </a:p>
        </p:txBody>
      </p:sp>
      <p:sp>
        <p:nvSpPr>
          <p:cNvPr id="534" name="Freeform 18"/>
          <p:cNvSpPr/>
          <p:nvPr/>
        </p:nvSpPr>
        <p:spPr>
          <a:xfrm>
            <a:off x="5650312" y="3282975"/>
            <a:ext cx="1704857" cy="1387328"/>
          </a:xfrm>
          <a:prstGeom prst="rect">
            <a:avLst/>
          </a:prstGeom>
          <a:blipFill>
            <a:blip r:embed="rId11"/>
            <a:stretch>
              <a:fillRect/>
            </a:stretch>
          </a:blipFill>
          <a:ln w="12700">
            <a:miter lim="400000"/>
          </a:ln>
        </p:spPr>
        <p:txBody>
          <a:bodyPr lIns="45719" rIns="45719"/>
          <a:lstStyle/>
          <a:p>
            <a:pPr/>
          </a:p>
        </p:txBody>
      </p:sp>
      <p:sp>
        <p:nvSpPr>
          <p:cNvPr id="535" name="Freeform 19"/>
          <p:cNvSpPr/>
          <p:nvPr/>
        </p:nvSpPr>
        <p:spPr>
          <a:xfrm>
            <a:off x="2862467" y="3290070"/>
            <a:ext cx="1550824" cy="1380233"/>
          </a:xfrm>
          <a:prstGeom prst="rect">
            <a:avLst/>
          </a:prstGeom>
          <a:blipFill>
            <a:blip r:embed="rId12"/>
            <a:stretch>
              <a:fillRect/>
            </a:stretch>
          </a:blipFill>
          <a:ln w="12700">
            <a:miter lim="400000"/>
          </a:ln>
        </p:spPr>
        <p:txBody>
          <a:bodyPr lIns="45719" rIns="45719"/>
          <a:lstStyle/>
          <a:p>
            <a:pPr/>
          </a:p>
        </p:txBody>
      </p:sp>
      <p:sp>
        <p:nvSpPr>
          <p:cNvPr id="536" name="TextBox 20"/>
          <p:cNvSpPr txBox="1"/>
          <p:nvPr/>
        </p:nvSpPr>
        <p:spPr>
          <a:xfrm>
            <a:off x="1277971" y="1009812"/>
            <a:ext cx="7011573" cy="15200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Homeschool Highschool Graduation and Prom</a:t>
            </a:r>
          </a:p>
        </p:txBody>
      </p:sp>
      <p:sp>
        <p:nvSpPr>
          <p:cNvPr id="537" name="Freeform 21"/>
          <p:cNvSpPr/>
          <p:nvPr/>
        </p:nvSpPr>
        <p:spPr>
          <a:xfrm>
            <a:off x="1365561" y="5326548"/>
            <a:ext cx="1030660" cy="914710"/>
          </a:xfrm>
          <a:prstGeom prst="rect">
            <a:avLst/>
          </a:prstGeom>
          <a:blipFill>
            <a:blip r:embed="rId13"/>
            <a:stretch>
              <a:fillRect/>
            </a:stretch>
          </a:blipFill>
          <a:ln w="12700">
            <a:miter lim="400000"/>
          </a:ln>
        </p:spPr>
        <p:txBody>
          <a:bodyPr lIns="45719" rIns="45719"/>
          <a:lstStyle/>
          <a:p>
            <a:pPr/>
          </a:p>
        </p:txBody>
      </p:sp>
      <p:sp>
        <p:nvSpPr>
          <p:cNvPr id="538" name="Freeform 23"/>
          <p:cNvSpPr/>
          <p:nvPr/>
        </p:nvSpPr>
        <p:spPr>
          <a:xfrm rot="5400000">
            <a:off x="1234428" y="5641220"/>
            <a:ext cx="370122" cy="283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lnTo>
                  <a:pt x="13341" y="0"/>
                </a:lnTo>
                <a:lnTo>
                  <a:pt x="13341" y="5400"/>
                </a:lnTo>
                <a:lnTo>
                  <a:pt x="0" y="5400"/>
                </a:lnTo>
                <a:lnTo>
                  <a:pt x="0" y="16200"/>
                </a:lnTo>
                <a:lnTo>
                  <a:pt x="13341" y="16200"/>
                </a:lnTo>
                <a:lnTo>
                  <a:pt x="13341" y="21600"/>
                </a:lnTo>
                <a:lnTo>
                  <a:pt x="21600" y="10800"/>
                </a:lnTo>
                <a:close/>
              </a:path>
            </a:pathLst>
          </a:custGeom>
          <a:solidFill>
            <a:srgbClr val="A1641D"/>
          </a:solidFill>
          <a:ln w="12700">
            <a:miter lim="400000"/>
          </a:ln>
        </p:spPr>
        <p:txBody>
          <a:bodyPr lIns="45719" rIns="45719"/>
          <a:lstStyle/>
          <a:p>
            <a:pPr/>
          </a:p>
        </p:txBody>
      </p:sp>
      <p:sp>
        <p:nvSpPr>
          <p:cNvPr id="539" name="TextBox 24"/>
          <p:cNvSpPr txBox="1"/>
          <p:nvPr/>
        </p:nvSpPr>
        <p:spPr>
          <a:xfrm>
            <a:off x="5932728" y="4875552"/>
            <a:ext cx="3226689" cy="9172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Record a Song in 90 Minutes</a:t>
            </a:r>
          </a:p>
          <a:p>
            <a:pPr/>
            <a:r>
              <a:t>Interns for service hours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125" name="Group 3"/>
          <p:cNvGrpSpPr/>
          <p:nvPr/>
        </p:nvGrpSpPr>
        <p:grpSpPr>
          <a:xfrm>
            <a:off x="-379931" y="-454284"/>
            <a:ext cx="10517706" cy="8223770"/>
            <a:chOff x="0" y="0"/>
            <a:chExt cx="10517705" cy="8223769"/>
          </a:xfrm>
        </p:grpSpPr>
        <p:sp>
          <p:nvSpPr>
            <p:cNvPr id="120"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21"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22"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23"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24"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126" name="Freeform 13"/>
          <p:cNvSpPr/>
          <p:nvPr/>
        </p:nvSpPr>
        <p:spPr>
          <a:xfrm>
            <a:off x="7179765" y="5392392"/>
            <a:ext cx="1842315" cy="1529122"/>
          </a:xfrm>
          <a:prstGeom prst="rect">
            <a:avLst/>
          </a:prstGeom>
          <a:blipFill>
            <a:blip r:embed="rId6"/>
            <a:stretch>
              <a:fillRect/>
            </a:stretch>
          </a:blipFill>
          <a:ln w="12700">
            <a:miter lim="400000"/>
          </a:ln>
        </p:spPr>
        <p:txBody>
          <a:bodyPr lIns="45719" rIns="45719"/>
          <a:lstStyle/>
          <a:p>
            <a:pPr/>
          </a:p>
        </p:txBody>
      </p:sp>
      <p:sp>
        <p:nvSpPr>
          <p:cNvPr id="127" name="TextBox 14"/>
          <p:cNvSpPr txBox="1"/>
          <p:nvPr/>
        </p:nvSpPr>
        <p:spPr>
          <a:xfrm>
            <a:off x="2998975" y="1763711"/>
            <a:ext cx="3759896" cy="33873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9000"/>
              </a:lnSpc>
              <a:defRPr sz="6400">
                <a:latin typeface="Caslon #3"/>
                <a:ea typeface="Caslon #3"/>
                <a:cs typeface="Caslon #3"/>
                <a:sym typeface="Caslon #3"/>
              </a:defRPr>
            </a:pPr>
            <a:r>
              <a:t>Programs</a:t>
            </a:r>
          </a:p>
          <a:p>
            <a:pPr algn="ctr">
              <a:lnSpc>
                <a:spcPts val="9000"/>
              </a:lnSpc>
              <a:defRPr sz="6400">
                <a:latin typeface="Caslon #3"/>
                <a:ea typeface="Caslon #3"/>
                <a:cs typeface="Caslon #3"/>
                <a:sym typeface="Caslon #3"/>
              </a:defRPr>
            </a:pPr>
            <a:r>
              <a:t>and </a:t>
            </a:r>
          </a:p>
          <a:p>
            <a:pPr algn="ctr">
              <a:lnSpc>
                <a:spcPts val="9000"/>
              </a:lnSpc>
              <a:defRPr sz="6400">
                <a:latin typeface="Caslon #3"/>
                <a:ea typeface="Caslon #3"/>
                <a:cs typeface="Caslon #3"/>
                <a:sym typeface="Caslon #3"/>
              </a:defRPr>
            </a:pPr>
            <a:r>
              <a:t>Services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547" name="Group 3"/>
          <p:cNvGrpSpPr/>
          <p:nvPr/>
        </p:nvGrpSpPr>
        <p:grpSpPr>
          <a:xfrm>
            <a:off x="-379931" y="-454284"/>
            <a:ext cx="10517706" cy="8223770"/>
            <a:chOff x="0" y="0"/>
            <a:chExt cx="10517705" cy="8223769"/>
          </a:xfrm>
        </p:grpSpPr>
        <p:sp>
          <p:nvSpPr>
            <p:cNvPr id="542"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43"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44"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45"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46"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548" name="Freeform 13"/>
          <p:cNvSpPr/>
          <p:nvPr/>
        </p:nvSpPr>
        <p:spPr>
          <a:xfrm>
            <a:off x="4783756" y="4828275"/>
            <a:ext cx="3901441" cy="1609345"/>
          </a:xfrm>
          <a:prstGeom prst="rect">
            <a:avLst/>
          </a:prstGeom>
          <a:blipFill>
            <a:blip r:embed="rId6"/>
            <a:stretch>
              <a:fillRect/>
            </a:stretch>
          </a:blipFill>
          <a:ln w="12700">
            <a:miter lim="400000"/>
          </a:ln>
        </p:spPr>
        <p:txBody>
          <a:bodyPr lIns="45719" rIns="45719"/>
          <a:lstStyle/>
          <a:p>
            <a:pPr/>
          </a:p>
        </p:txBody>
      </p:sp>
      <p:sp>
        <p:nvSpPr>
          <p:cNvPr id="549" name="Freeform 14"/>
          <p:cNvSpPr/>
          <p:nvPr/>
        </p:nvSpPr>
        <p:spPr>
          <a:xfrm>
            <a:off x="1595390" y="5326548"/>
            <a:ext cx="517215" cy="934021"/>
          </a:xfrm>
          <a:prstGeom prst="rect">
            <a:avLst/>
          </a:prstGeom>
          <a:blipFill>
            <a:blip r:embed="rId7"/>
            <a:stretch>
              <a:fillRect/>
            </a:stretch>
          </a:blipFill>
          <a:ln w="12700">
            <a:miter lim="400000"/>
          </a:ln>
        </p:spPr>
        <p:txBody>
          <a:bodyPr lIns="45719" rIns="45719"/>
          <a:lstStyle/>
          <a:p>
            <a:pPr/>
          </a:p>
        </p:txBody>
      </p:sp>
      <p:sp>
        <p:nvSpPr>
          <p:cNvPr id="550" name="Freeform 15"/>
          <p:cNvSpPr/>
          <p:nvPr/>
        </p:nvSpPr>
        <p:spPr>
          <a:xfrm>
            <a:off x="2563852" y="5326548"/>
            <a:ext cx="918118" cy="912379"/>
          </a:xfrm>
          <a:prstGeom prst="rect">
            <a:avLst/>
          </a:prstGeom>
          <a:blipFill>
            <a:blip r:embed="rId8"/>
            <a:stretch>
              <a:fillRect/>
            </a:stretch>
          </a:blipFill>
          <a:ln w="12700">
            <a:miter lim="400000"/>
          </a:ln>
        </p:spPr>
        <p:txBody>
          <a:bodyPr lIns="45719" rIns="45719"/>
          <a:lstStyle/>
          <a:p>
            <a:pPr/>
          </a:p>
        </p:txBody>
      </p:sp>
      <p:sp>
        <p:nvSpPr>
          <p:cNvPr id="551" name="Freeform 16"/>
          <p:cNvSpPr/>
          <p:nvPr/>
        </p:nvSpPr>
        <p:spPr>
          <a:xfrm>
            <a:off x="3846231" y="5326548"/>
            <a:ext cx="701393" cy="912379"/>
          </a:xfrm>
          <a:prstGeom prst="rect">
            <a:avLst/>
          </a:prstGeom>
          <a:blipFill>
            <a:blip r:embed="rId9"/>
            <a:stretch>
              <a:fillRect/>
            </a:stretch>
          </a:blipFill>
          <a:ln w="12700">
            <a:miter lim="400000"/>
          </a:ln>
        </p:spPr>
        <p:txBody>
          <a:bodyPr lIns="45719" rIns="45719"/>
          <a:lstStyle/>
          <a:p>
            <a:pPr/>
          </a:p>
        </p:txBody>
      </p:sp>
      <p:sp>
        <p:nvSpPr>
          <p:cNvPr id="552" name="Freeform 17"/>
          <p:cNvSpPr/>
          <p:nvPr/>
        </p:nvSpPr>
        <p:spPr>
          <a:xfrm>
            <a:off x="4196927" y="5806199"/>
            <a:ext cx="432729" cy="432728"/>
          </a:xfrm>
          <a:prstGeom prst="rect">
            <a:avLst/>
          </a:prstGeom>
          <a:blipFill>
            <a:blip r:embed="rId10"/>
            <a:stretch>
              <a:fillRect/>
            </a:stretch>
          </a:blipFill>
          <a:ln w="12700">
            <a:miter lim="400000"/>
          </a:ln>
        </p:spPr>
        <p:txBody>
          <a:bodyPr lIns="45719" rIns="45719"/>
          <a:lstStyle/>
          <a:p>
            <a:pPr/>
          </a:p>
        </p:txBody>
      </p:sp>
      <p:sp>
        <p:nvSpPr>
          <p:cNvPr id="553" name="Freeform 18"/>
          <p:cNvSpPr/>
          <p:nvPr/>
        </p:nvSpPr>
        <p:spPr>
          <a:xfrm>
            <a:off x="3068305" y="5806199"/>
            <a:ext cx="413664" cy="413663"/>
          </a:xfrm>
          <a:prstGeom prst="rect">
            <a:avLst/>
          </a:prstGeom>
          <a:blipFill>
            <a:blip r:embed="rId11"/>
            <a:stretch>
              <a:fillRect/>
            </a:stretch>
          </a:blipFill>
          <a:ln w="12700">
            <a:miter lim="400000"/>
          </a:ln>
        </p:spPr>
        <p:txBody>
          <a:bodyPr lIns="45719" rIns="45719"/>
          <a:lstStyle/>
          <a:p>
            <a:pPr/>
          </a:p>
        </p:txBody>
      </p:sp>
      <p:sp>
        <p:nvSpPr>
          <p:cNvPr id="554" name="TextBox 19"/>
          <p:cNvSpPr txBox="1"/>
          <p:nvPr/>
        </p:nvSpPr>
        <p:spPr>
          <a:xfrm>
            <a:off x="1287495" y="2201813"/>
            <a:ext cx="8125632" cy="21437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885173" indent="-442586">
              <a:lnSpc>
                <a:spcPts val="5700"/>
              </a:lnSpc>
              <a:buSzPct val="100000"/>
              <a:buFont typeface="Arial"/>
              <a:buChar char="•"/>
              <a:defRPr sz="4000">
                <a:latin typeface="Arimo"/>
                <a:ea typeface="Arimo"/>
                <a:cs typeface="Arimo"/>
                <a:sym typeface="Arimo"/>
              </a:defRPr>
            </a:pPr>
            <a:r>
              <a:t>Homeschool Parents Night  Out/In</a:t>
            </a:r>
          </a:p>
          <a:p>
            <a:pPr lvl="1" marL="885173" indent="-442586">
              <a:lnSpc>
                <a:spcPts val="5700"/>
              </a:lnSpc>
              <a:buSzPct val="100000"/>
              <a:buFont typeface="Arial"/>
              <a:buChar char="•"/>
              <a:defRPr sz="4000">
                <a:latin typeface="Arimo"/>
                <a:ea typeface="Arimo"/>
                <a:cs typeface="Arimo"/>
                <a:sym typeface="Arimo"/>
              </a:defRPr>
            </a:pPr>
            <a:r>
              <a:t>How-to Homeschool Transcripts</a:t>
            </a:r>
          </a:p>
        </p:txBody>
      </p:sp>
      <p:sp>
        <p:nvSpPr>
          <p:cNvPr id="555" name="Freeform 20"/>
          <p:cNvSpPr/>
          <p:nvPr/>
        </p:nvSpPr>
        <p:spPr>
          <a:xfrm>
            <a:off x="1359752" y="410628"/>
            <a:ext cx="1171443" cy="1171444"/>
          </a:xfrm>
          <a:prstGeom prst="rect">
            <a:avLst/>
          </a:prstGeom>
          <a:blipFill>
            <a:blip r:embed="rId12"/>
            <a:stretch>
              <a:fillRect/>
            </a:stretch>
          </a:blipFill>
          <a:ln w="12700">
            <a:miter lim="400000"/>
          </a:ln>
        </p:spPr>
        <p:txBody>
          <a:bodyPr lIns="45719" rIns="45719"/>
          <a:lstStyle/>
          <a:p>
            <a:pPr/>
          </a:p>
        </p:txBody>
      </p:sp>
      <p:sp>
        <p:nvSpPr>
          <p:cNvPr id="556" name="TextBox 21"/>
          <p:cNvSpPr txBox="1"/>
          <p:nvPr/>
        </p:nvSpPr>
        <p:spPr>
          <a:xfrm>
            <a:off x="1287496" y="1556117"/>
            <a:ext cx="7011573" cy="7090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906764" indent="-453382">
              <a:lnSpc>
                <a:spcPts val="5800"/>
              </a:lnSpc>
              <a:buSzPct val="100000"/>
              <a:buFont typeface="Arial"/>
              <a:buChar char="•"/>
              <a:defRPr sz="4100">
                <a:latin typeface="Arimo"/>
                <a:ea typeface="Arimo"/>
                <a:cs typeface="Arimo"/>
                <a:sym typeface="Arimo"/>
              </a:defRPr>
            </a:pPr>
            <a:r>
              <a:t>Homeschool 101</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564" name="Group 3"/>
          <p:cNvGrpSpPr/>
          <p:nvPr/>
        </p:nvGrpSpPr>
        <p:grpSpPr>
          <a:xfrm>
            <a:off x="-379931" y="-454284"/>
            <a:ext cx="10517706" cy="8223770"/>
            <a:chOff x="0" y="0"/>
            <a:chExt cx="10517705" cy="8223769"/>
          </a:xfrm>
        </p:grpSpPr>
        <p:sp>
          <p:nvSpPr>
            <p:cNvPr id="559"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60"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61"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62"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63"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565" name="Freeform 13"/>
          <p:cNvSpPr/>
          <p:nvPr/>
        </p:nvSpPr>
        <p:spPr>
          <a:xfrm>
            <a:off x="7355168" y="5813636"/>
            <a:ext cx="1868751" cy="1280096"/>
          </a:xfrm>
          <a:prstGeom prst="rect">
            <a:avLst/>
          </a:prstGeom>
          <a:blipFill>
            <a:blip r:embed="rId6"/>
            <a:stretch>
              <a:fillRect/>
            </a:stretch>
          </a:blipFill>
          <a:ln w="12700">
            <a:miter lim="400000"/>
          </a:ln>
        </p:spPr>
        <p:txBody>
          <a:bodyPr lIns="45719" rIns="45719"/>
          <a:lstStyle/>
          <a:p>
            <a:pPr/>
          </a:p>
        </p:txBody>
      </p:sp>
      <p:sp>
        <p:nvSpPr>
          <p:cNvPr id="566" name="Freeform 14"/>
          <p:cNvSpPr/>
          <p:nvPr/>
        </p:nvSpPr>
        <p:spPr>
          <a:xfrm>
            <a:off x="1307115" y="1226046"/>
            <a:ext cx="3901442" cy="2857806"/>
          </a:xfrm>
          <a:prstGeom prst="rect">
            <a:avLst/>
          </a:prstGeom>
          <a:blipFill>
            <a:blip r:embed="rId7"/>
            <a:stretch>
              <a:fillRect/>
            </a:stretch>
          </a:blipFill>
          <a:ln w="12700">
            <a:miter lim="400000"/>
          </a:ln>
        </p:spPr>
        <p:txBody>
          <a:bodyPr lIns="45719" rIns="45719"/>
          <a:lstStyle/>
          <a:p>
            <a:pPr/>
          </a:p>
        </p:txBody>
      </p:sp>
      <p:sp>
        <p:nvSpPr>
          <p:cNvPr id="567" name="Freeform 15"/>
          <p:cNvSpPr/>
          <p:nvPr/>
        </p:nvSpPr>
        <p:spPr>
          <a:xfrm>
            <a:off x="4410173" y="3324729"/>
            <a:ext cx="3085391" cy="2761427"/>
          </a:xfrm>
          <a:prstGeom prst="rect">
            <a:avLst/>
          </a:prstGeom>
          <a:blipFill>
            <a:blip r:embed="rId8"/>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575" name="Group 3"/>
          <p:cNvGrpSpPr/>
          <p:nvPr/>
        </p:nvGrpSpPr>
        <p:grpSpPr>
          <a:xfrm>
            <a:off x="-475095" y="-291700"/>
            <a:ext cx="10517706" cy="8223770"/>
            <a:chOff x="0" y="0"/>
            <a:chExt cx="10517705" cy="8223769"/>
          </a:xfrm>
        </p:grpSpPr>
        <p:sp>
          <p:nvSpPr>
            <p:cNvPr id="570"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71"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72"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73"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74"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576" name="Freeform 13"/>
          <p:cNvSpPr/>
          <p:nvPr/>
        </p:nvSpPr>
        <p:spPr>
          <a:xfrm>
            <a:off x="7931926" y="5331324"/>
            <a:ext cx="868812" cy="1527581"/>
          </a:xfrm>
          <a:prstGeom prst="rect">
            <a:avLst/>
          </a:prstGeom>
          <a:blipFill>
            <a:blip r:embed="rId6"/>
            <a:stretch>
              <a:fillRect/>
            </a:stretch>
          </a:blipFill>
          <a:ln w="12700">
            <a:miter lim="400000"/>
          </a:ln>
        </p:spPr>
        <p:txBody>
          <a:bodyPr lIns="45719" rIns="45719"/>
          <a:lstStyle/>
          <a:p>
            <a:pPr/>
          </a:p>
        </p:txBody>
      </p:sp>
      <p:sp>
        <p:nvSpPr>
          <p:cNvPr id="577" name="TextBox 14"/>
          <p:cNvSpPr txBox="1"/>
          <p:nvPr/>
        </p:nvSpPr>
        <p:spPr>
          <a:xfrm>
            <a:off x="1872122" y="1929351"/>
            <a:ext cx="6059805" cy="424357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1900"/>
              </a:lnSpc>
            </a:pPr>
          </a:p>
          <a:p>
            <a:pPr algn="ctr">
              <a:lnSpc>
                <a:spcPts val="2300"/>
              </a:lnSpc>
            </a:pPr>
          </a:p>
          <a:p>
            <a:pPr algn="ctr">
              <a:lnSpc>
                <a:spcPts val="3100"/>
              </a:lnSpc>
              <a:defRPr sz="2200">
                <a:latin typeface="Canva Sans Italics"/>
                <a:ea typeface="Canva Sans Italics"/>
                <a:cs typeface="Canva Sans Italics"/>
                <a:sym typeface="Canva Sans Italics"/>
              </a:defRPr>
            </a:pPr>
            <a:r>
              <a:t>Library Services to Homeschoolers: A Guide</a:t>
            </a:r>
          </a:p>
          <a:p>
            <a:pPr algn="ctr">
              <a:lnSpc>
                <a:spcPts val="3100"/>
              </a:lnSpc>
              <a:defRPr sz="2200">
                <a:latin typeface="Canva Sans"/>
                <a:ea typeface="Canva Sans"/>
                <a:cs typeface="Canva Sans"/>
                <a:sym typeface="Canva Sans"/>
              </a:defRPr>
            </a:pPr>
            <a:r>
              <a:t> will help librarians understand and serve their homeschooling community.</a:t>
            </a:r>
          </a:p>
          <a:p>
            <a:pPr algn="ctr">
              <a:lnSpc>
                <a:spcPts val="2700"/>
              </a:lnSpc>
              <a:defRPr sz="2200">
                <a:latin typeface="Canva Sans"/>
                <a:ea typeface="Canva Sans"/>
                <a:cs typeface="Canva Sans"/>
                <a:sym typeface="Canva Sans"/>
              </a:defRPr>
            </a:pPr>
          </a:p>
          <a:p>
            <a:pPr algn="ctr">
              <a:lnSpc>
                <a:spcPts val="2700"/>
              </a:lnSpc>
              <a:defRPr sz="2200">
                <a:latin typeface="Canva Sans"/>
                <a:ea typeface="Canva Sans"/>
                <a:cs typeface="Canva Sans"/>
                <a:sym typeface="Canva Sans"/>
              </a:defRPr>
            </a:pPr>
          </a:p>
          <a:p>
            <a:pPr algn="ctr">
              <a:lnSpc>
                <a:spcPts val="2700"/>
              </a:lnSpc>
              <a:defRPr sz="2200">
                <a:latin typeface="Canva Sans"/>
                <a:ea typeface="Canva Sans"/>
                <a:cs typeface="Canva Sans"/>
                <a:sym typeface="Canva Sans"/>
              </a:defRPr>
            </a:pPr>
          </a:p>
          <a:p>
            <a:pPr algn="ctr">
              <a:lnSpc>
                <a:spcPts val="1900"/>
              </a:lnSpc>
              <a:defRPr sz="2200">
                <a:latin typeface="Canva Sans"/>
                <a:ea typeface="Canva Sans"/>
                <a:cs typeface="Canva Sans"/>
                <a:sym typeface="Canva Sans"/>
              </a:defRPr>
            </a:pPr>
          </a:p>
          <a:p>
            <a:pPr algn="ctr">
              <a:lnSpc>
                <a:spcPts val="2500"/>
              </a:lnSpc>
              <a:defRPr>
                <a:latin typeface="Canva Sans"/>
                <a:ea typeface="Canva Sans"/>
                <a:cs typeface="Canva Sans"/>
                <a:sym typeface="Canva Sans"/>
              </a:defRPr>
            </a:pPr>
            <a:r>
              <a:t>Contact me anytime!! </a:t>
            </a:r>
          </a:p>
          <a:p>
            <a:pPr algn="ctr">
              <a:lnSpc>
                <a:spcPts val="2500"/>
              </a:lnSpc>
              <a:defRPr>
                <a:latin typeface="Canva Sans"/>
                <a:ea typeface="Canva Sans"/>
                <a:cs typeface="Canva Sans"/>
                <a:sym typeface="Canva Sans"/>
              </a:defRPr>
            </a:pPr>
            <a:r>
              <a:t>Email: christina.g.caputo@gmail.com</a:t>
            </a:r>
          </a:p>
          <a:p>
            <a:pPr algn="ctr">
              <a:lnSpc>
                <a:spcPts val="2500"/>
              </a:lnSpc>
              <a:defRPr>
                <a:latin typeface="Canva Sans"/>
                <a:ea typeface="Canva Sans"/>
                <a:cs typeface="Canva Sans"/>
                <a:sym typeface="Canva Sans"/>
              </a:defRPr>
            </a:pPr>
            <a:r>
              <a:t>Connect on LinkedIn: https://www.linkedin.com/in/christinagiovannelli/</a:t>
            </a:r>
          </a:p>
        </p:txBody>
      </p:sp>
      <p:sp>
        <p:nvSpPr>
          <p:cNvPr id="578" name="Freeform 15"/>
          <p:cNvSpPr/>
          <p:nvPr/>
        </p:nvSpPr>
        <p:spPr>
          <a:xfrm>
            <a:off x="1345471" y="1285997"/>
            <a:ext cx="1053303" cy="1053303"/>
          </a:xfrm>
          <a:prstGeom prst="rect">
            <a:avLst/>
          </a:prstGeom>
          <a:blipFill>
            <a:blip r:embed="rId7"/>
            <a:stretch>
              <a:fillRect/>
            </a:stretch>
          </a:blipFill>
          <a:ln w="12700">
            <a:miter lim="400000"/>
          </a:ln>
        </p:spPr>
        <p:txBody>
          <a:bodyPr lIns="45719" rIns="45719"/>
          <a:lstStyle/>
          <a:p>
            <a:pPr/>
          </a:p>
        </p:txBody>
      </p:sp>
      <p:sp>
        <p:nvSpPr>
          <p:cNvPr id="579" name="Freeform 16"/>
          <p:cNvSpPr/>
          <p:nvPr/>
        </p:nvSpPr>
        <p:spPr>
          <a:xfrm>
            <a:off x="2804901" y="1689811"/>
            <a:ext cx="1553129" cy="245676"/>
          </a:xfrm>
          <a:prstGeom prst="rect">
            <a:avLst/>
          </a:prstGeom>
          <a:blipFill>
            <a:blip r:embed="rId8"/>
            <a:stretch>
              <a:fillRect/>
            </a:stretch>
          </a:blipFill>
          <a:ln w="12700">
            <a:miter lim="400000"/>
          </a:ln>
        </p:spPr>
        <p:txBody>
          <a:bodyPr lIns="45719" rIns="45719"/>
          <a:lstStyle/>
          <a:p>
            <a:pPr/>
          </a:p>
        </p:txBody>
      </p:sp>
      <p:sp>
        <p:nvSpPr>
          <p:cNvPr id="580" name="Freeform 17"/>
          <p:cNvSpPr/>
          <p:nvPr/>
        </p:nvSpPr>
        <p:spPr>
          <a:xfrm>
            <a:off x="6454842" y="1619868"/>
            <a:ext cx="620190" cy="631237"/>
          </a:xfrm>
          <a:prstGeom prst="rect">
            <a:avLst/>
          </a:prstGeom>
          <a:blipFill>
            <a:blip r:embed="rId9"/>
            <a:stretch>
              <a:fillRect/>
            </a:stretch>
          </a:blipFill>
          <a:ln w="12700">
            <a:miter lim="400000"/>
          </a:ln>
        </p:spPr>
        <p:txBody>
          <a:bodyPr lIns="45719" rIns="45719"/>
          <a:lstStyle/>
          <a:p>
            <a:pPr/>
          </a:p>
        </p:txBody>
      </p:sp>
      <p:sp>
        <p:nvSpPr>
          <p:cNvPr id="581" name="Freeform 18"/>
          <p:cNvSpPr/>
          <p:nvPr/>
        </p:nvSpPr>
        <p:spPr>
          <a:xfrm>
            <a:off x="7273269" y="1619868"/>
            <a:ext cx="384268" cy="631237"/>
          </a:xfrm>
          <a:prstGeom prst="rect">
            <a:avLst/>
          </a:prstGeom>
          <a:blipFill>
            <a:blip r:embed="rId10"/>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135" name="Group 3"/>
          <p:cNvGrpSpPr/>
          <p:nvPr/>
        </p:nvGrpSpPr>
        <p:grpSpPr>
          <a:xfrm>
            <a:off x="-379931" y="-454284"/>
            <a:ext cx="10517706" cy="8223770"/>
            <a:chOff x="0" y="0"/>
            <a:chExt cx="10517705" cy="8223769"/>
          </a:xfrm>
        </p:grpSpPr>
        <p:sp>
          <p:nvSpPr>
            <p:cNvPr id="130"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31"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32"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33"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34"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136" name="Freeform 13"/>
          <p:cNvSpPr/>
          <p:nvPr/>
        </p:nvSpPr>
        <p:spPr>
          <a:xfrm>
            <a:off x="1640231" y="1084864"/>
            <a:ext cx="6473138" cy="1480732"/>
          </a:xfrm>
          <a:prstGeom prst="rect">
            <a:avLst/>
          </a:prstGeom>
          <a:blipFill>
            <a:blip r:embed="rId6"/>
            <a:stretch>
              <a:fillRect/>
            </a:stretch>
          </a:blipFill>
          <a:ln w="12700">
            <a:miter lim="400000"/>
          </a:ln>
        </p:spPr>
        <p:txBody>
          <a:bodyPr lIns="45719" rIns="45719"/>
          <a:lstStyle/>
          <a:p>
            <a:pPr/>
          </a:p>
        </p:txBody>
      </p:sp>
      <p:sp>
        <p:nvSpPr>
          <p:cNvPr id="137" name="Freeform 14"/>
          <p:cNvSpPr/>
          <p:nvPr/>
        </p:nvSpPr>
        <p:spPr>
          <a:xfrm>
            <a:off x="2784553" y="2807479"/>
            <a:ext cx="4535311" cy="3526204"/>
          </a:xfrm>
          <a:prstGeom prst="rect">
            <a:avLst/>
          </a:prstGeom>
          <a:blipFill>
            <a:blip r:embed="rId7"/>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145" name="Group 3"/>
          <p:cNvGrpSpPr/>
          <p:nvPr/>
        </p:nvGrpSpPr>
        <p:grpSpPr>
          <a:xfrm>
            <a:off x="-379931" y="-454284"/>
            <a:ext cx="10517706" cy="8223770"/>
            <a:chOff x="0" y="0"/>
            <a:chExt cx="10517705" cy="8223769"/>
          </a:xfrm>
        </p:grpSpPr>
        <p:sp>
          <p:nvSpPr>
            <p:cNvPr id="140"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41"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42"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43"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44"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146" name="Freeform 13"/>
          <p:cNvSpPr/>
          <p:nvPr/>
        </p:nvSpPr>
        <p:spPr>
          <a:xfrm>
            <a:off x="2086062" y="2423683"/>
            <a:ext cx="6232707" cy="3816322"/>
          </a:xfrm>
          <a:prstGeom prst="rect">
            <a:avLst/>
          </a:prstGeom>
          <a:blipFill>
            <a:blip r:embed="rId6"/>
            <a:stretch>
              <a:fillRect/>
            </a:stretch>
          </a:blipFill>
          <a:ln w="12700">
            <a:miter lim="400000"/>
          </a:ln>
        </p:spPr>
        <p:txBody>
          <a:bodyPr lIns="45719" rIns="45719"/>
          <a:lstStyle/>
          <a:p>
            <a:pPr/>
          </a:p>
        </p:txBody>
      </p:sp>
      <p:sp>
        <p:nvSpPr>
          <p:cNvPr id="147" name="Freeform 14"/>
          <p:cNvSpPr/>
          <p:nvPr/>
        </p:nvSpPr>
        <p:spPr>
          <a:xfrm>
            <a:off x="7518479" y="5610990"/>
            <a:ext cx="1264931" cy="1363807"/>
          </a:xfrm>
          <a:prstGeom prst="rect">
            <a:avLst/>
          </a:prstGeom>
          <a:blipFill>
            <a:blip r:embed="rId7"/>
            <a:stretch>
              <a:fillRect/>
            </a:stretch>
          </a:blipFill>
          <a:ln w="12700">
            <a:miter lim="400000"/>
          </a:ln>
        </p:spPr>
        <p:txBody>
          <a:bodyPr lIns="45719" rIns="45719"/>
          <a:lstStyle/>
          <a:p>
            <a:pPr/>
          </a:p>
        </p:txBody>
      </p:sp>
      <p:grpSp>
        <p:nvGrpSpPr>
          <p:cNvPr id="151" name="Group 15"/>
          <p:cNvGrpSpPr/>
          <p:nvPr/>
        </p:nvGrpSpPr>
        <p:grpSpPr>
          <a:xfrm>
            <a:off x="137633" y="5998881"/>
            <a:ext cx="3403986" cy="795417"/>
            <a:chOff x="0" y="0"/>
            <a:chExt cx="3403984" cy="795416"/>
          </a:xfrm>
        </p:grpSpPr>
        <p:sp>
          <p:nvSpPr>
            <p:cNvPr id="148" name="Freeform 17"/>
            <p:cNvSpPr/>
            <p:nvPr/>
          </p:nvSpPr>
          <p:spPr>
            <a:xfrm>
              <a:off x="-1" y="-1"/>
              <a:ext cx="3403986" cy="795418"/>
            </a:xfrm>
            <a:prstGeom prst="rect">
              <a:avLst/>
            </a:prstGeom>
            <a:solidFill>
              <a:srgbClr val="FFBD59"/>
            </a:solidFill>
            <a:ln w="12700" cap="flat">
              <a:noFill/>
              <a:miter lim="400000"/>
            </a:ln>
            <a:effectLst/>
          </p:spPr>
          <p:txBody>
            <a:bodyPr wrap="square" lIns="45719" tIns="45719" rIns="45719" bIns="45719" numCol="1" anchor="t">
              <a:noAutofit/>
            </a:bodyPr>
            <a:lstStyle/>
            <a:p>
              <a:pPr/>
            </a:p>
          </p:txBody>
        </p:sp>
        <p:sp>
          <p:nvSpPr>
            <p:cNvPr id="149" name="Freeform 19"/>
            <p:cNvSpPr/>
            <p:nvPr/>
          </p:nvSpPr>
          <p:spPr>
            <a:xfrm>
              <a:off x="82088" y="46749"/>
              <a:ext cx="701919" cy="701918"/>
            </a:xfrm>
            <a:prstGeom prst="rect">
              <a:avLst/>
            </a:prstGeom>
            <a:blipFill rotWithShape="1">
              <a:blip r:embed="rId8"/>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50" name="TextBox 20"/>
            <p:cNvSpPr txBox="1"/>
            <p:nvPr/>
          </p:nvSpPr>
          <p:spPr>
            <a:xfrm>
              <a:off x="847952" y="98896"/>
              <a:ext cx="2480160" cy="4518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a:lnSpc>
                  <a:spcPts val="900"/>
                </a:lnSpc>
                <a:defRPr sz="600">
                  <a:solidFill>
                    <a:srgbClr val="DD0505"/>
                  </a:solidFill>
                  <a:latin typeface="Canva Sans"/>
                  <a:ea typeface="Canva Sans"/>
                  <a:cs typeface="Canva Sans"/>
                  <a:sym typeface="Canva Sans"/>
                </a:defRPr>
              </a:lvl1pPr>
            </a:lstStyle>
            <a:p>
              <a:pPr/>
              <a:r>
                <a:t>Disclaimer: The legal information listed here is not the same as legal advice. The library does not provide legal advice or prepare legal forms. Users of resources listed here should consult with a qualified attorney to address any legal questions or for legal advice.</a:t>
              </a:r>
            </a:p>
          </p:txBody>
        </p:sp>
      </p:grpSp>
      <p:sp>
        <p:nvSpPr>
          <p:cNvPr id="152" name="TextBox 21"/>
          <p:cNvSpPr txBox="1"/>
          <p:nvPr/>
        </p:nvSpPr>
        <p:spPr>
          <a:xfrm>
            <a:off x="2086062" y="1141584"/>
            <a:ext cx="5585719" cy="23517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600"/>
              </a:lnSpc>
              <a:defRPr sz="2600">
                <a:latin typeface="Caslon #540"/>
                <a:ea typeface="Caslon #540"/>
                <a:cs typeface="Caslon #540"/>
                <a:sym typeface="Caslon #540"/>
              </a:defRPr>
            </a:pPr>
            <a:r>
              <a:t>Homeschool Legal Defense Association</a:t>
            </a:r>
          </a:p>
          <a:p>
            <a:pPr algn="ctr">
              <a:lnSpc>
                <a:spcPts val="3600"/>
              </a:lnSpc>
              <a:defRPr sz="2600">
                <a:latin typeface="Caslon #540"/>
                <a:ea typeface="Caslon #540"/>
                <a:cs typeface="Caslon #540"/>
                <a:sym typeface="Caslon #540"/>
              </a:defRPr>
            </a:pPr>
            <a:r>
              <a:t>Time for Learning</a:t>
            </a:r>
          </a:p>
          <a:p>
            <a:pPr algn="ctr">
              <a:lnSpc>
                <a:spcPts val="3600"/>
              </a:lnSpc>
              <a:defRPr sz="2600">
                <a:latin typeface="Caslon #540"/>
                <a:ea typeface="Caslon #540"/>
                <a:cs typeface="Caslon #540"/>
                <a:sym typeface="Caslon #540"/>
              </a:defRPr>
            </a:pPr>
            <a:r>
              <a:t>State Board of Education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160" name="Group 3"/>
          <p:cNvGrpSpPr/>
          <p:nvPr/>
        </p:nvGrpSpPr>
        <p:grpSpPr>
          <a:xfrm>
            <a:off x="-379931" y="-454284"/>
            <a:ext cx="10517706" cy="8223770"/>
            <a:chOff x="0" y="0"/>
            <a:chExt cx="10517705" cy="8223769"/>
          </a:xfrm>
        </p:grpSpPr>
        <p:sp>
          <p:nvSpPr>
            <p:cNvPr id="155"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56"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57"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58"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59"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161" name="Freeform 13"/>
          <p:cNvSpPr/>
          <p:nvPr/>
        </p:nvSpPr>
        <p:spPr>
          <a:xfrm>
            <a:off x="2035599" y="2118652"/>
            <a:ext cx="5686645" cy="3077897"/>
          </a:xfrm>
          <a:prstGeom prst="rect">
            <a:avLst/>
          </a:prstGeom>
          <a:blipFill>
            <a:blip r:embed="rId6"/>
            <a:stretch>
              <a:fillRect/>
            </a:stretch>
          </a:blipFill>
          <a:ln w="12700">
            <a:miter lim="400000"/>
          </a:ln>
        </p:spPr>
        <p:txBody>
          <a:bodyPr lIns="45719" rIns="45719"/>
          <a:lstStyle/>
          <a:p>
            <a:pPr/>
          </a:p>
        </p:txBody>
      </p:sp>
      <p:sp>
        <p:nvSpPr>
          <p:cNvPr id="162" name="Freeform 14"/>
          <p:cNvSpPr/>
          <p:nvPr/>
        </p:nvSpPr>
        <p:spPr>
          <a:xfrm>
            <a:off x="8053926" y="6050996"/>
            <a:ext cx="968155" cy="1065369"/>
          </a:xfrm>
          <a:prstGeom prst="rect">
            <a:avLst/>
          </a:prstGeom>
          <a:blipFill>
            <a:blip r:embed="rId7"/>
            <a:stretch>
              <a:fillRect/>
            </a:stretch>
          </a:blipFill>
          <a:ln w="12700">
            <a:miter lim="400000"/>
          </a:ln>
        </p:spPr>
        <p:txBody>
          <a:bodyPr lIns="45719" rIns="45719"/>
          <a:lstStyle/>
          <a:p>
            <a:pPr/>
          </a:p>
        </p:txBody>
      </p:sp>
      <p:sp>
        <p:nvSpPr>
          <p:cNvPr id="163" name="Freeform 15"/>
          <p:cNvSpPr/>
          <p:nvPr/>
        </p:nvSpPr>
        <p:spPr>
          <a:xfrm rot="16113484">
            <a:off x="6836540" y="5897674"/>
            <a:ext cx="1677674" cy="715109"/>
          </a:xfrm>
          <a:prstGeom prst="rect">
            <a:avLst/>
          </a:prstGeom>
          <a:blipFill>
            <a:blip r:embed="rId8"/>
            <a:stretch>
              <a:fillRect/>
            </a:stretch>
          </a:blipFill>
          <a:ln w="12700">
            <a:miter lim="400000"/>
          </a:ln>
        </p:spPr>
        <p:txBody>
          <a:bodyPr lIns="45719" rIns="45719"/>
          <a:lstStyle/>
          <a:p>
            <a:pPr/>
          </a:p>
        </p:txBody>
      </p:sp>
      <p:sp>
        <p:nvSpPr>
          <p:cNvPr id="164" name="Freeform 16"/>
          <p:cNvSpPr/>
          <p:nvPr/>
        </p:nvSpPr>
        <p:spPr>
          <a:xfrm rot="16113484">
            <a:off x="5690832" y="6197195"/>
            <a:ext cx="1254384" cy="534681"/>
          </a:xfrm>
          <a:prstGeom prst="rect">
            <a:avLst/>
          </a:prstGeom>
          <a:blipFill>
            <a:blip r:embed="rId8"/>
            <a:stretch>
              <a:fillRect/>
            </a:stretch>
          </a:blipFill>
          <a:ln w="12700">
            <a:miter lim="400000"/>
          </a:ln>
        </p:spPr>
        <p:txBody>
          <a:bodyPr lIns="45719" rIns="45719"/>
          <a:lstStyle/>
          <a:p>
            <a:pPr/>
          </a:p>
        </p:txBody>
      </p:sp>
      <p:sp>
        <p:nvSpPr>
          <p:cNvPr id="165" name="Freeform 17"/>
          <p:cNvSpPr/>
          <p:nvPr/>
        </p:nvSpPr>
        <p:spPr>
          <a:xfrm rot="16113484">
            <a:off x="6178061" y="6008866"/>
            <a:ext cx="1541768" cy="657179"/>
          </a:xfrm>
          <a:prstGeom prst="rect">
            <a:avLst/>
          </a:prstGeom>
          <a:blipFill>
            <a:blip r:embed="rId8"/>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173" name="Group 3"/>
          <p:cNvGrpSpPr/>
          <p:nvPr/>
        </p:nvGrpSpPr>
        <p:grpSpPr>
          <a:xfrm>
            <a:off x="-379931" y="-454284"/>
            <a:ext cx="10517706" cy="8223770"/>
            <a:chOff x="0" y="0"/>
            <a:chExt cx="10517705" cy="8223769"/>
          </a:xfrm>
        </p:grpSpPr>
        <p:sp>
          <p:nvSpPr>
            <p:cNvPr id="168"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69"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70"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71"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72"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174" name="Freeform 13"/>
          <p:cNvSpPr/>
          <p:nvPr/>
        </p:nvSpPr>
        <p:spPr>
          <a:xfrm>
            <a:off x="8061320" y="5788281"/>
            <a:ext cx="1204214" cy="1095834"/>
          </a:xfrm>
          <a:prstGeom prst="rect">
            <a:avLst/>
          </a:prstGeom>
          <a:blipFill>
            <a:blip r:embed="rId6"/>
            <a:stretch>
              <a:fillRect/>
            </a:stretch>
          </a:blipFill>
          <a:ln w="12700">
            <a:miter lim="400000"/>
          </a:ln>
        </p:spPr>
        <p:txBody>
          <a:bodyPr lIns="45719" rIns="45719"/>
          <a:lstStyle/>
          <a:p>
            <a:pPr/>
          </a:p>
        </p:txBody>
      </p:sp>
      <p:sp>
        <p:nvSpPr>
          <p:cNvPr id="175" name="Freeform 14"/>
          <p:cNvSpPr/>
          <p:nvPr/>
        </p:nvSpPr>
        <p:spPr>
          <a:xfrm>
            <a:off x="3160106" y="2001286"/>
            <a:ext cx="3437632" cy="3312627"/>
          </a:xfrm>
          <a:prstGeom prst="rect">
            <a:avLst/>
          </a:prstGeom>
          <a:blipFill>
            <a:blip r:embed="rId7"/>
            <a:stretch>
              <a:fillRect/>
            </a:stretch>
          </a:blipFill>
          <a:ln w="12700">
            <a:miter lim="400000"/>
          </a:ln>
        </p:spPr>
        <p:txBody>
          <a:bodyPr lIns="45719" rIns="45719"/>
          <a:lstStyle/>
          <a:p>
            <a:pPr/>
          </a:p>
        </p:txBody>
      </p:sp>
      <p:sp>
        <p:nvSpPr>
          <p:cNvPr id="176" name="TextBox 15"/>
          <p:cNvSpPr txBox="1"/>
          <p:nvPr/>
        </p:nvSpPr>
        <p:spPr>
          <a:xfrm>
            <a:off x="1252655" y="1018872"/>
            <a:ext cx="7062411" cy="844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6900"/>
              </a:lnSpc>
              <a:defRPr sz="4900">
                <a:latin typeface="Caslon #3"/>
                <a:ea typeface="Caslon #3"/>
                <a:cs typeface="Caslon #3"/>
                <a:sym typeface="Caslon #3"/>
              </a:defRPr>
            </a:lvl1pPr>
          </a:lstStyle>
          <a:p>
            <a:pPr/>
            <a:r>
              <a:t>Library to dos:</a:t>
            </a:r>
          </a:p>
        </p:txBody>
      </p:sp>
      <p:sp>
        <p:nvSpPr>
          <p:cNvPr id="177" name="TextBox 16"/>
          <p:cNvSpPr txBox="1"/>
          <p:nvPr/>
        </p:nvSpPr>
        <p:spPr>
          <a:xfrm>
            <a:off x="1252655" y="5731131"/>
            <a:ext cx="5580738" cy="5496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2200"/>
              </a:lnSpc>
              <a:defRPr sz="1600">
                <a:latin typeface="Canva Sans"/>
                <a:ea typeface="Canva Sans"/>
                <a:cs typeface="Canva Sans"/>
                <a:sym typeface="Canva Sans"/>
              </a:defRPr>
            </a:pPr>
            <a:r>
              <a:t>Create an All Learners Welcome Group in your </a:t>
            </a:r>
          </a:p>
          <a:p>
            <a:pPr>
              <a:lnSpc>
                <a:spcPts val="2200"/>
              </a:lnSpc>
              <a:defRPr sz="1600">
                <a:latin typeface="Canva Sans"/>
                <a:ea typeface="Canva Sans"/>
                <a:cs typeface="Canva Sans"/>
                <a:sym typeface="Canva Sans"/>
              </a:defRPr>
            </a:pPr>
            <a:r>
              <a:t>regional statewide system or association.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185" name="Group 3"/>
          <p:cNvGrpSpPr/>
          <p:nvPr/>
        </p:nvGrpSpPr>
        <p:grpSpPr>
          <a:xfrm>
            <a:off x="-379931" y="-454284"/>
            <a:ext cx="10517706" cy="8223770"/>
            <a:chOff x="0" y="0"/>
            <a:chExt cx="10517705" cy="8223769"/>
          </a:xfrm>
        </p:grpSpPr>
        <p:sp>
          <p:nvSpPr>
            <p:cNvPr id="180"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81"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82"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83"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84"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186" name="Freeform 13"/>
          <p:cNvSpPr/>
          <p:nvPr/>
        </p:nvSpPr>
        <p:spPr>
          <a:xfrm>
            <a:off x="2554251" y="2172122"/>
            <a:ext cx="4459220" cy="2970956"/>
          </a:xfrm>
          <a:prstGeom prst="rect">
            <a:avLst/>
          </a:prstGeom>
          <a:blipFill>
            <a:blip r:embed="rId6"/>
            <a:stretch>
              <a:fillRect/>
            </a:stretch>
          </a:blipFill>
          <a:ln w="12700">
            <a:miter lim="400000"/>
          </a:ln>
        </p:spPr>
        <p:txBody>
          <a:bodyPr lIns="45719" rIns="45719"/>
          <a:lstStyle/>
          <a:p>
            <a:pPr/>
          </a:p>
        </p:txBody>
      </p:sp>
      <p:sp>
        <p:nvSpPr>
          <p:cNvPr id="187" name="Freeform 14"/>
          <p:cNvSpPr/>
          <p:nvPr/>
        </p:nvSpPr>
        <p:spPr>
          <a:xfrm>
            <a:off x="3594513" y="3452526"/>
            <a:ext cx="3097047" cy="1327860"/>
          </a:xfrm>
          <a:prstGeom prst="rect">
            <a:avLst/>
          </a:prstGeom>
          <a:blipFill>
            <a:blip r:embed="rId7"/>
            <a:stretch>
              <a:fillRect/>
            </a:stretch>
          </a:blipFill>
          <a:ln w="12700">
            <a:miter lim="400000"/>
          </a:ln>
        </p:spPr>
        <p:txBody>
          <a:bodyPr lIns="45719" rIns="45719"/>
          <a:lstStyle/>
          <a:p>
            <a:pPr/>
          </a:p>
        </p:txBody>
      </p:sp>
      <p:sp>
        <p:nvSpPr>
          <p:cNvPr id="188" name="Freeform 15"/>
          <p:cNvSpPr/>
          <p:nvPr/>
        </p:nvSpPr>
        <p:spPr>
          <a:xfrm>
            <a:off x="7311472" y="5514578"/>
            <a:ext cx="1710609" cy="1419805"/>
          </a:xfrm>
          <a:prstGeom prst="rect">
            <a:avLst/>
          </a:prstGeom>
          <a:blipFill>
            <a:blip r:embed="rId8"/>
            <a:stretch>
              <a:fillRect/>
            </a:stretch>
          </a:blipFill>
          <a:ln w="12700">
            <a:miter lim="400000"/>
          </a:ln>
        </p:spPr>
        <p:txBody>
          <a:bodyPr lIns="45719" rIns="45719"/>
          <a:lstStyle/>
          <a:p>
            <a:pPr/>
          </a:p>
        </p:txBody>
      </p:sp>
      <p:sp>
        <p:nvSpPr>
          <p:cNvPr id="189" name="TextBox 16"/>
          <p:cNvSpPr txBox="1"/>
          <p:nvPr/>
        </p:nvSpPr>
        <p:spPr>
          <a:xfrm>
            <a:off x="1252655" y="1018872"/>
            <a:ext cx="7062411" cy="8441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6900"/>
              </a:lnSpc>
              <a:defRPr sz="4900">
                <a:latin typeface="Caslon #3"/>
                <a:ea typeface="Caslon #3"/>
                <a:cs typeface="Caslon #3"/>
                <a:sym typeface="Caslon #3"/>
              </a:defRPr>
            </a:lvl1pPr>
          </a:lstStyle>
          <a:p>
            <a:pPr/>
            <a:r>
              <a:t>The Out in “Out”reach</a:t>
            </a:r>
          </a:p>
        </p:txBody>
      </p:sp>
      <p:sp>
        <p:nvSpPr>
          <p:cNvPr id="190" name="TextBox 17"/>
          <p:cNvSpPr txBox="1"/>
          <p:nvPr/>
        </p:nvSpPr>
        <p:spPr>
          <a:xfrm>
            <a:off x="1252655" y="5314527"/>
            <a:ext cx="7396227" cy="9578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1900"/>
              </a:lnSpc>
              <a:defRPr sz="1400">
                <a:latin typeface="Canva Sans"/>
                <a:ea typeface="Canva Sans"/>
                <a:cs typeface="Canva Sans"/>
                <a:sym typeface="Canva Sans"/>
              </a:defRPr>
            </a:pPr>
            <a:r>
              <a:t>Check out:</a:t>
            </a:r>
          </a:p>
          <a:p>
            <a:pPr>
              <a:lnSpc>
                <a:spcPts val="1900"/>
              </a:lnSpc>
              <a:defRPr sz="1400">
                <a:latin typeface="Canva Sans"/>
                <a:ea typeface="Canva Sans"/>
                <a:cs typeface="Canva Sans"/>
                <a:sym typeface="Canva Sans"/>
              </a:defRPr>
            </a:pPr>
            <a:r>
              <a:t> Communities have challenges. Libraries can help: a Step-By-Step Guide </a:t>
            </a:r>
          </a:p>
          <a:p>
            <a:pPr>
              <a:lnSpc>
                <a:spcPts val="1900"/>
              </a:lnSpc>
              <a:defRPr sz="1400">
                <a:latin typeface="Canva Sans"/>
                <a:ea typeface="Canva Sans"/>
                <a:cs typeface="Canva Sans"/>
                <a:sym typeface="Canva Sans"/>
              </a:defRPr>
            </a:pPr>
            <a:r>
              <a:t>to “Turning Outward” to Your Community</a:t>
            </a:r>
          </a:p>
          <a:p>
            <a:pPr>
              <a:lnSpc>
                <a:spcPts val="1900"/>
              </a:lnSpc>
              <a:defRPr sz="1400">
                <a:latin typeface="Canva Sans"/>
                <a:ea typeface="Canva Sans"/>
                <a:cs typeface="Canva Sans"/>
                <a:sym typeface="Canva Sans"/>
              </a:defRPr>
            </a:pPr>
            <a:r>
              <a:t>Workbook: American Library Association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Freeform 2"/>
          <p:cNvSpPr/>
          <p:nvPr/>
        </p:nvSpPr>
        <p:spPr>
          <a:xfrm>
            <a:off x="-379932" y="-291701"/>
            <a:ext cx="11833111" cy="7898602"/>
          </a:xfrm>
          <a:prstGeom prst="rect">
            <a:avLst/>
          </a:prstGeom>
          <a:blipFill>
            <a:blip r:embed="rId2"/>
            <a:stretch>
              <a:fillRect/>
            </a:stretch>
          </a:blipFill>
          <a:ln w="12700">
            <a:miter lim="400000"/>
          </a:ln>
        </p:spPr>
        <p:txBody>
          <a:bodyPr lIns="45719" rIns="45719"/>
          <a:lstStyle/>
          <a:p>
            <a:pPr/>
          </a:p>
        </p:txBody>
      </p:sp>
      <p:grpSp>
        <p:nvGrpSpPr>
          <p:cNvPr id="198" name="Group 3"/>
          <p:cNvGrpSpPr/>
          <p:nvPr/>
        </p:nvGrpSpPr>
        <p:grpSpPr>
          <a:xfrm>
            <a:off x="-379931" y="-454284"/>
            <a:ext cx="10517706" cy="8223770"/>
            <a:chOff x="0" y="0"/>
            <a:chExt cx="10517705" cy="8223769"/>
          </a:xfrm>
        </p:grpSpPr>
        <p:sp>
          <p:nvSpPr>
            <p:cNvPr id="193" name="Freeform 5"/>
            <p:cNvSpPr/>
            <p:nvPr/>
          </p:nvSpPr>
          <p:spPr>
            <a:xfrm>
              <a:off x="670149" y="5539652"/>
              <a:ext cx="746140" cy="746137"/>
            </a:xfrm>
            <a:prstGeom prst="ellipse">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94" name="Freeform 7"/>
            <p:cNvSpPr/>
            <p:nvPr/>
          </p:nvSpPr>
          <p:spPr>
            <a:xfrm>
              <a:off x="670149" y="4085960"/>
              <a:ext cx="746140" cy="746137"/>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95" name="Freeform 8"/>
            <p:cNvSpPr/>
            <p:nvPr/>
          </p:nvSpPr>
          <p:spPr>
            <a:xfrm>
              <a:off x="0" y="0"/>
              <a:ext cx="8290561" cy="3378404"/>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96" name="Freeform 9"/>
            <p:cNvSpPr/>
            <p:nvPr/>
          </p:nvSpPr>
          <p:spPr>
            <a:xfrm rot="10800000">
              <a:off x="2227146" y="4845365"/>
              <a:ext cx="8290560" cy="3378405"/>
            </a:xfrm>
            <a:prstGeom prst="rect">
              <a:avLst/>
            </a:prstGeom>
            <a:blipFill rotWithShape="1">
              <a:blip r:embed="rId5"/>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197" name="Freeform 11"/>
            <p:cNvSpPr/>
            <p:nvPr/>
          </p:nvSpPr>
          <p:spPr>
            <a:xfrm>
              <a:off x="1625021" y="1493764"/>
              <a:ext cx="7263419" cy="5242690"/>
            </a:xfrm>
            <a:prstGeom prst="rect">
              <a:avLst/>
            </a:prstGeom>
            <a:solidFill>
              <a:srgbClr val="FFFFFF"/>
            </a:solidFill>
            <a:ln w="12700" cap="flat">
              <a:noFill/>
              <a:miter lim="400000"/>
            </a:ln>
            <a:effectLst/>
          </p:spPr>
          <p:txBody>
            <a:bodyPr wrap="square" lIns="45719" tIns="45719" rIns="45719" bIns="45719" numCol="1" anchor="t">
              <a:noAutofit/>
            </a:bodyPr>
            <a:lstStyle/>
            <a:p>
              <a:pPr/>
            </a:p>
          </p:txBody>
        </p:sp>
      </p:grpSp>
      <p:sp>
        <p:nvSpPr>
          <p:cNvPr id="199" name="Freeform 13"/>
          <p:cNvSpPr/>
          <p:nvPr/>
        </p:nvSpPr>
        <p:spPr>
          <a:xfrm>
            <a:off x="3001108" y="2253252"/>
            <a:ext cx="3901441" cy="2340866"/>
          </a:xfrm>
          <a:prstGeom prst="rect">
            <a:avLst/>
          </a:prstGeom>
          <a:blipFill>
            <a:blip r:embed="rId6"/>
            <a:stretch>
              <a:fillRect/>
            </a:stretch>
          </a:blipFill>
          <a:ln w="12700">
            <a:miter lim="400000"/>
          </a:ln>
        </p:spPr>
        <p:txBody>
          <a:bodyPr lIns="45719" rIns="45719"/>
          <a:lstStyle/>
          <a:p>
            <a:pPr/>
          </a:p>
        </p:txBody>
      </p:sp>
      <p:sp>
        <p:nvSpPr>
          <p:cNvPr id="200" name="TextBox 14"/>
          <p:cNvSpPr txBox="1"/>
          <p:nvPr/>
        </p:nvSpPr>
        <p:spPr>
          <a:xfrm>
            <a:off x="1277971" y="1009812"/>
            <a:ext cx="7011573" cy="7453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Arimo"/>
                <a:ea typeface="Arimo"/>
                <a:cs typeface="Arimo"/>
                <a:sym typeface="Arimo"/>
              </a:defRPr>
            </a:lvl1pPr>
          </a:lstStyle>
          <a:p>
            <a:pPr/>
            <a:r>
              <a:t>Educator Card</a:t>
            </a:r>
          </a:p>
        </p:txBody>
      </p:sp>
      <p:sp>
        <p:nvSpPr>
          <p:cNvPr id="201" name="TextBox 15"/>
          <p:cNvSpPr txBox="1"/>
          <p:nvPr/>
        </p:nvSpPr>
        <p:spPr>
          <a:xfrm>
            <a:off x="2466644" y="5180676"/>
            <a:ext cx="6886379" cy="105803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1500"/>
              </a:lnSpc>
              <a:defRPr sz="1100">
                <a:latin typeface="Canva Sans"/>
                <a:ea typeface="Canva Sans"/>
                <a:cs typeface="Canva Sans"/>
                <a:sym typeface="Canva Sans"/>
              </a:defRPr>
            </a:pPr>
          </a:p>
          <a:p>
            <a:pPr>
              <a:lnSpc>
                <a:spcPts val="2300"/>
              </a:lnSpc>
              <a:defRPr sz="1700">
                <a:latin typeface="Canva Sans"/>
                <a:ea typeface="Canva Sans"/>
                <a:cs typeface="Canva Sans"/>
                <a:sym typeface="Canva Sans"/>
              </a:defRPr>
            </a:pPr>
            <a:r>
              <a:t>Check out </a:t>
            </a:r>
          </a:p>
          <a:p>
            <a:pPr>
              <a:lnSpc>
                <a:spcPts val="2300"/>
              </a:lnSpc>
              <a:defRPr sz="1700">
                <a:latin typeface="Canva Sans"/>
                <a:ea typeface="Canva Sans"/>
                <a:cs typeface="Canva Sans"/>
                <a:sym typeface="Canva Sans"/>
              </a:defRPr>
            </a:pPr>
            <a:r>
              <a:t>New York Public Library </a:t>
            </a:r>
          </a:p>
          <a:p>
            <a:pPr>
              <a:lnSpc>
                <a:spcPts val="2300"/>
              </a:lnSpc>
              <a:defRPr sz="1700">
                <a:latin typeface="Canva Sans"/>
                <a:ea typeface="Canva Sans"/>
                <a:cs typeface="Canva Sans"/>
                <a:sym typeface="Canva Sans"/>
              </a:defRPr>
            </a:pPr>
            <a:r>
              <a:t>Educator Cards</a:t>
            </a:r>
          </a:p>
        </p:txBody>
      </p:sp>
      <p:grpSp>
        <p:nvGrpSpPr>
          <p:cNvPr id="204" name="Group 16"/>
          <p:cNvGrpSpPr/>
          <p:nvPr/>
        </p:nvGrpSpPr>
        <p:grpSpPr>
          <a:xfrm>
            <a:off x="1505171" y="5321956"/>
            <a:ext cx="783424" cy="912380"/>
            <a:chOff x="0" y="0"/>
            <a:chExt cx="783423" cy="912379"/>
          </a:xfrm>
        </p:grpSpPr>
        <p:sp>
          <p:nvSpPr>
            <p:cNvPr id="202" name="Freeform 17"/>
            <p:cNvSpPr/>
            <p:nvPr/>
          </p:nvSpPr>
          <p:spPr>
            <a:xfrm>
              <a:off x="-1" y="-1"/>
              <a:ext cx="701393" cy="912380"/>
            </a:xfrm>
            <a:prstGeom prst="rect">
              <a:avLst/>
            </a:prstGeom>
            <a:blipFill rotWithShape="1">
              <a:blip r:embed="rId7"/>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203" name="Freeform 18"/>
            <p:cNvSpPr/>
            <p:nvPr/>
          </p:nvSpPr>
          <p:spPr>
            <a:xfrm>
              <a:off x="350695" y="479651"/>
              <a:ext cx="432729" cy="432728"/>
            </a:xfrm>
            <a:prstGeom prst="rect">
              <a:avLst/>
            </a:prstGeom>
            <a:blipFill rotWithShape="1">
              <a:blip r:embed="rId8"/>
              <a:srcRect l="0" t="0" r="0" b="0"/>
              <a:stretch>
                <a:fillRect/>
              </a:stretch>
            </a:blipFill>
            <a:ln w="12700" cap="flat">
              <a:noFill/>
              <a:miter lim="400000"/>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