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2"/>
  </p:notesMasterIdLst>
  <p:sldIdLst>
    <p:sldId id="256" r:id="rId5"/>
    <p:sldId id="258" r:id="rId6"/>
    <p:sldId id="257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70" r:id="rId16"/>
    <p:sldId id="268" r:id="rId17"/>
    <p:sldId id="269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727" autoAdjust="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7/8/2023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ychological_stres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ognitive_dissonance#cite_note-NovaReligio_1999-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5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Cognitive dissonance -https://www.verywellmind.com/what-is-cognitive-dissonance-2795012  Wikipedia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Cognitive dissonance is typically experienced as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Psychological stress"/>
              </a:rPr>
              <a:t>psychological stress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when persons participate in an action that goes against one or more of those things.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According to this theory, when two actions or ideas are not psychologically consistent with each other, people do all in their power to change them until they become consistent. https://en.wikipedia.org/wiki/Cognitive_dissonance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2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 teach people how </a:t>
            </a:r>
            <a:r>
              <a:rPr lang="en-US"/>
              <a:t>to  treat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5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5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5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8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11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3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5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5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9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3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3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a.org/tools/challengesupport/selectionpolicytoolk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ildakweisburg.com/blog/" TargetMode="External"/><Relationship Id="rId2" Type="http://schemas.openxmlformats.org/officeDocument/2006/relationships/hyperlink" Target="mailto:hilda@slworkshop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57" y="740344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Managing difficult conversations</a:t>
            </a:r>
          </a:p>
        </p:txBody>
      </p:sp>
      <p:pic>
        <p:nvPicPr>
          <p:cNvPr id="5" name="Picture 4" descr="A person smiling at camera&#10;&#10;Description automatically generated with low confidence">
            <a:extLst>
              <a:ext uri="{FF2B5EF4-FFF2-40B4-BE49-F238E27FC236}">
                <a16:creationId xmlns:a16="http://schemas.microsoft.com/office/drawing/2014/main" id="{3AC0A8DA-607C-C6B5-0ABE-95302BB0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217" y="1923563"/>
            <a:ext cx="2831679" cy="210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7E4D0-D884-0A1F-1AAF-F9136699948D}"/>
              </a:ext>
            </a:extLst>
          </p:cNvPr>
          <p:cNvSpPr txBox="1"/>
          <p:nvPr/>
        </p:nvSpPr>
        <p:spPr>
          <a:xfrm>
            <a:off x="8619749" y="6441989"/>
            <a:ext cx="345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Hilda Weisburg 7/12/23</a:t>
            </a: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E1DA-5E0A-F40E-8340-88374893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Supervisors / Administrators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3074" name="Picture 2" descr="Mean Boss Cliparts | Free Download Clip Art | Free Clip Art | on ...">
            <a:extLst>
              <a:ext uri="{FF2B5EF4-FFF2-40B4-BE49-F238E27FC236}">
                <a16:creationId xmlns:a16="http://schemas.microsoft.com/office/drawing/2014/main" id="{FBCC0984-7805-DE69-91C5-165D8FBD5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70" y="1416843"/>
            <a:ext cx="530150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99AB2-62C6-C1F8-8A91-8E4BDF326882}"/>
              </a:ext>
            </a:extLst>
          </p:cNvPr>
          <p:cNvSpPr txBox="1"/>
          <p:nvPr/>
        </p:nvSpPr>
        <p:spPr>
          <a:xfrm>
            <a:off x="7070151" y="5847405"/>
            <a:ext cx="1991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https://tinyurl.com/3y2zexrk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7B10-E227-ED9C-B92D-C1F97D377204}"/>
              </a:ext>
            </a:extLst>
          </p:cNvPr>
          <p:cNvSpPr txBox="1"/>
          <p:nvPr/>
        </p:nvSpPr>
        <p:spPr>
          <a:xfrm>
            <a:off x="733167" y="2281881"/>
            <a:ext cx="4390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Defend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for Suggestions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the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Toxic Culture</a:t>
            </a:r>
          </a:p>
        </p:txBody>
      </p:sp>
    </p:spTree>
    <p:extLst>
      <p:ext uri="{BB962C8B-B14F-4D97-AF65-F5344CB8AC3E}">
        <p14:creationId xmlns:p14="http://schemas.microsoft.com/office/powerpoint/2010/main" val="273094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3450-4B4B-7A5F-C6E9-458118D8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Parents / Community Members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4098" name="Picture 2" descr="Angry Cliparts - ClipArt Best">
            <a:extLst>
              <a:ext uri="{FF2B5EF4-FFF2-40B4-BE49-F238E27FC236}">
                <a16:creationId xmlns:a16="http://schemas.microsoft.com/office/drawing/2014/main" id="{14484214-FA22-795A-14AD-DDA985C74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94" y="1737368"/>
            <a:ext cx="3238412" cy="40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E153C-2D80-6F39-E58B-ACC00057EF47}"/>
              </a:ext>
            </a:extLst>
          </p:cNvPr>
          <p:cNvSpPr txBox="1"/>
          <p:nvPr/>
        </p:nvSpPr>
        <p:spPr>
          <a:xfrm>
            <a:off x="8538519" y="5893572"/>
            <a:ext cx="1907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https://tinyurl.com/5xmx24vz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3277C-BC57-2AD7-2CAE-E34699A5B080}"/>
              </a:ext>
            </a:extLst>
          </p:cNvPr>
          <p:cNvSpPr txBox="1"/>
          <p:nvPr/>
        </p:nvSpPr>
        <p:spPr>
          <a:xfrm>
            <a:off x="1120346" y="1800144"/>
            <a:ext cx="49756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Prepared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ALA </a:t>
            </a:r>
            <a:r>
              <a:rPr lang="en-US" sz="2400" dirty="0">
                <a:hlinkClick r:id="rId4"/>
              </a:rPr>
              <a:t>Selection Reconsideration 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Stay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Listen/Explain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State Library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ALA- www.ala.org/oif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4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8F89-7159-2819-3484-E1AC17E3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10" y="445592"/>
            <a:ext cx="5528345" cy="1293028"/>
          </a:xfrm>
        </p:spPr>
        <p:txBody>
          <a:bodyPr>
            <a:normAutofit/>
          </a:bodyPr>
          <a:lstStyle/>
          <a:p>
            <a:r>
              <a:rPr lang="en-US" sz="4800" dirty="0"/>
              <a:t>Your turn</a:t>
            </a:r>
          </a:p>
        </p:txBody>
      </p:sp>
      <p:pic>
        <p:nvPicPr>
          <p:cNvPr id="1028" name="Picture 4" descr="Roundabout Sign Stock Photos, Pictures &amp; Royalty-Free Images - iStock">
            <a:extLst>
              <a:ext uri="{FF2B5EF4-FFF2-40B4-BE49-F238E27FC236}">
                <a16:creationId xmlns:a16="http://schemas.microsoft.com/office/drawing/2014/main" id="{9AC924D7-4C49-15F5-8ED0-BE08E01E3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40" y="2139193"/>
            <a:ext cx="4014371" cy="31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B857E-37CD-018F-9B88-5DF6E3A5EBBD}"/>
              </a:ext>
            </a:extLst>
          </p:cNvPr>
          <p:cNvSpPr txBox="1"/>
          <p:nvPr/>
        </p:nvSpPr>
        <p:spPr>
          <a:xfrm>
            <a:off x="7055140" y="5872294"/>
            <a:ext cx="22482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https://tinyurl.com/4x5pmka2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31CA-7512-7357-EEFA-3CD0CD6079C6}"/>
              </a:ext>
            </a:extLst>
          </p:cNvPr>
          <p:cNvSpPr txBox="1"/>
          <p:nvPr/>
        </p:nvSpPr>
        <p:spPr>
          <a:xfrm>
            <a:off x="746620" y="2416029"/>
            <a:ext cx="45132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Starting the conversation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Wish to avoid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Recognition of need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procrastinate</a:t>
            </a:r>
          </a:p>
        </p:txBody>
      </p:sp>
    </p:spTree>
    <p:extLst>
      <p:ext uri="{BB962C8B-B14F-4D97-AF65-F5344CB8AC3E}">
        <p14:creationId xmlns:p14="http://schemas.microsoft.com/office/powerpoint/2010/main" val="18662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E055-611D-0226-93BF-605B8997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11" y="764373"/>
            <a:ext cx="8804189" cy="1293028"/>
          </a:xfrm>
        </p:spPr>
        <p:txBody>
          <a:bodyPr/>
          <a:lstStyle/>
          <a:p>
            <a:r>
              <a:rPr lang="en-US" dirty="0"/>
              <a:t>you Don’t have a Choice</a:t>
            </a:r>
          </a:p>
        </p:txBody>
      </p:sp>
      <p:pic>
        <p:nvPicPr>
          <p:cNvPr id="1030" name="Picture 6" descr="G.J. Chamber Opposes Patient Choice in Pharmacies – AnneLandmanBlog.com">
            <a:extLst>
              <a:ext uri="{FF2B5EF4-FFF2-40B4-BE49-F238E27FC236}">
                <a16:creationId xmlns:a16="http://schemas.microsoft.com/office/drawing/2014/main" id="{8055A589-8E60-558E-723E-FFA0D7EAA5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52" y="2418321"/>
            <a:ext cx="2933443" cy="282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071D8-8BD9-03F1-989D-D8630F52B67F}"/>
              </a:ext>
            </a:extLst>
          </p:cNvPr>
          <p:cNvSpPr txBox="1"/>
          <p:nvPr/>
        </p:nvSpPr>
        <p:spPr>
          <a:xfrm>
            <a:off x="7199872" y="5608423"/>
            <a:ext cx="23972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https://tinyurl.com/ms23m827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41B5A-5E67-2906-6525-10D3CC46B670}"/>
              </a:ext>
            </a:extLst>
          </p:cNvPr>
          <p:cNvSpPr txBox="1"/>
          <p:nvPr/>
        </p:nvSpPr>
        <p:spPr>
          <a:xfrm>
            <a:off x="1054443" y="2273643"/>
            <a:ext cx="438252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Colleague</a:t>
            </a:r>
            <a:r>
              <a:rPr lang="en-US" sz="22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Interrupting a lesson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your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Administrator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 informing  you of schedule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Parent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Allowing their child to act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04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94BD-C1AD-2398-3A21-88977C0B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Conversation</a:t>
            </a:r>
          </a:p>
        </p:txBody>
      </p:sp>
      <p:pic>
        <p:nvPicPr>
          <p:cNvPr id="2050" name="Picture 2" descr="Best Difficult Conversations Illustrations, Royalty-Free Vector ...">
            <a:extLst>
              <a:ext uri="{FF2B5EF4-FFF2-40B4-BE49-F238E27FC236}">
                <a16:creationId xmlns:a16="http://schemas.microsoft.com/office/drawing/2014/main" id="{875D7921-4DC1-C412-398C-4068D2250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7" y="2057401"/>
            <a:ext cx="3418713" cy="31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18F2A-61FB-2256-3A1D-C5BB1EA5B035}"/>
              </a:ext>
            </a:extLst>
          </p:cNvPr>
          <p:cNvSpPr txBox="1"/>
          <p:nvPr/>
        </p:nvSpPr>
        <p:spPr>
          <a:xfrm>
            <a:off x="6549092" y="597051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https://tinyurl.com/53n257yz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F2897-CC17-8693-6FA0-A42BF041CAC1}"/>
              </a:ext>
            </a:extLst>
          </p:cNvPr>
          <p:cNvSpPr txBox="1"/>
          <p:nvPr/>
        </p:nvSpPr>
        <p:spPr>
          <a:xfrm>
            <a:off x="1021314" y="1971574"/>
            <a:ext cx="2887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Emotions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Know Your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Opening</a:t>
            </a:r>
          </a:p>
        </p:txBody>
      </p:sp>
    </p:spTree>
    <p:extLst>
      <p:ext uri="{BB962C8B-B14F-4D97-AF65-F5344CB8AC3E}">
        <p14:creationId xmlns:p14="http://schemas.microsoft.com/office/powerpoint/2010/main" val="276984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0263B711-5373-0E5D-5DAE-5AA4050A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26" y="1353367"/>
            <a:ext cx="6226898" cy="41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9D4E1-53A8-3319-81B3-4914D474791F}"/>
              </a:ext>
            </a:extLst>
          </p:cNvPr>
          <p:cNvSpPr txBox="1"/>
          <p:nvPr/>
        </p:nvSpPr>
        <p:spPr>
          <a:xfrm>
            <a:off x="6284183" y="5888679"/>
            <a:ext cx="14333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https://rb.gy/tdhtkz</a:t>
            </a:r>
          </a:p>
        </p:txBody>
      </p:sp>
    </p:spTree>
    <p:extLst>
      <p:ext uri="{BB962C8B-B14F-4D97-AF65-F5344CB8AC3E}">
        <p14:creationId xmlns:p14="http://schemas.microsoft.com/office/powerpoint/2010/main" val="312980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 of Communication cover">
            <a:extLst>
              <a:ext uri="{FF2B5EF4-FFF2-40B4-BE49-F238E27FC236}">
                <a16:creationId xmlns:a16="http://schemas.microsoft.com/office/drawing/2014/main" id="{DE1F7F90-2A90-2710-7369-64F4132DC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15" y="1396183"/>
            <a:ext cx="3228843" cy="48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4A3FD-89C9-A71C-6BE5-1BC7F07E6125}"/>
              </a:ext>
            </a:extLst>
          </p:cNvPr>
          <p:cNvSpPr txBox="1"/>
          <p:nvPr/>
        </p:nvSpPr>
        <p:spPr>
          <a:xfrm>
            <a:off x="1115735" y="2516697"/>
            <a:ext cx="2583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$45</a:t>
            </a:r>
          </a:p>
          <a:p>
            <a:r>
              <a:rPr lang="en-US" sz="2800" dirty="0"/>
              <a:t>20% Discount</a:t>
            </a:r>
          </a:p>
          <a:p>
            <a:endParaRPr lang="en-US" sz="2800" dirty="0"/>
          </a:p>
          <a:p>
            <a:r>
              <a:rPr lang="en-US" sz="2800" b="1" i="1" dirty="0"/>
              <a:t>Total $36</a:t>
            </a:r>
          </a:p>
        </p:txBody>
      </p:sp>
    </p:spTree>
    <p:extLst>
      <p:ext uri="{BB962C8B-B14F-4D97-AF65-F5344CB8AC3E}">
        <p14:creationId xmlns:p14="http://schemas.microsoft.com/office/powerpoint/2010/main" val="168126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8C61A9-BF88-4C53-094E-565669401D7E}"/>
              </a:ext>
            </a:extLst>
          </p:cNvPr>
          <p:cNvSpPr txBox="1"/>
          <p:nvPr/>
        </p:nvSpPr>
        <p:spPr>
          <a:xfrm>
            <a:off x="3048000" y="2223036"/>
            <a:ext cx="60960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Questions?  Follow-up?</a:t>
            </a:r>
          </a:p>
          <a:p>
            <a:pPr algn="ctr">
              <a:defRPr/>
            </a:pPr>
            <a:endParaRPr lang="en-US" sz="11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Hilda Weisburg</a:t>
            </a:r>
          </a:p>
          <a:p>
            <a:pPr algn="ctr"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hilda@slworkshop.net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Facebook – School Librarian’s Workshop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  <a:hlinkClick r:id="rId3"/>
              </a:rPr>
              <a:t>https://hildakweisburg.com/blog/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83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1958-1DE8-E6C6-9052-3E9FD65C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98" y="1422800"/>
            <a:ext cx="7112899" cy="1293028"/>
          </a:xfrm>
        </p:spPr>
        <p:txBody>
          <a:bodyPr>
            <a:normAutofit/>
          </a:bodyPr>
          <a:lstStyle/>
          <a:p>
            <a:r>
              <a:rPr lang="en-US" sz="4400" dirty="0"/>
              <a:t>You Can’t avoid them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C5454F-4FB7-A059-EABA-C9E7D53F6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93" y="2069314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24177-C3B7-EDC8-8BEE-58848432DF10}"/>
              </a:ext>
            </a:extLst>
          </p:cNvPr>
          <p:cNvSpPr txBox="1"/>
          <p:nvPr/>
        </p:nvSpPr>
        <p:spPr>
          <a:xfrm>
            <a:off x="7477946" y="6311216"/>
            <a:ext cx="2183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https://tinyurl.com/5dwx3nnm</a:t>
            </a:r>
          </a:p>
        </p:txBody>
      </p:sp>
    </p:spTree>
    <p:extLst>
      <p:ext uri="{BB962C8B-B14F-4D97-AF65-F5344CB8AC3E}">
        <p14:creationId xmlns:p14="http://schemas.microsoft.com/office/powerpoint/2010/main" val="25136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🌋 Volcano Emoji on JoyPixels 2.0">
            <a:extLst>
              <a:ext uri="{FF2B5EF4-FFF2-40B4-BE49-F238E27FC236}">
                <a16:creationId xmlns:a16="http://schemas.microsoft.com/office/drawing/2014/main" id="{69C9A34F-2326-8B6F-5B35-2599FF7C7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70" y="1186248"/>
            <a:ext cx="3048000" cy="41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AAE6E-BB71-EF5F-F207-F6A561EF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7" y="838513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/>
              <a:t>Sometimes it </a:t>
            </a:r>
            <a:r>
              <a:rPr lang="en-US" sz="4800" dirty="0"/>
              <a:t>Er</a:t>
            </a:r>
            <a:r>
              <a:rPr lang="en-US" sz="5400" dirty="0"/>
              <a:t>u</a:t>
            </a:r>
            <a:r>
              <a:rPr lang="en-US" sz="4800" dirty="0"/>
              <a:t>pts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9B116-6D7B-73DE-65E5-A62121A8FC5A}"/>
              </a:ext>
            </a:extLst>
          </p:cNvPr>
          <p:cNvSpPr txBox="1"/>
          <p:nvPr/>
        </p:nvSpPr>
        <p:spPr>
          <a:xfrm>
            <a:off x="6646178" y="5671752"/>
            <a:ext cx="1976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https://tinyurl.com/3zwsdcz9</a:t>
            </a:r>
          </a:p>
        </p:txBody>
      </p:sp>
    </p:spTree>
    <p:extLst>
      <p:ext uri="{BB962C8B-B14F-4D97-AF65-F5344CB8AC3E}">
        <p14:creationId xmlns:p14="http://schemas.microsoft.com/office/powerpoint/2010/main" val="171354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4F9B-9A4F-E63E-E5C2-3F613BCA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If you are in it to win it ….</a:t>
            </a:r>
          </a:p>
        </p:txBody>
      </p:sp>
      <p:pic>
        <p:nvPicPr>
          <p:cNvPr id="2050" name="Picture 2" descr="FinMin to end Tata Tele valuation row | Business Standard News">
            <a:extLst>
              <a:ext uri="{FF2B5EF4-FFF2-40B4-BE49-F238E27FC236}">
                <a16:creationId xmlns:a16="http://schemas.microsoft.com/office/drawing/2014/main" id="{6FDD7C90-7329-BA0D-CB72-511A13005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22" y="2619375"/>
            <a:ext cx="3949075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F4548-1659-7738-3379-EC3A6A3762FD}"/>
              </a:ext>
            </a:extLst>
          </p:cNvPr>
          <p:cNvSpPr txBox="1"/>
          <p:nvPr/>
        </p:nvSpPr>
        <p:spPr>
          <a:xfrm>
            <a:off x="5313405" y="5970516"/>
            <a:ext cx="19853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https://tinyurl.com/58y8mjmj</a:t>
            </a:r>
          </a:p>
        </p:txBody>
      </p:sp>
    </p:spTree>
    <p:extLst>
      <p:ext uri="{BB962C8B-B14F-4D97-AF65-F5344CB8AC3E}">
        <p14:creationId xmlns:p14="http://schemas.microsoft.com/office/powerpoint/2010/main" val="318156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4BE7-FF2A-B098-BD9A-E58256F0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865847"/>
            <a:ext cx="8610600" cy="1274905"/>
          </a:xfrm>
        </p:spPr>
        <p:txBody>
          <a:bodyPr>
            <a:normAutofit/>
          </a:bodyPr>
          <a:lstStyle/>
          <a:p>
            <a:r>
              <a:rPr lang="en-US" sz="4400" dirty="0"/>
              <a:t>Power struggle</a:t>
            </a:r>
          </a:p>
        </p:txBody>
      </p:sp>
      <p:pic>
        <p:nvPicPr>
          <p:cNvPr id="1026" name="Picture 2" descr="tug of war hands clipart 10 free Cliparts | Download images on ...">
            <a:extLst>
              <a:ext uri="{FF2B5EF4-FFF2-40B4-BE49-F238E27FC236}">
                <a16:creationId xmlns:a16="http://schemas.microsoft.com/office/drawing/2014/main" id="{92DF4CC0-D7A5-7E76-2897-EBD88199D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78" y="1990725"/>
            <a:ext cx="5227621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30EC0-1FC3-37CB-D8F5-0B06CB8B4F5E}"/>
              </a:ext>
            </a:extLst>
          </p:cNvPr>
          <p:cNvSpPr txBox="1"/>
          <p:nvPr/>
        </p:nvSpPr>
        <p:spPr>
          <a:xfrm>
            <a:off x="5957758" y="5591175"/>
            <a:ext cx="21019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https://tinyurl.com/2u6m5epw</a:t>
            </a:r>
          </a:p>
        </p:txBody>
      </p:sp>
    </p:spTree>
    <p:extLst>
      <p:ext uri="{BB962C8B-B14F-4D97-AF65-F5344CB8AC3E}">
        <p14:creationId xmlns:p14="http://schemas.microsoft.com/office/powerpoint/2010/main" val="325844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1E10-A7DE-A4C2-197A-789EAC98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593" y="740097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dirty="0"/>
              <a:t>Four types of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AAD6-E061-E91B-22EB-950845A2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779" y="2162192"/>
            <a:ext cx="8037414" cy="402412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Power Over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Power With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Power 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Power Within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C183D-0434-5286-3E6E-73BA301FDFF6}"/>
              </a:ext>
            </a:extLst>
          </p:cNvPr>
          <p:cNvSpPr txBox="1"/>
          <p:nvPr/>
        </p:nvSpPr>
        <p:spPr>
          <a:xfrm>
            <a:off x="1252242" y="5816985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https://tinyurl.com/yc7shf2y</a:t>
            </a:r>
          </a:p>
        </p:txBody>
      </p:sp>
    </p:spTree>
    <p:extLst>
      <p:ext uri="{BB962C8B-B14F-4D97-AF65-F5344CB8AC3E}">
        <p14:creationId xmlns:p14="http://schemas.microsoft.com/office/powerpoint/2010/main" val="52796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847F-73B4-21F3-6249-8331856D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03" y="7231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dirty="0"/>
              <a:t>You and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0017-3D1D-DD49-11EA-B77F7D7A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Students/ Young Patrons</a:t>
            </a:r>
          </a:p>
          <a:p>
            <a:r>
              <a:rPr lang="en-US" sz="4400" dirty="0"/>
              <a:t>Colleagues/Co-Workers</a:t>
            </a:r>
          </a:p>
          <a:p>
            <a:r>
              <a:rPr lang="en-US" sz="4400" dirty="0"/>
              <a:t>Supervisors / Administrators</a:t>
            </a:r>
          </a:p>
          <a:p>
            <a:r>
              <a:rPr lang="en-US" sz="4400" dirty="0"/>
              <a:t>Parents / 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365421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C312-D84A-5EDC-E312-8F9CF5B1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Students/ Young Patrons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1026" name="Picture 2" descr="angry teenager clipart 10 free Cliparts | Download images on Clipground ...">
            <a:extLst>
              <a:ext uri="{FF2B5EF4-FFF2-40B4-BE49-F238E27FC236}">
                <a16:creationId xmlns:a16="http://schemas.microsoft.com/office/drawing/2014/main" id="{62FBA55D-3905-74D1-820C-6C025EBA6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67" y="2308225"/>
            <a:ext cx="417756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2825C1-6077-BA24-AD9E-4DF434119909}"/>
              </a:ext>
            </a:extLst>
          </p:cNvPr>
          <p:cNvSpPr txBox="1"/>
          <p:nvPr/>
        </p:nvSpPr>
        <p:spPr>
          <a:xfrm>
            <a:off x="5684108" y="6398696"/>
            <a:ext cx="34022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https://tinyurl.com/bdjmxcbh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49905-B0E0-2432-CD91-AC9CD6063AFF}"/>
              </a:ext>
            </a:extLst>
          </p:cNvPr>
          <p:cNvSpPr txBox="1"/>
          <p:nvPr/>
        </p:nvSpPr>
        <p:spPr>
          <a:xfrm>
            <a:off x="906162" y="2150076"/>
            <a:ext cx="468733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Calm/Suggestion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Confrontational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 /Expectations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Avoid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Safety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0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03C84FD-F064-4354-9440-4002D8F4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40FBDFD4-1F8B-45E5-9946-F1EABEF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4650E-D01E-F816-F9BC-DE6B255B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643" y="720725"/>
            <a:ext cx="6756057" cy="160020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Colleagues/Co-Workers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B2FCCDC-4BAD-2476-EC7C-0ECD7760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36" y="2610020"/>
            <a:ext cx="4210480" cy="3854112"/>
          </a:xfrm>
        </p:spPr>
        <p:txBody>
          <a:bodyPr>
            <a:normAutofit/>
          </a:bodyPr>
          <a:lstStyle/>
          <a:p>
            <a:r>
              <a:rPr lang="en-US" sz="2800" dirty="0"/>
              <a:t>Manage your emotions</a:t>
            </a:r>
          </a:p>
          <a:p>
            <a:r>
              <a:rPr lang="en-US" sz="2800" dirty="0"/>
              <a:t>Respond to the message</a:t>
            </a:r>
          </a:p>
          <a:p>
            <a:r>
              <a:rPr lang="en-US" sz="2800" dirty="0"/>
              <a:t>Cognitive dissonance</a:t>
            </a:r>
          </a:p>
        </p:txBody>
      </p:sp>
      <p:pic>
        <p:nvPicPr>
          <p:cNvPr id="4" name="Picture 6" descr="Free Arguing, Download Free Arguing png images, Free ClipArts on ...">
            <a:extLst>
              <a:ext uri="{FF2B5EF4-FFF2-40B4-BE49-F238E27FC236}">
                <a16:creationId xmlns:a16="http://schemas.microsoft.com/office/drawing/2014/main" id="{8EED2FA2-9294-2DEF-AF1A-B5F021FF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81" y="2343028"/>
            <a:ext cx="3894755" cy="27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DDC4A-8FEC-AD21-7725-DD984558C127}"/>
              </a:ext>
            </a:extLst>
          </p:cNvPr>
          <p:cNvSpPr txBox="1"/>
          <p:nvPr/>
        </p:nvSpPr>
        <p:spPr>
          <a:xfrm>
            <a:off x="7346452" y="6014164"/>
            <a:ext cx="21583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https://tinyurl.com/ye26wxwy</a:t>
            </a:r>
          </a:p>
        </p:txBody>
      </p:sp>
    </p:spTree>
    <p:extLst>
      <p:ext uri="{BB962C8B-B14F-4D97-AF65-F5344CB8AC3E}">
        <p14:creationId xmlns:p14="http://schemas.microsoft.com/office/powerpoint/2010/main" val="24487035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1277</TotalTime>
  <Words>399</Words>
  <Application>Microsoft Office PowerPoint</Application>
  <PresentationFormat>Widescreen</PresentationFormat>
  <Paragraphs>109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Vapor Trail</vt:lpstr>
      <vt:lpstr>Managing difficult conversations</vt:lpstr>
      <vt:lpstr>You Can’t avoid them</vt:lpstr>
      <vt:lpstr>Sometimes it Erupts</vt:lpstr>
      <vt:lpstr>If you are in it to win it ….</vt:lpstr>
      <vt:lpstr>Power struggle</vt:lpstr>
      <vt:lpstr>Four types of Power</vt:lpstr>
      <vt:lpstr>You and ….</vt:lpstr>
      <vt:lpstr>Students/ Young Patrons </vt:lpstr>
      <vt:lpstr>Colleagues/Co-Workers </vt:lpstr>
      <vt:lpstr>Supervisors / Administrators </vt:lpstr>
      <vt:lpstr>Parents / Community Members </vt:lpstr>
      <vt:lpstr>Your turn</vt:lpstr>
      <vt:lpstr>you Don’t have a Choice</vt:lpstr>
      <vt:lpstr>Managing the Conversation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difficult conversations</dc:title>
  <dc:creator>Hilda Weisburg</dc:creator>
  <cp:lastModifiedBy>Hilda Weisburg</cp:lastModifiedBy>
  <cp:revision>53</cp:revision>
  <dcterms:created xsi:type="dcterms:W3CDTF">2023-05-21T15:25:19Z</dcterms:created>
  <dcterms:modified xsi:type="dcterms:W3CDTF">2023-07-08T20:44:37Z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