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1.bmp"/><Relationship Id="rId3" Type="http://schemas.openxmlformats.org/officeDocument/2006/relationships/image" Target="../media/image2.bmp"/><Relationship Id="rId4" Type="http://schemas.openxmlformats.org/officeDocument/2006/relationships/image" Target="../media/image3.bmp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511291"/>
          <c:y val="0.0431846"/>
          <c:w val="0.471269"/>
          <c:h val="0.8852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0404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Social Sciences</c:v>
                </c:pt>
                <c:pt idx="1">
                  <c:v>Health Sciences/Medicine/Nursing</c:v>
                </c:pt>
                <c:pt idx="2">
                  <c:v>Natural Sciences</c:v>
                </c:pt>
                <c:pt idx="3">
                  <c:v>Other</c:v>
                </c:pt>
                <c:pt idx="4">
                  <c:v>Business</c:v>
                </c:pt>
                <c:pt idx="5">
                  <c:v>Math/Computer Science/Statistics/Technology</c:v>
                </c:pt>
                <c:pt idx="6">
                  <c:v>Literature/ Languages</c:v>
                </c:pt>
                <c:pt idx="7">
                  <c:v>Arts/Art History/Theater/Music</c:v>
                </c:pt>
                <c:pt idx="8">
                  <c:v>Education</c:v>
                </c:pt>
                <c:pt idx="9">
                  <c:v>Communications/Journalism</c:v>
                </c:pt>
                <c:pt idx="10">
                  <c:v>Social Work</c:v>
                </c:pt>
                <c:pt idx="11">
                  <c:v>History</c:v>
                </c:pt>
              </c:strCache>
            </c:strRef>
          </c:cat>
          <c:val>
            <c:numRef>
              <c:f>Sheet1!$B$2:$M$2</c:f>
              <c:numCache>
                <c:ptCount val="12"/>
                <c:pt idx="0">
                  <c:v>0.160000</c:v>
                </c:pt>
                <c:pt idx="1">
                  <c:v>0.150000</c:v>
                </c:pt>
                <c:pt idx="2">
                  <c:v>0.130000</c:v>
                </c:pt>
                <c:pt idx="3">
                  <c:v>0.100000</c:v>
                </c:pt>
                <c:pt idx="4">
                  <c:v>0.100000</c:v>
                </c:pt>
                <c:pt idx="5">
                  <c:v>0.090000</c:v>
                </c:pt>
                <c:pt idx="6">
                  <c:v>0.080000</c:v>
                </c:pt>
                <c:pt idx="7">
                  <c:v>0.080000</c:v>
                </c:pt>
                <c:pt idx="8">
                  <c:v>0.040000</c:v>
                </c:pt>
                <c:pt idx="9">
                  <c:v>0.040000</c:v>
                </c:pt>
                <c:pt idx="10">
                  <c:v>0.030000</c:v>
                </c:pt>
                <c:pt idx="11">
                  <c:v>0.030000</c:v>
                </c:pt>
              </c:numCache>
            </c:numRef>
          </c:val>
        </c:ser>
        <c:gapWidth val="182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0.04"/>
        <c:minorUnit val="0.0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352088"/>
          <c:y val="0.0245687"/>
          <c:w val="0.633656"/>
          <c:h val="0.8224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disagree </c:v>
                </c:pt>
              </c:strCache>
            </c:strRef>
          </c:tx>
          <c:spPr>
            <a:solidFill>
              <a:srgbClr val="00000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Other</c:v>
                </c:pt>
                <c:pt idx="1">
                  <c:v>Social Work</c:v>
                </c:pt>
                <c:pt idx="2">
                  <c:v>Social Sciences</c:v>
                </c:pt>
                <c:pt idx="3">
                  <c:v>Education</c:v>
                </c:pt>
                <c:pt idx="4">
                  <c:v>Communications/Journalism</c:v>
                </c:pt>
                <c:pt idx="5">
                  <c:v>Business</c:v>
                </c:pt>
                <c:pt idx="6">
                  <c:v>History</c:v>
                </c:pt>
                <c:pt idx="7">
                  <c:v>Literature/ Languages</c:v>
                </c:pt>
                <c:pt idx="8">
                  <c:v>Arts/Art History/Theater/Music</c:v>
                </c:pt>
                <c:pt idx="9">
                  <c:v>Math/Computer Science/Statistics/Technology</c:v>
                </c:pt>
                <c:pt idx="10">
                  <c:v>Health Sciences/Medicine/Nursing</c:v>
                </c:pt>
                <c:pt idx="11">
                  <c:v>Natural Sciences</c:v>
                </c:pt>
              </c:strCache>
            </c:strRef>
          </c:cat>
          <c:val>
            <c:numRef>
              <c:f>Sheet1!$B$2:$M$2</c:f>
              <c:numCache>
                <c:ptCount val="12"/>
                <c:pt idx="0">
                  <c:v>0.250000</c:v>
                </c:pt>
                <c:pt idx="1">
                  <c:v>0.000000</c:v>
                </c:pt>
                <c:pt idx="2">
                  <c:v>0.153846</c:v>
                </c:pt>
                <c:pt idx="3">
                  <c:v>0.333333</c:v>
                </c:pt>
                <c:pt idx="4">
                  <c:v>0.666667</c:v>
                </c:pt>
                <c:pt idx="5">
                  <c:v>0.125000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0.100000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disagree </c:v>
                </c:pt>
              </c:strCache>
            </c:strRef>
          </c:tx>
          <c:spPr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Other</c:v>
                </c:pt>
                <c:pt idx="1">
                  <c:v>Social Work</c:v>
                </c:pt>
                <c:pt idx="2">
                  <c:v>Social Sciences</c:v>
                </c:pt>
                <c:pt idx="3">
                  <c:v>Education</c:v>
                </c:pt>
                <c:pt idx="4">
                  <c:v>Communications/Journalism</c:v>
                </c:pt>
                <c:pt idx="5">
                  <c:v>Business</c:v>
                </c:pt>
                <c:pt idx="6">
                  <c:v>History</c:v>
                </c:pt>
                <c:pt idx="7">
                  <c:v>Literature/ Languages</c:v>
                </c:pt>
                <c:pt idx="8">
                  <c:v>Arts/Art History/Theater/Music</c:v>
                </c:pt>
                <c:pt idx="9">
                  <c:v>Math/Computer Science/Statistics/Technology</c:v>
                </c:pt>
                <c:pt idx="10">
                  <c:v>Health Sciences/Medicine/Nursing</c:v>
                </c:pt>
                <c:pt idx="11">
                  <c:v>Natural Sciences</c:v>
                </c:pt>
              </c:strCache>
            </c:strRef>
          </c:cat>
          <c:val>
            <c:numRef>
              <c:f>Sheet1!$B$3:$M$3</c:f>
              <c:numCache>
                <c:ptCount val="12"/>
                <c:pt idx="0">
                  <c:v>0.000000</c:v>
                </c:pt>
                <c:pt idx="1">
                  <c:v>0.000000</c:v>
                </c:pt>
                <c:pt idx="2">
                  <c:v>0.076923</c:v>
                </c:pt>
                <c:pt idx="3">
                  <c:v>0.333333</c:v>
                </c:pt>
                <c:pt idx="4">
                  <c:v>0.333333</c:v>
                </c:pt>
                <c:pt idx="5">
                  <c:v>0.250000</c:v>
                </c:pt>
                <c:pt idx="6">
                  <c:v>0.000000</c:v>
                </c:pt>
                <c:pt idx="7">
                  <c:v>0.333333</c:v>
                </c:pt>
                <c:pt idx="8">
                  <c:v>0.166667</c:v>
                </c:pt>
                <c:pt idx="9">
                  <c:v>0.428571</c:v>
                </c:pt>
                <c:pt idx="10">
                  <c:v>0.090909</c:v>
                </c:pt>
                <c:pt idx="11">
                  <c:v>0.100000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agree nor disagree 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Other</c:v>
                </c:pt>
                <c:pt idx="1">
                  <c:v>Social Work</c:v>
                </c:pt>
                <c:pt idx="2">
                  <c:v>Social Sciences</c:v>
                </c:pt>
                <c:pt idx="3">
                  <c:v>Education</c:v>
                </c:pt>
                <c:pt idx="4">
                  <c:v>Communications/Journalism</c:v>
                </c:pt>
                <c:pt idx="5">
                  <c:v>Business</c:v>
                </c:pt>
                <c:pt idx="6">
                  <c:v>History</c:v>
                </c:pt>
                <c:pt idx="7">
                  <c:v>Literature/ Languages</c:v>
                </c:pt>
                <c:pt idx="8">
                  <c:v>Arts/Art History/Theater/Music</c:v>
                </c:pt>
                <c:pt idx="9">
                  <c:v>Math/Computer Science/Statistics/Technology</c:v>
                </c:pt>
                <c:pt idx="10">
                  <c:v>Health Sciences/Medicine/Nursing</c:v>
                </c:pt>
                <c:pt idx="11">
                  <c:v>Natural Sciences</c:v>
                </c:pt>
              </c:strCache>
            </c:strRef>
          </c:cat>
          <c:val>
            <c:numRef>
              <c:f>Sheet1!$B$4:$M$4</c:f>
              <c:numCache>
                <c:ptCount val="12"/>
                <c:pt idx="0">
                  <c:v>0.375000</c:v>
                </c:pt>
                <c:pt idx="1">
                  <c:v>0.500000</c:v>
                </c:pt>
                <c:pt idx="2">
                  <c:v>0.230769</c:v>
                </c:pt>
                <c:pt idx="3">
                  <c:v>0.000000</c:v>
                </c:pt>
                <c:pt idx="4">
                  <c:v>0.000000</c:v>
                </c:pt>
                <c:pt idx="5">
                  <c:v>0.250000</c:v>
                </c:pt>
                <c:pt idx="6">
                  <c:v>0.500000</c:v>
                </c:pt>
                <c:pt idx="7">
                  <c:v>0.000000</c:v>
                </c:pt>
                <c:pt idx="8">
                  <c:v>0.166667</c:v>
                </c:pt>
                <c:pt idx="9">
                  <c:v>0.571429</c:v>
                </c:pt>
                <c:pt idx="10">
                  <c:v>0.181818</c:v>
                </c:pt>
                <c:pt idx="11">
                  <c:v>0.200000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agree </c:v>
                </c:pt>
              </c:strCache>
            </c:strRef>
          </c:tx>
          <c:spPr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Other</c:v>
                </c:pt>
                <c:pt idx="1">
                  <c:v>Social Work</c:v>
                </c:pt>
                <c:pt idx="2">
                  <c:v>Social Sciences</c:v>
                </c:pt>
                <c:pt idx="3">
                  <c:v>Education</c:v>
                </c:pt>
                <c:pt idx="4">
                  <c:v>Communications/Journalism</c:v>
                </c:pt>
                <c:pt idx="5">
                  <c:v>Business</c:v>
                </c:pt>
                <c:pt idx="6">
                  <c:v>History</c:v>
                </c:pt>
                <c:pt idx="7">
                  <c:v>Literature/ Languages</c:v>
                </c:pt>
                <c:pt idx="8">
                  <c:v>Arts/Art History/Theater/Music</c:v>
                </c:pt>
                <c:pt idx="9">
                  <c:v>Math/Computer Science/Statistics/Technology</c:v>
                </c:pt>
                <c:pt idx="10">
                  <c:v>Health Sciences/Medicine/Nursing</c:v>
                </c:pt>
                <c:pt idx="11">
                  <c:v>Natural Sciences</c:v>
                </c:pt>
              </c:strCache>
            </c:strRef>
          </c:cat>
          <c:val>
            <c:numRef>
              <c:f>Sheet1!$B$5:$M$5</c:f>
              <c:numCache>
                <c:ptCount val="12"/>
                <c:pt idx="0">
                  <c:v>0.250000</c:v>
                </c:pt>
                <c:pt idx="1">
                  <c:v>0.500000</c:v>
                </c:pt>
                <c:pt idx="2">
                  <c:v>0.230769</c:v>
                </c:pt>
                <c:pt idx="3">
                  <c:v>0.333333</c:v>
                </c:pt>
                <c:pt idx="4">
                  <c:v>0.000000</c:v>
                </c:pt>
                <c:pt idx="5">
                  <c:v>0.250000</c:v>
                </c:pt>
                <c:pt idx="6">
                  <c:v>0.500000</c:v>
                </c:pt>
                <c:pt idx="7">
                  <c:v>0.333333</c:v>
                </c:pt>
                <c:pt idx="8">
                  <c:v>0.333333</c:v>
                </c:pt>
                <c:pt idx="9">
                  <c:v>0.000000</c:v>
                </c:pt>
                <c:pt idx="10">
                  <c:v>0.272727</c:v>
                </c:pt>
                <c:pt idx="11">
                  <c:v>0.400000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agree </c:v>
                </c:pt>
              </c:strCache>
            </c:strRef>
          </c:tx>
          <c:spPr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Other</c:v>
                </c:pt>
                <c:pt idx="1">
                  <c:v>Social Work</c:v>
                </c:pt>
                <c:pt idx="2">
                  <c:v>Social Sciences</c:v>
                </c:pt>
                <c:pt idx="3">
                  <c:v>Education</c:v>
                </c:pt>
                <c:pt idx="4">
                  <c:v>Communications/Journalism</c:v>
                </c:pt>
                <c:pt idx="5">
                  <c:v>Business</c:v>
                </c:pt>
                <c:pt idx="6">
                  <c:v>History</c:v>
                </c:pt>
                <c:pt idx="7">
                  <c:v>Literature/ Languages</c:v>
                </c:pt>
                <c:pt idx="8">
                  <c:v>Arts/Art History/Theater/Music</c:v>
                </c:pt>
                <c:pt idx="9">
                  <c:v>Math/Computer Science/Statistics/Technology</c:v>
                </c:pt>
                <c:pt idx="10">
                  <c:v>Health Sciences/Medicine/Nursing</c:v>
                </c:pt>
                <c:pt idx="11">
                  <c:v>Natural Sciences</c:v>
                </c:pt>
              </c:strCache>
            </c:strRef>
          </c:cat>
          <c:val>
            <c:numRef>
              <c:f>Sheet1!$B$6:$M$6</c:f>
              <c:numCache>
                <c:ptCount val="12"/>
                <c:pt idx="0">
                  <c:v>0.125000</c:v>
                </c:pt>
                <c:pt idx="1">
                  <c:v>0.000000</c:v>
                </c:pt>
                <c:pt idx="2">
                  <c:v>0.307692</c:v>
                </c:pt>
                <c:pt idx="3">
                  <c:v>0.000000</c:v>
                </c:pt>
                <c:pt idx="4">
                  <c:v>0.000000</c:v>
                </c:pt>
                <c:pt idx="5">
                  <c:v>0.125000</c:v>
                </c:pt>
                <c:pt idx="6">
                  <c:v>0.000000</c:v>
                </c:pt>
                <c:pt idx="7">
                  <c:v>0.333333</c:v>
                </c:pt>
                <c:pt idx="8">
                  <c:v>0.333333</c:v>
                </c:pt>
                <c:pt idx="9">
                  <c:v>0.000000</c:v>
                </c:pt>
                <c:pt idx="10">
                  <c:v>0.454545</c:v>
                </c:pt>
                <c:pt idx="11">
                  <c:v>0.200000</c:v>
                </c:pt>
              </c:numCache>
            </c:numRef>
          </c:val>
        </c:ser>
        <c:gapWidth val="15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6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#,##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1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882923"/>
          <c:y val="0.899066"/>
          <c:w val="0.822849"/>
          <c:h val="0.1009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3"/>
          <p:cNvSpPr txBox="1"/>
          <p:nvPr>
            <p:ph type="ctrTitle"/>
          </p:nvPr>
        </p:nvSpPr>
        <p:spPr>
          <a:xfrm>
            <a:off x="640078" y="320040"/>
            <a:ext cx="10418447" cy="2731072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Misinformation in the College Classroom:</a:t>
            </a:r>
            <a:br/>
            <a:r>
              <a:t>How are Faculty and Librarians Teaching News Literacy Skills?</a:t>
            </a:r>
          </a:p>
        </p:txBody>
      </p:sp>
      <p:sp>
        <p:nvSpPr>
          <p:cNvPr id="95" name="Text Placeholder 4"/>
          <p:cNvSpPr txBox="1"/>
          <p:nvPr>
            <p:ph type="subTitle" sz="quarter" idx="1"/>
          </p:nvPr>
        </p:nvSpPr>
        <p:spPr>
          <a:xfrm>
            <a:off x="444135" y="5493787"/>
            <a:ext cx="6692829" cy="1569487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</a:pPr>
            <a:r>
              <a:t>Laura Saunders</a:t>
            </a:r>
          </a:p>
          <a:p>
            <a:pPr algn="l">
              <a:lnSpc>
                <a:spcPct val="50000"/>
              </a:lnSpc>
            </a:pPr>
            <a:r>
              <a:t>January 24, 2024</a:t>
            </a:r>
          </a:p>
        </p:txBody>
      </p:sp>
      <p:pic>
        <p:nvPicPr>
          <p:cNvPr id="9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3825" y="4772025"/>
            <a:ext cx="4171950" cy="208597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4487091" y="3903117"/>
            <a:ext cx="2278537" cy="70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2F5597"/>
                </a:solidFill>
              </a:defRPr>
            </a:lvl1pPr>
          </a:lstStyle>
          <a:p>
            <a:pPr/>
            <a:r>
              <a:t>Niche Academy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5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Freeform: Shape 16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Freeform: Shape 17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General Concerns</a:t>
            </a:r>
          </a:p>
        </p:txBody>
      </p:sp>
      <p:sp>
        <p:nvSpPr>
          <p:cNvPr id="154" name="Rectangle 18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Content Placeholder 2"/>
          <p:cNvSpPr txBox="1"/>
          <p:nvPr>
            <p:ph type="body" idx="1"/>
          </p:nvPr>
        </p:nvSpPr>
        <p:spPr>
          <a:xfrm>
            <a:off x="5057776" y="676275"/>
            <a:ext cx="6359653" cy="5668137"/>
          </a:xfrm>
          <a:prstGeom prst="rect">
            <a:avLst/>
          </a:prstGeom>
        </p:spPr>
        <p:txBody>
          <a:bodyPr anchor="ctr"/>
          <a:lstStyle/>
          <a:p>
            <a:pPr marL="217170" indent="-217170" defTabSz="868680">
              <a:lnSpc>
                <a:spcPct val="72000"/>
              </a:lnSpc>
              <a:spcBef>
                <a:spcPts val="900"/>
              </a:spcBef>
              <a:defRPr b="1" sz="2185"/>
            </a:pPr>
            <a:r>
              <a:t>Concerned about the spread of mis/disinformation on social media</a:t>
            </a:r>
            <a:endParaRPr sz="1804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94% of faculty agree</a:t>
            </a:r>
            <a:endParaRPr sz="1520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96% of librarians agree</a:t>
            </a:r>
            <a:endParaRPr sz="1520"/>
          </a:p>
          <a:p>
            <a:pPr marL="217170" indent="-217170" defTabSz="868680">
              <a:lnSpc>
                <a:spcPct val="72000"/>
              </a:lnSpc>
              <a:spcBef>
                <a:spcPts val="900"/>
              </a:spcBef>
              <a:defRPr b="1" sz="2185"/>
            </a:pPr>
            <a:r>
              <a:t>Concerned about the spread of mis/disinformation in news media</a:t>
            </a:r>
            <a:endParaRPr sz="1804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93% of faculty agree</a:t>
            </a:r>
            <a:endParaRPr sz="1520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94% of librarians agree</a:t>
            </a:r>
            <a:endParaRPr sz="1520"/>
          </a:p>
          <a:p>
            <a:pPr marL="217170" indent="-217170" defTabSz="868680">
              <a:lnSpc>
                <a:spcPct val="72000"/>
              </a:lnSpc>
              <a:spcBef>
                <a:spcPts val="900"/>
              </a:spcBef>
              <a:defRPr b="1" sz="2185"/>
            </a:pPr>
            <a:r>
              <a:t>Spread of misinformation is a threat to democracy</a:t>
            </a:r>
            <a:endParaRPr sz="1804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85% of faculty agree</a:t>
            </a:r>
            <a:endParaRPr sz="1520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90% of librarians agree</a:t>
            </a:r>
            <a:endParaRPr sz="1520"/>
          </a:p>
          <a:p>
            <a:pPr marL="217170" indent="-217170" defTabSz="868680">
              <a:lnSpc>
                <a:spcPct val="72000"/>
              </a:lnSpc>
              <a:spcBef>
                <a:spcPts val="900"/>
              </a:spcBef>
              <a:defRPr b="1" sz="2185"/>
            </a:pPr>
            <a:r>
              <a:t>Spread of mis/disinformation on social media should be regulated</a:t>
            </a:r>
            <a:endParaRPr sz="1804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49% of faculty agree</a:t>
            </a:r>
            <a:endParaRPr sz="1520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67% of librarians agree</a:t>
            </a:r>
            <a:endParaRPr sz="1520"/>
          </a:p>
          <a:p>
            <a:pPr lvl="1" marL="651509" indent="-217170" defTabSz="868680">
              <a:lnSpc>
                <a:spcPct val="72000"/>
              </a:lnSpc>
              <a:spcBef>
                <a:spcPts val="400"/>
              </a:spcBef>
              <a:defRPr sz="2185"/>
            </a:pPr>
            <a:r>
              <a:t>Statistically significant difference (p= .004226) </a:t>
            </a:r>
            <a:endParaRPr sz="152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7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Freeform: Shape 9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Freeform: Shape 11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0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Discipline/Field Concerns</a:t>
            </a:r>
          </a:p>
        </p:txBody>
      </p:sp>
      <p:sp>
        <p:nvSpPr>
          <p:cNvPr id="161" name="Rectangle 13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Content Placeholder 2"/>
          <p:cNvSpPr txBox="1"/>
          <p:nvPr>
            <p:ph type="body" idx="1"/>
          </p:nvPr>
        </p:nvSpPr>
        <p:spPr>
          <a:xfrm>
            <a:off x="5219701" y="409575"/>
            <a:ext cx="6131053" cy="5515737"/>
          </a:xfrm>
          <a:prstGeom prst="rect">
            <a:avLst/>
          </a:prstGeom>
        </p:spPr>
        <p:txBody>
          <a:bodyPr anchor="ctr"/>
          <a:lstStyle/>
          <a:p>
            <a:pPr>
              <a:defRPr sz="2200"/>
            </a:pPr>
            <a:r>
              <a:t>46% concerned about mis/disinformation in their field or discipline</a:t>
            </a:r>
            <a:endParaRPr sz="2500"/>
          </a:p>
          <a:p>
            <a:pPr lvl="1" marL="685800" indent="-228600">
              <a:spcBef>
                <a:spcPts val="500"/>
              </a:spcBef>
              <a:defRPr sz="2200"/>
            </a:pPr>
            <a:r>
              <a:t>73% of faculty in health sciences concerned</a:t>
            </a:r>
          </a:p>
          <a:p>
            <a:pPr lvl="1" marL="685800" indent="-228600">
              <a:spcBef>
                <a:spcPts val="500"/>
              </a:spcBef>
              <a:defRPr sz="2200"/>
            </a:pPr>
            <a:r>
              <a:t>60% of faculty in natural sciences concerned</a:t>
            </a:r>
          </a:p>
          <a:p>
            <a:pPr lvl="1" marL="685800" indent="-228600">
              <a:spcBef>
                <a:spcPts val="500"/>
              </a:spcBef>
              <a:defRPr sz="2200"/>
            </a:pPr>
            <a:r>
              <a:t>100% of faculty in communications and journalism not concerned</a:t>
            </a:r>
          </a:p>
          <a:p>
            <a:pPr lvl="1" marL="685800" indent="-228600">
              <a:spcBef>
                <a:spcPts val="500"/>
              </a:spcBef>
              <a:defRPr sz="2200"/>
            </a:pPr>
            <a:r>
              <a:t>43% of faculty in math/CS/tech not concerned</a:t>
            </a:r>
          </a:p>
          <a:p>
            <a:pPr lvl="1" marL="685800" indent="-228600">
              <a:spcBef>
                <a:spcPts val="500"/>
              </a:spcBef>
              <a:defRPr sz="2200"/>
            </a:pPr>
            <a:r>
              <a:t>38% of faculty in business not concerned</a:t>
            </a:r>
          </a:p>
          <a:p>
            <a:pPr lvl="1" marL="685800" indent="-228600">
              <a:spcBef>
                <a:spcPts val="500"/>
              </a:spcBef>
              <a:defRPr sz="2200"/>
            </a:pPr>
            <a:r>
              <a:t>No statistically significant differences</a:t>
            </a:r>
          </a:p>
          <a:p>
            <a:pPr>
              <a:defRPr sz="2200"/>
            </a:pPr>
            <a:r>
              <a:t>72% of librarians are concerned about the spread of mis/disinformation in the field of librarianship</a:t>
            </a:r>
            <a:br/>
            <a:endParaRPr sz="2400"/>
          </a:p>
          <a:p>
            <a:pPr>
              <a:defRPr sz="2200"/>
            </a:pPr>
            <a:r>
              <a:t>Statistically significant difference between librarians and faculty (p= .000103)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xfrm>
            <a:off x="838199" y="365125"/>
            <a:ext cx="10982326" cy="234951"/>
          </a:xfrm>
          <a:prstGeom prst="rect">
            <a:avLst/>
          </a:prstGeom>
        </p:spPr>
        <p:txBody>
          <a:bodyPr/>
          <a:lstStyle>
            <a:lvl1pPr defTabSz="365760">
              <a:defRPr sz="1560"/>
            </a:lvl1pPr>
          </a:lstStyle>
          <a:p>
            <a:pPr/>
            <a:r>
              <a:t>Faculty concerns about spread of mis/dis in the field</a:t>
            </a:r>
          </a:p>
        </p:txBody>
      </p:sp>
      <p:graphicFrame>
        <p:nvGraphicFramePr>
          <p:cNvPr id="165" name="Chart 2"/>
          <p:cNvGraphicFramePr/>
          <p:nvPr/>
        </p:nvGraphicFramePr>
        <p:xfrm>
          <a:off x="513503" y="840457"/>
          <a:ext cx="11397719" cy="54650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7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Freeform: Shape 9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Freeform: Shape 11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Perspectives on Solutions I</a:t>
            </a:r>
          </a:p>
        </p:txBody>
      </p:sp>
      <p:sp>
        <p:nvSpPr>
          <p:cNvPr id="171" name="Rectangle 13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Content Placeholder 2"/>
          <p:cNvSpPr txBox="1"/>
          <p:nvPr>
            <p:ph type="body" sz="half" idx="1"/>
          </p:nvPr>
        </p:nvSpPr>
        <p:spPr>
          <a:xfrm>
            <a:off x="5434149" y="932688"/>
            <a:ext cx="5916603" cy="4992625"/>
          </a:xfrm>
          <a:prstGeom prst="rect">
            <a:avLst/>
          </a:prstGeom>
        </p:spPr>
        <p:txBody>
          <a:bodyPr anchor="ctr"/>
          <a:lstStyle/>
          <a:p>
            <a:pPr>
              <a:defRPr b="1" sz="2400"/>
            </a:pPr>
            <a:r>
              <a:t>Instruction in news literacy competencies is important in combatting mis/disinformation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89% of faculty agree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92% of librarians agree</a:t>
            </a:r>
          </a:p>
          <a:p>
            <a:pPr>
              <a:defRPr b="1" sz="2400"/>
            </a:pPr>
            <a:r>
              <a:t>Instructors in higher education have a responsibility to teach news literacy skills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75% of faculty agree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92% of librarians agree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Statistically significant difference (p= .000076)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7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Freeform: Shape 9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Freeform: Shape 11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Perspectives on Solutions II</a:t>
            </a:r>
          </a:p>
        </p:txBody>
      </p:sp>
      <p:sp>
        <p:nvSpPr>
          <p:cNvPr id="178" name="Rectangle 13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Content Placeholder 2"/>
          <p:cNvSpPr txBox="1"/>
          <p:nvPr>
            <p:ph type="body" sz="half" idx="1"/>
          </p:nvPr>
        </p:nvSpPr>
        <p:spPr>
          <a:xfrm>
            <a:off x="5434149" y="932688"/>
            <a:ext cx="5916603" cy="4992625"/>
          </a:xfrm>
          <a:prstGeom prst="rect">
            <a:avLst/>
          </a:prstGeom>
        </p:spPr>
        <p:txBody>
          <a:bodyPr anchor="ctr"/>
          <a:lstStyle/>
          <a:p>
            <a:pPr>
              <a:defRPr b="1" sz="2400"/>
            </a:pPr>
            <a:r>
              <a:t>Human-driven fact-checking sources are important in combatting mis/disinformation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66% of faculty agree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85% of librarians agree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Statistically significant difference (p= .000632)</a:t>
            </a:r>
          </a:p>
          <a:p>
            <a:pPr>
              <a:defRPr b="1" sz="2400"/>
            </a:pPr>
            <a:r>
              <a:t>Artificial intelligence solutions such as better algorithms are important for combatting mis/disinformation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39% of faculty agree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51% of librarians agree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Title 2"/>
          <p:cNvSpPr txBox="1"/>
          <p:nvPr>
            <p:ph type="title"/>
          </p:nvPr>
        </p:nvSpPr>
        <p:spPr>
          <a:xfrm>
            <a:off x="578650" y="1122362"/>
            <a:ext cx="11034697" cy="3174692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Addressing Mis/disinformation in the Classroom</a:t>
            </a:r>
          </a:p>
        </p:txBody>
      </p:sp>
      <p:sp>
        <p:nvSpPr>
          <p:cNvPr id="183" name="Text Placeholder 3"/>
          <p:cNvSpPr txBox="1"/>
          <p:nvPr>
            <p:ph type="body" sz="quarter" idx="1"/>
          </p:nvPr>
        </p:nvSpPr>
        <p:spPr>
          <a:xfrm>
            <a:off x="578650" y="4723636"/>
            <a:ext cx="11034697" cy="148139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pPr/>
            <a:r>
              <a:t>Faculty &amp; Librarians</a:t>
            </a:r>
          </a:p>
        </p:txBody>
      </p:sp>
      <p:sp>
        <p:nvSpPr>
          <p:cNvPr id="184" name="Rectangle 10"/>
          <p:cNvSpPr/>
          <p:nvPr/>
        </p:nvSpPr>
        <p:spPr>
          <a:xfrm rot="5400000">
            <a:off x="857543" y="346790"/>
            <a:ext cx="146305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Rectangle 12"/>
          <p:cNvSpPr/>
          <p:nvPr/>
        </p:nvSpPr>
        <p:spPr>
          <a:xfrm flipV="1">
            <a:off x="578651" y="4501200"/>
            <a:ext cx="11034698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Rectangle 10"/>
          <p:cNvSpPr/>
          <p:nvPr/>
        </p:nvSpPr>
        <p:spPr>
          <a:xfrm>
            <a:off x="558208" y="684398"/>
            <a:ext cx="11167449" cy="52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C5C3C3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Title 2"/>
          <p:cNvSpPr txBox="1"/>
          <p:nvPr>
            <p:ph type="title"/>
          </p:nvPr>
        </p:nvSpPr>
        <p:spPr>
          <a:xfrm>
            <a:off x="1115567" y="1408152"/>
            <a:ext cx="10168130" cy="131503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Teaching about Mis/disinformation</a:t>
            </a:r>
          </a:p>
        </p:txBody>
      </p:sp>
      <p:sp>
        <p:nvSpPr>
          <p:cNvPr id="190" name="Rectangle 12"/>
          <p:cNvSpPr/>
          <p:nvPr/>
        </p:nvSpPr>
        <p:spPr>
          <a:xfrm>
            <a:off x="498833" y="1713626"/>
            <a:ext cx="128017" cy="70409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Content Placeholder 3"/>
          <p:cNvSpPr txBox="1"/>
          <p:nvPr>
            <p:ph type="body" sz="half" idx="1"/>
          </p:nvPr>
        </p:nvSpPr>
        <p:spPr>
          <a:xfrm>
            <a:off x="1115567" y="2962655"/>
            <a:ext cx="10168130" cy="262432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67% of faculty address issues of mis/disinformation in one or more courses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No statistically significant differences across disciplines</a:t>
            </a:r>
          </a:p>
          <a:p>
            <a:pPr lvl="2" marL="1143000" indent="-228600">
              <a:spcBef>
                <a:spcPts val="500"/>
              </a:spcBef>
              <a:defRPr sz="2400"/>
            </a:pPr>
            <a:r>
              <a:t>16 respondents skipped this question; some disciplines were not represented</a:t>
            </a:r>
            <a:endParaRPr sz="2000"/>
          </a:p>
          <a:p>
            <a:pPr>
              <a:defRPr sz="2400"/>
            </a:pPr>
            <a:r>
              <a:t>79% of librarians address issues of mis/disinformation in their instruction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4" name="Title 1"/>
          <p:cNvSpPr txBox="1"/>
          <p:nvPr>
            <p:ph type="title"/>
          </p:nvPr>
        </p:nvSpPr>
        <p:spPr>
          <a:xfrm>
            <a:off x="841247" y="502919"/>
            <a:ext cx="10509506" cy="1975106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Methods for Teaching Mis/Dis (Faculty)</a:t>
            </a:r>
          </a:p>
        </p:txBody>
      </p:sp>
      <p:sp>
        <p:nvSpPr>
          <p:cNvPr id="195" name="Rectangle 9"/>
          <p:cNvSpPr/>
          <p:nvPr/>
        </p:nvSpPr>
        <p:spPr>
          <a:xfrm>
            <a:off x="842771" y="-1"/>
            <a:ext cx="10506458" cy="19138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Rectangle 11"/>
          <p:cNvSpPr/>
          <p:nvPr/>
        </p:nvSpPr>
        <p:spPr>
          <a:xfrm>
            <a:off x="841247" y="2894076"/>
            <a:ext cx="10506458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Content Placeholder 2"/>
          <p:cNvSpPr txBox="1"/>
          <p:nvPr>
            <p:ph type="body" sz="half" idx="1"/>
          </p:nvPr>
        </p:nvSpPr>
        <p:spPr>
          <a:xfrm>
            <a:off x="841247" y="3328415"/>
            <a:ext cx="10509506" cy="2715769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328"/>
            </a:pPr>
            <a:r>
              <a:t>Addressing mis/disinformation includes:</a:t>
            </a:r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Requiring students to cite trustworthy sources (28%)</a:t>
            </a:r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Requiring students to argue positions using trustworthy sources (20%)</a:t>
            </a:r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Incorporating  news literacy instruction (19%)</a:t>
            </a:r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Assignments requiring students to identify mis/disinformation (9%)</a:t>
            </a:r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328"/>
            </a:pPr>
            <a:r>
              <a:t>Only 10% assess students’ abilities to identify mis/disinformation</a:t>
            </a:r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328"/>
            </a:pPr>
            <a:r>
              <a:t>79% have not worked with a librarian to address mis/disinformation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Title 1"/>
          <p:cNvSpPr txBox="1"/>
          <p:nvPr>
            <p:ph type="title"/>
          </p:nvPr>
        </p:nvSpPr>
        <p:spPr>
          <a:xfrm>
            <a:off x="841248" y="1683169"/>
            <a:ext cx="4068849" cy="4148586"/>
          </a:xfrm>
          <a:prstGeom prst="rect">
            <a:avLst/>
          </a:prstGeom>
        </p:spPr>
        <p:txBody>
          <a:bodyPr anchor="t"/>
          <a:lstStyle>
            <a:lvl1pPr>
              <a:defRPr sz="3700"/>
            </a:lvl1pPr>
          </a:lstStyle>
          <a:p>
            <a:pPr/>
            <a:r>
              <a:t>Not Teaching Mis/Disinformation: Faculty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5210174" y="541401"/>
            <a:ext cx="6140579" cy="5290355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178"/>
            </a:pPr>
            <a:r>
              <a:t>33% have not addressed mis/disinformation in their courses</a:t>
            </a:r>
            <a:endParaRPr sz="2475"/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178"/>
            </a:pPr>
            <a:r>
              <a:t>Reasons vary:</a:t>
            </a:r>
            <a:endParaRPr sz="2475"/>
          </a:p>
          <a:p>
            <a:pPr lvl="1" marL="678941" indent="-226313" defTabSz="905255">
              <a:lnSpc>
                <a:spcPct val="81000"/>
              </a:lnSpc>
              <a:spcBef>
                <a:spcPts val="400"/>
              </a:spcBef>
              <a:defRPr sz="2178"/>
            </a:pPr>
            <a:r>
              <a:t>Concept is not relevant to the field/discipline (48%)</a:t>
            </a:r>
          </a:p>
          <a:p>
            <a:pPr lvl="2" marL="1131569" indent="-226313" defTabSz="905255">
              <a:lnSpc>
                <a:spcPct val="81000"/>
              </a:lnSpc>
              <a:spcBef>
                <a:spcPts val="400"/>
              </a:spcBef>
              <a:defRPr sz="2178"/>
            </a:pPr>
            <a:r>
              <a:t>Statistically significant differences across fields (p=0.03)</a:t>
            </a:r>
            <a:endParaRPr sz="1782"/>
          </a:p>
          <a:p>
            <a:pPr lvl="2" marL="1131569" indent="-226313" defTabSz="905255">
              <a:lnSpc>
                <a:spcPct val="81000"/>
              </a:lnSpc>
              <a:spcBef>
                <a:spcPts val="400"/>
              </a:spcBef>
              <a:defRPr sz="2178"/>
            </a:pPr>
            <a:r>
              <a:t>100% of respondents in health sciences, math/computer science/technology and literature indicated that mis/disinformation is not relevant to their field</a:t>
            </a:r>
            <a:br/>
            <a:endParaRPr sz="2376"/>
          </a:p>
          <a:p>
            <a:pPr lvl="1" marL="678941" indent="-226313" defTabSz="905255">
              <a:lnSpc>
                <a:spcPct val="81000"/>
              </a:lnSpc>
              <a:spcBef>
                <a:spcPts val="400"/>
              </a:spcBef>
              <a:defRPr sz="2178"/>
            </a:pPr>
            <a:r>
              <a:t>The concept should be addressed elsewhere in the curriculum (23%)</a:t>
            </a:r>
          </a:p>
          <a:p>
            <a:pPr lvl="1" marL="678941" indent="-226313" defTabSz="905255">
              <a:lnSpc>
                <a:spcPct val="81000"/>
              </a:lnSpc>
              <a:spcBef>
                <a:spcPts val="400"/>
              </a:spcBef>
              <a:defRPr sz="2178"/>
            </a:pPr>
            <a:r>
              <a:t>I do not have time to address this content (15%)</a:t>
            </a:r>
          </a:p>
        </p:txBody>
      </p:sp>
      <p:sp>
        <p:nvSpPr>
          <p:cNvPr id="202" name="Rectangle 9"/>
          <p:cNvSpPr/>
          <p:nvPr/>
        </p:nvSpPr>
        <p:spPr>
          <a:xfrm>
            <a:off x="841247" y="6120653"/>
            <a:ext cx="10506458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Rectangle 11"/>
          <p:cNvSpPr/>
          <p:nvPr/>
        </p:nvSpPr>
        <p:spPr>
          <a:xfrm rot="5400000">
            <a:off x="2916935" y="4000284"/>
            <a:ext cx="54865" cy="42062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Title 1"/>
          <p:cNvSpPr txBox="1"/>
          <p:nvPr>
            <p:ph type="title"/>
          </p:nvPr>
        </p:nvSpPr>
        <p:spPr>
          <a:xfrm>
            <a:off x="841248" y="1683169"/>
            <a:ext cx="4068849" cy="4148586"/>
          </a:xfrm>
          <a:prstGeom prst="rect">
            <a:avLst/>
          </a:prstGeom>
        </p:spPr>
        <p:txBody>
          <a:bodyPr anchor="t"/>
          <a:lstStyle>
            <a:lvl1pPr>
              <a:defRPr sz="3700"/>
            </a:lvl1pPr>
          </a:lstStyle>
          <a:p>
            <a:pPr/>
            <a:r>
              <a:t>Not Teaching Mis/disinformation: Librarians</a:t>
            </a:r>
          </a:p>
        </p:txBody>
      </p:sp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5381624" y="737346"/>
            <a:ext cx="5969129" cy="50944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22% do not address mis/disinformation in their instruction.</a:t>
            </a:r>
          </a:p>
          <a:p>
            <a:pPr>
              <a:defRPr sz="2400"/>
            </a:pPr>
            <a:r>
              <a:t>Reasons for not doing so vary: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38% report the faculty have not requested content related to mis/disinformation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30% do not have time to address this content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12.5% say this content should be addressed elsewhere in the curriculum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10% say it is not relevant to their liaison department</a:t>
            </a:r>
          </a:p>
        </p:txBody>
      </p:sp>
      <p:sp>
        <p:nvSpPr>
          <p:cNvPr id="208" name="Rectangle 9"/>
          <p:cNvSpPr/>
          <p:nvPr/>
        </p:nvSpPr>
        <p:spPr>
          <a:xfrm>
            <a:off x="841247" y="6120653"/>
            <a:ext cx="10506458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Rectangle 11"/>
          <p:cNvSpPr/>
          <p:nvPr/>
        </p:nvSpPr>
        <p:spPr>
          <a:xfrm rot="5400000">
            <a:off x="2916935" y="4000284"/>
            <a:ext cx="54865" cy="42062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185" t="6483" r="19913" b="0"/>
          <a:stretch>
            <a:fillRect/>
          </a:stretch>
        </p:blipFill>
        <p:spPr>
          <a:xfrm>
            <a:off x="3523488" y="10"/>
            <a:ext cx="8668512" cy="685791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ctangle 17"/>
          <p:cNvSpPr/>
          <p:nvPr/>
        </p:nvSpPr>
        <p:spPr>
          <a:xfrm>
            <a:off x="1" y="0"/>
            <a:ext cx="975660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8000"/>
                </a:srgbClr>
              </a:gs>
              <a:gs pos="5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Title 1"/>
          <p:cNvSpPr txBox="1"/>
          <p:nvPr>
            <p:ph type="title"/>
          </p:nvPr>
        </p:nvSpPr>
        <p:spPr>
          <a:xfrm>
            <a:off x="371093" y="1161288"/>
            <a:ext cx="3438145" cy="1124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Agenda</a:t>
            </a:r>
          </a:p>
        </p:txBody>
      </p:sp>
      <p:sp>
        <p:nvSpPr>
          <p:cNvPr id="103" name="Rectangle 19"/>
          <p:cNvSpPr/>
          <p:nvPr/>
        </p:nvSpPr>
        <p:spPr>
          <a:xfrm rot="5400000">
            <a:off x="662558" y="605790"/>
            <a:ext cx="73153" cy="5486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Rectangle 21"/>
          <p:cNvSpPr/>
          <p:nvPr/>
        </p:nvSpPr>
        <p:spPr>
          <a:xfrm>
            <a:off x="428243" y="2441701"/>
            <a:ext cx="3300986" cy="12701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Content Placeholder 2"/>
          <p:cNvSpPr txBox="1"/>
          <p:nvPr>
            <p:ph type="body" sz="quarter" idx="1"/>
          </p:nvPr>
        </p:nvSpPr>
        <p:spPr>
          <a:xfrm>
            <a:off x="371093" y="2718054"/>
            <a:ext cx="3438907" cy="320725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Why information/news literacy?</a:t>
            </a:r>
          </a:p>
          <a:p>
            <a:pPr>
              <a:defRPr sz="2400"/>
            </a:pPr>
            <a:r>
              <a:t>Research on faculty and academic librarian perspectives</a:t>
            </a:r>
          </a:p>
          <a:p>
            <a:pPr>
              <a:defRPr sz="2400"/>
            </a:pPr>
            <a:r>
              <a:t>Discussion &amp; Next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Title 3"/>
          <p:cNvSpPr txBox="1"/>
          <p:nvPr>
            <p:ph type="title"/>
          </p:nvPr>
        </p:nvSpPr>
        <p:spPr>
          <a:xfrm>
            <a:off x="838200" y="723012"/>
            <a:ext cx="10515600" cy="3094070"/>
          </a:xfrm>
          <a:prstGeom prst="rect">
            <a:avLst/>
          </a:prstGeom>
        </p:spPr>
        <p:txBody>
          <a:bodyPr/>
          <a:lstStyle>
            <a:lvl1pPr algn="ctr">
              <a:defRPr sz="8000"/>
            </a:lvl1pPr>
          </a:lstStyle>
          <a:p>
            <a:pPr/>
            <a:r>
              <a:t>Student News Literacy Proficiencies</a:t>
            </a:r>
          </a:p>
        </p:txBody>
      </p:sp>
      <p:sp>
        <p:nvSpPr>
          <p:cNvPr id="213" name="Rectangle 11"/>
          <p:cNvSpPr/>
          <p:nvPr/>
        </p:nvSpPr>
        <p:spPr>
          <a:xfrm>
            <a:off x="838198" y="4193001"/>
            <a:ext cx="10515601" cy="822961"/>
          </a:xfrm>
          <a:prstGeom prst="rect">
            <a:avLst/>
          </a:prstGeom>
          <a:solidFill>
            <a:srgbClr val="FFFFFF"/>
          </a:solidFill>
          <a:ln w="12700"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Text Placeholder 4"/>
          <p:cNvSpPr txBox="1"/>
          <p:nvPr>
            <p:ph type="body" sz="quarter" idx="1"/>
          </p:nvPr>
        </p:nvSpPr>
        <p:spPr>
          <a:xfrm>
            <a:off x="1220088" y="4315709"/>
            <a:ext cx="9751825" cy="582613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Faculty &amp; Librarian Perspectives</a:t>
            </a:r>
          </a:p>
        </p:txBody>
      </p:sp>
      <p:sp>
        <p:nvSpPr>
          <p:cNvPr id="215" name="Rectangle 13"/>
          <p:cNvSpPr/>
          <p:nvPr/>
        </p:nvSpPr>
        <p:spPr>
          <a:xfrm rot="5400000">
            <a:off x="6041135" y="4650962"/>
            <a:ext cx="109729" cy="73152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8" name="Title 1"/>
          <p:cNvSpPr txBox="1"/>
          <p:nvPr>
            <p:ph type="title"/>
          </p:nvPr>
        </p:nvSpPr>
        <p:spPr>
          <a:xfrm>
            <a:off x="5080215" y="1076323"/>
            <a:ext cx="6272785" cy="1535053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Student Proficiencies</a:t>
            </a:r>
          </a:p>
        </p:txBody>
      </p:sp>
      <p:pic>
        <p:nvPicPr>
          <p:cNvPr id="219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l="15572" t="0" r="40905" b="0"/>
          <a:stretch>
            <a:fillRect/>
          </a:stretch>
        </p:blipFill>
        <p:spPr>
          <a:xfrm>
            <a:off x="19" y="10"/>
            <a:ext cx="4505306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!!accent"/>
          <p:cNvSpPr/>
          <p:nvPr/>
        </p:nvSpPr>
        <p:spPr>
          <a:xfrm rot="5400000">
            <a:off x="5317959" y="363389"/>
            <a:ext cx="73153" cy="5486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Rectangle 17"/>
          <p:cNvSpPr/>
          <p:nvPr/>
        </p:nvSpPr>
        <p:spPr>
          <a:xfrm>
            <a:off x="5099265" y="2935540"/>
            <a:ext cx="6217921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Content Placeholder 2"/>
          <p:cNvSpPr txBox="1"/>
          <p:nvPr>
            <p:ph type="body" sz="half" idx="1"/>
          </p:nvPr>
        </p:nvSpPr>
        <p:spPr>
          <a:xfrm>
            <a:off x="5080215" y="3013413"/>
            <a:ext cx="6272785" cy="3163549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328"/>
            </a:pPr>
            <a:r>
              <a:t>Responses clustered around the middle of the scale</a:t>
            </a:r>
            <a:br/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328"/>
            </a:pPr>
            <a:r>
              <a:t>Students rated most proficient in:</a:t>
            </a:r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b="1" sz="2328"/>
            </a:pPr>
            <a:r>
              <a:t>Evaluating information for relevance </a:t>
            </a:r>
          </a:p>
          <a:p>
            <a:pPr lvl="2" marL="1108710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33%  of faculty rate students very proficient/proficient</a:t>
            </a:r>
            <a:endParaRPr sz="1940"/>
          </a:p>
          <a:p>
            <a:pPr lvl="2" marL="1108710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26% of librarians rate students very proficient/proficient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Rectangle 9"/>
          <p:cNvSpPr/>
          <p:nvPr/>
        </p:nvSpPr>
        <p:spPr>
          <a:xfrm>
            <a:off x="558208" y="684398"/>
            <a:ext cx="11167449" cy="52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C5C3C3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Title 1"/>
          <p:cNvSpPr txBox="1"/>
          <p:nvPr>
            <p:ph type="title"/>
          </p:nvPr>
        </p:nvSpPr>
        <p:spPr>
          <a:xfrm>
            <a:off x="1045029" y="1092856"/>
            <a:ext cx="3669704" cy="438912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Student Proficiencies Cont’d</a:t>
            </a:r>
          </a:p>
        </p:txBody>
      </p:sp>
      <p:sp>
        <p:nvSpPr>
          <p:cNvPr id="227" name="Rectangle 11"/>
          <p:cNvSpPr/>
          <p:nvPr/>
        </p:nvSpPr>
        <p:spPr>
          <a:xfrm>
            <a:off x="498833" y="2935373"/>
            <a:ext cx="128017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Content Placeholder 2"/>
          <p:cNvSpPr txBox="1"/>
          <p:nvPr>
            <p:ph type="body" sz="half" idx="1"/>
          </p:nvPr>
        </p:nvSpPr>
        <p:spPr>
          <a:xfrm>
            <a:off x="5572678" y="1092856"/>
            <a:ext cx="5670088" cy="4389122"/>
          </a:xfrm>
          <a:prstGeom prst="rect">
            <a:avLst/>
          </a:prstGeom>
        </p:spPr>
        <p:txBody>
          <a:bodyPr anchor="ctr"/>
          <a:lstStyle/>
          <a:p>
            <a:pPr marL="226313" indent="-226313" defTabSz="905255">
              <a:spcBef>
                <a:spcPts val="900"/>
              </a:spcBef>
              <a:defRPr sz="2178"/>
            </a:pPr>
            <a:r>
              <a:t>Students rated least proficient in</a:t>
            </a:r>
            <a:endParaRPr sz="2475"/>
          </a:p>
          <a:p>
            <a:pPr lvl="1" marL="678941" indent="-226313" defTabSz="905255">
              <a:spcBef>
                <a:spcPts val="400"/>
              </a:spcBef>
              <a:defRPr b="1" sz="2178"/>
            </a:pPr>
            <a:r>
              <a:t>Identifying mis/disinformation in scholarly sources </a:t>
            </a:r>
          </a:p>
          <a:p>
            <a:pPr lvl="2" marL="1131569" indent="-226313" defTabSz="905255">
              <a:spcBef>
                <a:spcPts val="400"/>
              </a:spcBef>
              <a:defRPr sz="2178"/>
            </a:pPr>
            <a:r>
              <a:t>63% faculty/ 68% librarians rate students as  weak/not at all proficient</a:t>
            </a:r>
            <a:endParaRPr sz="1782"/>
          </a:p>
          <a:p>
            <a:pPr lvl="1" marL="678941" indent="-226313" defTabSz="905255">
              <a:spcBef>
                <a:spcPts val="400"/>
              </a:spcBef>
              <a:defRPr b="1" sz="2178"/>
            </a:pPr>
            <a:r>
              <a:t>Evaluating research methods </a:t>
            </a:r>
          </a:p>
          <a:p>
            <a:pPr lvl="2" marL="1131569" indent="-226313" defTabSz="905255">
              <a:spcBef>
                <a:spcPts val="400"/>
              </a:spcBef>
              <a:defRPr sz="2178"/>
            </a:pPr>
            <a:r>
              <a:t>48% of faculty/ 51% of librarians rated students as weak/not at all proficient</a:t>
            </a:r>
            <a:endParaRPr sz="1782"/>
          </a:p>
          <a:p>
            <a:pPr lvl="1" marL="678941" indent="-226313" defTabSz="905255">
              <a:spcBef>
                <a:spcPts val="400"/>
              </a:spcBef>
              <a:defRPr b="1" sz="2178"/>
            </a:pPr>
            <a:r>
              <a:t>Evaluating information sources for bias </a:t>
            </a:r>
          </a:p>
          <a:p>
            <a:pPr lvl="2" marL="1131569" indent="-226313" defTabSz="905255">
              <a:spcBef>
                <a:spcPts val="400"/>
              </a:spcBef>
              <a:defRPr sz="2178"/>
            </a:pPr>
            <a:r>
              <a:t>43% of faculty/ 35% of librarians rated students as weak/not at all proficient</a:t>
            </a:r>
            <a:endParaRPr sz="1782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1" name="Freeform: Shape 11"/>
          <p:cNvSpPr/>
          <p:nvPr/>
        </p:nvSpPr>
        <p:spPr>
          <a:xfrm>
            <a:off x="1114425" y="0"/>
            <a:ext cx="996315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60" y="0"/>
                </a:moveTo>
                <a:lnTo>
                  <a:pt x="18140" y="0"/>
                </a:lnTo>
                <a:lnTo>
                  <a:pt x="18437" y="410"/>
                </a:lnTo>
                <a:cubicBezTo>
                  <a:pt x="20391" y="3250"/>
                  <a:pt x="21600" y="7172"/>
                  <a:pt x="21600" y="11505"/>
                </a:cubicBezTo>
                <a:cubicBezTo>
                  <a:pt x="21600" y="15296"/>
                  <a:pt x="20674" y="18773"/>
                  <a:pt x="19134" y="21485"/>
                </a:cubicBezTo>
                <a:lnTo>
                  <a:pt x="19065" y="21600"/>
                </a:lnTo>
                <a:lnTo>
                  <a:pt x="2535" y="21600"/>
                </a:lnTo>
                <a:lnTo>
                  <a:pt x="2466" y="21485"/>
                </a:lnTo>
                <a:cubicBezTo>
                  <a:pt x="926" y="18773"/>
                  <a:pt x="0" y="15296"/>
                  <a:pt x="0" y="11505"/>
                </a:cubicBezTo>
                <a:cubicBezTo>
                  <a:pt x="0" y="7172"/>
                  <a:pt x="1209" y="3250"/>
                  <a:pt x="3163" y="41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EFEFEF"/>
            </a:solidFill>
            <a:miter/>
          </a:ln>
          <a:effectLst>
            <a:outerShdw sx="100000" sy="100000" kx="0" ky="0" algn="b" rotWithShape="0" blurRad="139700" dist="0" dir="0">
              <a:srgbClr val="D9D9D9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Freeform: Shape 13"/>
          <p:cNvSpPr/>
          <p:nvPr/>
        </p:nvSpPr>
        <p:spPr>
          <a:xfrm>
            <a:off x="1121664" y="0"/>
            <a:ext cx="994867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60" y="0"/>
                </a:moveTo>
                <a:lnTo>
                  <a:pt x="18140" y="0"/>
                </a:lnTo>
                <a:lnTo>
                  <a:pt x="18437" y="410"/>
                </a:lnTo>
                <a:cubicBezTo>
                  <a:pt x="20391" y="3250"/>
                  <a:pt x="21600" y="7172"/>
                  <a:pt x="21600" y="11505"/>
                </a:cubicBezTo>
                <a:cubicBezTo>
                  <a:pt x="21600" y="15296"/>
                  <a:pt x="20674" y="18773"/>
                  <a:pt x="19134" y="21485"/>
                </a:cubicBezTo>
                <a:lnTo>
                  <a:pt x="19065" y="21600"/>
                </a:lnTo>
                <a:lnTo>
                  <a:pt x="2535" y="21600"/>
                </a:lnTo>
                <a:lnTo>
                  <a:pt x="2466" y="21485"/>
                </a:lnTo>
                <a:cubicBezTo>
                  <a:pt x="926" y="18773"/>
                  <a:pt x="0" y="15296"/>
                  <a:pt x="0" y="11505"/>
                </a:cubicBezTo>
                <a:cubicBezTo>
                  <a:pt x="0" y="7172"/>
                  <a:pt x="1209" y="3250"/>
                  <a:pt x="3163" y="41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Title 3"/>
          <p:cNvSpPr txBox="1"/>
          <p:nvPr>
            <p:ph type="title"/>
          </p:nvPr>
        </p:nvSpPr>
        <p:spPr>
          <a:xfrm>
            <a:off x="1524003" y="1999614"/>
            <a:ext cx="9144001" cy="2764029"/>
          </a:xfrm>
          <a:prstGeom prst="rect">
            <a:avLst/>
          </a:prstGeom>
        </p:spPr>
        <p:txBody>
          <a:bodyPr anchor="ctr"/>
          <a:lstStyle>
            <a:lvl1pPr algn="ctr">
              <a:defRPr sz="7200"/>
            </a:lvl1pPr>
          </a:lstStyle>
          <a:p>
            <a:pPr/>
            <a:r>
              <a:t>Faculty and Librarian Comparisons</a:t>
            </a:r>
          </a:p>
        </p:txBody>
      </p:sp>
      <p:sp>
        <p:nvSpPr>
          <p:cNvPr id="234" name="Text Placeholder 4"/>
          <p:cNvSpPr txBox="1"/>
          <p:nvPr>
            <p:ph type="body" sz="quarter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</p:spPr>
        <p:txBody>
          <a:bodyPr anchor="ctr"/>
          <a:lstStyle/>
          <a:p>
            <a:pPr algn="ctr">
              <a:defRPr sz="2800">
                <a:solidFill>
                  <a:srgbClr val="000000"/>
                </a:solidFill>
              </a:defRPr>
            </a:pPr>
          </a:p>
        </p:txBody>
      </p:sp>
      <p:sp>
        <p:nvSpPr>
          <p:cNvPr id="235" name="Rectangle 15"/>
          <p:cNvSpPr/>
          <p:nvPr/>
        </p:nvSpPr>
        <p:spPr>
          <a:xfrm>
            <a:off x="3718559" y="5524786"/>
            <a:ext cx="4754881" cy="274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9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Freeform: Shape 11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Freeform: Shape 13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Title 3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No Statistically Significant Differences</a:t>
            </a:r>
          </a:p>
        </p:txBody>
      </p:sp>
      <p:sp>
        <p:nvSpPr>
          <p:cNvPr id="241" name="Rectangle 15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Content Placeholder 4"/>
          <p:cNvSpPr txBox="1"/>
          <p:nvPr>
            <p:ph type="body" sz="half" idx="1"/>
          </p:nvPr>
        </p:nvSpPr>
        <p:spPr>
          <a:xfrm>
            <a:off x="5434149" y="932688"/>
            <a:ext cx="5916603" cy="4992625"/>
          </a:xfrm>
          <a:prstGeom prst="rect">
            <a:avLst/>
          </a:prstGeom>
        </p:spPr>
        <p:txBody>
          <a:bodyPr anchor="ctr"/>
          <a:lstStyle/>
          <a:p>
            <a:pPr>
              <a:defRPr sz="2400"/>
            </a:pPr>
            <a:r>
              <a:t>Agreeing that instruction in news literacy is important to combatting mis/disinformation</a:t>
            </a:r>
          </a:p>
          <a:p>
            <a:pPr>
              <a:defRPr sz="2400"/>
            </a:pPr>
            <a:r>
              <a:t>Likelihood of addressing mis/disinformation in the classroom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7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Freeform: Shape 9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Freeform: Shape 11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Not Teaching Mis/disinformation</a:t>
            </a:r>
          </a:p>
        </p:txBody>
      </p:sp>
      <p:sp>
        <p:nvSpPr>
          <p:cNvPr id="248" name="Rectangle 13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Content Placeholder 2"/>
          <p:cNvSpPr txBox="1"/>
          <p:nvPr>
            <p:ph type="body" sz="half" idx="1"/>
          </p:nvPr>
        </p:nvSpPr>
        <p:spPr>
          <a:xfrm>
            <a:off x="5434149" y="932688"/>
            <a:ext cx="5916603" cy="4992625"/>
          </a:xfrm>
          <a:prstGeom prst="rect">
            <a:avLst/>
          </a:prstGeom>
        </p:spPr>
        <p:txBody>
          <a:bodyPr anchor="ctr"/>
          <a:lstStyle/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2134"/>
            </a:pPr>
            <a:r>
              <a:t>Faculty more likely to report mis/disinformation is not relevant to their discipline (p= &lt; .00001)</a:t>
            </a:r>
            <a:endParaRPr sz="242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2134"/>
            </a:pPr>
            <a:r>
              <a:t>Faculty more likely to say mis/disinformation instruction should happen elsewhere in the curriculum (p= .048661)</a:t>
            </a:r>
            <a:endParaRPr sz="242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2134"/>
            </a:pPr>
            <a:r>
              <a:t>Librarians more likely to say they do not have time to address mis/disinformation (p= &lt; .00001)</a:t>
            </a:r>
            <a:endParaRPr sz="242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2134"/>
            </a:pPr>
            <a:r>
              <a:t>Librarians more likely to rate students as weak in news literacy skills:</a:t>
            </a:r>
            <a:endParaRPr sz="2425"/>
          </a:p>
          <a:p>
            <a:pPr lvl="1" marL="665226" indent="-221742" defTabSz="886968">
              <a:lnSpc>
                <a:spcPct val="72000"/>
              </a:lnSpc>
              <a:spcBef>
                <a:spcPts val="400"/>
              </a:spcBef>
              <a:defRPr sz="2134"/>
            </a:pPr>
            <a:r>
              <a:t>Identifying misinformation in popular sources</a:t>
            </a:r>
          </a:p>
          <a:p>
            <a:pPr lvl="1" marL="665226" indent="-221742" defTabSz="886968">
              <a:lnSpc>
                <a:spcPct val="72000"/>
              </a:lnSpc>
              <a:spcBef>
                <a:spcPts val="400"/>
              </a:spcBef>
              <a:defRPr sz="2134"/>
            </a:pPr>
            <a:r>
              <a:t>Identifying misinformation in scholarly sources</a:t>
            </a:r>
          </a:p>
          <a:p>
            <a:pPr lvl="1" marL="665226" indent="-221742" defTabSz="886968">
              <a:lnSpc>
                <a:spcPct val="72000"/>
              </a:lnSpc>
              <a:spcBef>
                <a:spcPts val="400"/>
              </a:spcBef>
              <a:defRPr sz="2134"/>
            </a:pPr>
            <a:r>
              <a:t>Evaluating the logic of arguments presented in a paper</a:t>
            </a:r>
          </a:p>
          <a:p>
            <a:pPr lvl="1" marL="665226" indent="-221742" defTabSz="886968">
              <a:lnSpc>
                <a:spcPct val="72000"/>
              </a:lnSpc>
              <a:spcBef>
                <a:spcPts val="400"/>
              </a:spcBef>
              <a:defRPr sz="2134"/>
            </a:pPr>
            <a:r>
              <a:t>Selecting appropriate information to support an argument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Rectangle 11"/>
          <p:cNvSpPr/>
          <p:nvPr/>
        </p:nvSpPr>
        <p:spPr>
          <a:xfrm>
            <a:off x="1528762" y="1247774"/>
            <a:ext cx="9144001" cy="3007449"/>
          </a:xfrm>
          <a:prstGeom prst="rect">
            <a:avLst/>
          </a:prstGeom>
          <a:solidFill>
            <a:srgbClr val="FFFFFF"/>
          </a:solidFill>
          <a:ln w="12700"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Title 3"/>
          <p:cNvSpPr txBox="1"/>
          <p:nvPr>
            <p:ph type="title"/>
          </p:nvPr>
        </p:nvSpPr>
        <p:spPr>
          <a:xfrm>
            <a:off x="1804988" y="1442171"/>
            <a:ext cx="8582026" cy="2177329"/>
          </a:xfrm>
          <a:prstGeom prst="rect">
            <a:avLst/>
          </a:prstGeom>
        </p:spPr>
        <p:txBody>
          <a:bodyPr anchor="ctr"/>
          <a:lstStyle>
            <a:lvl1pPr algn="ctr">
              <a:defRPr sz="6600"/>
            </a:lvl1pPr>
          </a:lstStyle>
          <a:p>
            <a:pPr/>
            <a:r>
              <a:t>Discussion &amp; Take-Aways</a:t>
            </a:r>
          </a:p>
        </p:txBody>
      </p:sp>
      <p:sp>
        <p:nvSpPr>
          <p:cNvPr id="254" name="Rectangle: Rounded Corners 13"/>
          <p:cNvSpPr/>
          <p:nvPr/>
        </p:nvSpPr>
        <p:spPr>
          <a:xfrm>
            <a:off x="2487871" y="3912322"/>
            <a:ext cx="7225781" cy="68580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Text Placeholder 4"/>
          <p:cNvSpPr txBox="1"/>
          <p:nvPr>
            <p:ph type="body" sz="quarter" idx="1"/>
          </p:nvPr>
        </p:nvSpPr>
        <p:spPr>
          <a:xfrm>
            <a:off x="2566988" y="3962400"/>
            <a:ext cx="7058026" cy="581025"/>
          </a:xfrm>
          <a:prstGeom prst="rect">
            <a:avLst/>
          </a:prstGeom>
        </p:spPr>
        <p:txBody>
          <a:bodyPr anchor="ctr"/>
          <a:lstStyle/>
          <a:p>
            <a:pPr algn="ctr">
              <a:defRPr sz="2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Title 3"/>
          <p:cNvSpPr txBox="1"/>
          <p:nvPr>
            <p:ph type="title"/>
          </p:nvPr>
        </p:nvSpPr>
        <p:spPr>
          <a:xfrm>
            <a:off x="612647" y="1078991"/>
            <a:ext cx="6268772" cy="1536193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Misinformation &amp;News Literacy are Important Topics…</a:t>
            </a:r>
          </a:p>
        </p:txBody>
      </p:sp>
      <p:sp>
        <p:nvSpPr>
          <p:cNvPr id="259" name="!!accent"/>
          <p:cNvSpPr/>
          <p:nvPr/>
        </p:nvSpPr>
        <p:spPr>
          <a:xfrm rot="5400000">
            <a:off x="853201" y="363389"/>
            <a:ext cx="73153" cy="5486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Rectangle 14"/>
          <p:cNvSpPr/>
          <p:nvPr/>
        </p:nvSpPr>
        <p:spPr>
          <a:xfrm>
            <a:off x="618505" y="2935540"/>
            <a:ext cx="6217922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Content Placeholder 4"/>
          <p:cNvSpPr txBox="1"/>
          <p:nvPr>
            <p:ph type="body" sz="half" idx="1"/>
          </p:nvPr>
        </p:nvSpPr>
        <p:spPr>
          <a:xfrm>
            <a:off x="615457" y="3355847"/>
            <a:ext cx="6268772" cy="2825497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Both faculty and librarians are concerned about students’ news literacy skills</a:t>
            </a:r>
          </a:p>
          <a:p>
            <a:pPr>
              <a:defRPr sz="2400"/>
            </a:pPr>
            <a:r>
              <a:t>Both agree that instruction in news literacy is important</a:t>
            </a:r>
          </a:p>
          <a:p>
            <a:pPr>
              <a:defRPr sz="2400"/>
            </a:pPr>
            <a:r>
              <a:t>Instruction is taking place in about </a:t>
            </a:r>
            <a:r>
              <a:rPr baseline="30000"/>
              <a:t>2</a:t>
            </a:r>
            <a:r>
              <a:rPr sz="1600"/>
              <a:t>/3</a:t>
            </a:r>
            <a:r>
              <a:t> to ¾ of classrooms</a:t>
            </a:r>
          </a:p>
        </p:txBody>
      </p:sp>
      <p:pic>
        <p:nvPicPr>
          <p:cNvPr id="2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6891" t="0" r="39231" b="0"/>
          <a:stretch>
            <a:fillRect/>
          </a:stretch>
        </p:blipFill>
        <p:spPr>
          <a:xfrm>
            <a:off x="7684006" y="10"/>
            <a:ext cx="4507994" cy="68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7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Freeform: Shape 9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Freeform: Shape 11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…But Not Always Relevant?</a:t>
            </a:r>
          </a:p>
        </p:txBody>
      </p:sp>
      <p:sp>
        <p:nvSpPr>
          <p:cNvPr id="268" name="Rectangle 13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Content Placeholder 2"/>
          <p:cNvSpPr txBox="1"/>
          <p:nvPr>
            <p:ph type="body" sz="half" idx="1"/>
          </p:nvPr>
        </p:nvSpPr>
        <p:spPr>
          <a:xfrm>
            <a:off x="5434149" y="932688"/>
            <a:ext cx="5916603" cy="4992625"/>
          </a:xfrm>
          <a:prstGeom prst="rect">
            <a:avLst/>
          </a:prstGeom>
        </p:spPr>
        <p:txBody>
          <a:bodyPr anchor="ctr"/>
          <a:lstStyle/>
          <a:p>
            <a:pPr>
              <a:defRPr sz="2400"/>
            </a:pPr>
            <a:r>
              <a:t>Some faculty do not believe misinformation is relevant to their discipline</a:t>
            </a:r>
          </a:p>
          <a:p>
            <a:pPr>
              <a:defRPr sz="2400"/>
            </a:pPr>
            <a:r>
              <a:t>Some faculty and librarians believe news literacy should be addressed “elsewhere”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7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2" name="Freeform: Shape 9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Freeform: Shape 11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Role of Librarians: Actual</a:t>
            </a:r>
          </a:p>
        </p:txBody>
      </p:sp>
      <p:sp>
        <p:nvSpPr>
          <p:cNvPr id="275" name="Rectangle 13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Content Placeholder 2"/>
          <p:cNvSpPr txBox="1"/>
          <p:nvPr>
            <p:ph type="body" sz="half" idx="1"/>
          </p:nvPr>
        </p:nvSpPr>
        <p:spPr>
          <a:xfrm>
            <a:off x="5434149" y="932688"/>
            <a:ext cx="5916603" cy="4992625"/>
          </a:xfrm>
          <a:prstGeom prst="rect">
            <a:avLst/>
          </a:prstGeom>
        </p:spPr>
        <p:txBody>
          <a:bodyPr anchor="ctr"/>
          <a:lstStyle/>
          <a:p>
            <a:pPr marL="208026" indent="-208026" defTabSz="832104">
              <a:lnSpc>
                <a:spcPct val="81000"/>
              </a:lnSpc>
              <a:spcBef>
                <a:spcPts val="900"/>
              </a:spcBef>
              <a:defRPr sz="2184"/>
            </a:pPr>
            <a:r>
              <a:t>Librarians are teaching about misinformation, including:</a:t>
            </a:r>
          </a:p>
          <a:p>
            <a:pPr lvl="1" marL="624078" indent="-208026" defTabSz="832104">
              <a:lnSpc>
                <a:spcPct val="81000"/>
              </a:lnSpc>
              <a:spcBef>
                <a:spcPts val="400"/>
              </a:spcBef>
              <a:defRPr sz="2184"/>
            </a:pPr>
            <a:r>
              <a:t>Direct instruction in news literacy skills</a:t>
            </a:r>
          </a:p>
          <a:p>
            <a:pPr lvl="1" marL="624078" indent="-208026" defTabSz="832104">
              <a:lnSpc>
                <a:spcPct val="81000"/>
              </a:lnSpc>
              <a:spcBef>
                <a:spcPts val="400"/>
              </a:spcBef>
              <a:defRPr sz="2184"/>
            </a:pPr>
            <a:r>
              <a:t>Activities requiring students to evaluate information and/or identify mis/disinformation</a:t>
            </a:r>
          </a:p>
          <a:p>
            <a:pPr lvl="1" marL="624078" indent="-208026" defTabSz="832104">
              <a:lnSpc>
                <a:spcPct val="81000"/>
              </a:lnSpc>
              <a:spcBef>
                <a:spcPts val="400"/>
              </a:spcBef>
              <a:defRPr sz="2184"/>
            </a:pPr>
            <a:r>
              <a:t>Far fewer, but some require assignments, and some assess students in news literacy skills</a:t>
            </a:r>
          </a:p>
          <a:p>
            <a:pPr marL="208026" indent="-208026" defTabSz="832104">
              <a:lnSpc>
                <a:spcPct val="81000"/>
              </a:lnSpc>
              <a:spcBef>
                <a:spcPts val="900"/>
              </a:spcBef>
              <a:defRPr sz="2184"/>
            </a:pPr>
            <a:r>
              <a:t>Librarians report collaborating with faculty, including:</a:t>
            </a:r>
          </a:p>
          <a:p>
            <a:pPr lvl="1" marL="624078" indent="-208026" defTabSz="832104">
              <a:lnSpc>
                <a:spcPct val="81000"/>
              </a:lnSpc>
              <a:spcBef>
                <a:spcPts val="400"/>
              </a:spcBef>
              <a:defRPr sz="2184"/>
            </a:pPr>
            <a:r>
              <a:t>Creating research guides and tutorials</a:t>
            </a:r>
          </a:p>
          <a:p>
            <a:pPr lvl="1" marL="624078" indent="-208026" defTabSz="832104">
              <a:lnSpc>
                <a:spcPct val="81000"/>
              </a:lnSpc>
              <a:spcBef>
                <a:spcPts val="400"/>
              </a:spcBef>
              <a:defRPr sz="2184"/>
            </a:pPr>
            <a:r>
              <a:t>Tailoring instruction sessions</a:t>
            </a:r>
          </a:p>
          <a:p>
            <a:pPr lvl="1" marL="624078" indent="-208026" defTabSz="832104">
              <a:lnSpc>
                <a:spcPct val="81000"/>
              </a:lnSpc>
              <a:spcBef>
                <a:spcPts val="400"/>
              </a:spcBef>
              <a:defRPr sz="2184"/>
            </a:pPr>
            <a:r>
              <a:t>Designing activities and assignments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Title 1"/>
          <p:cNvSpPr txBox="1"/>
          <p:nvPr>
            <p:ph type="title"/>
          </p:nvPr>
        </p:nvSpPr>
        <p:spPr>
          <a:xfrm>
            <a:off x="841247" y="502919"/>
            <a:ext cx="10509506" cy="1975106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Why Information/News Literacy?</a:t>
            </a:r>
          </a:p>
        </p:txBody>
      </p:sp>
      <p:sp>
        <p:nvSpPr>
          <p:cNvPr id="109" name="Rectangle 9"/>
          <p:cNvSpPr/>
          <p:nvPr/>
        </p:nvSpPr>
        <p:spPr>
          <a:xfrm>
            <a:off x="842771" y="-1"/>
            <a:ext cx="10506458" cy="19138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Rectangle 11"/>
          <p:cNvSpPr/>
          <p:nvPr/>
        </p:nvSpPr>
        <p:spPr>
          <a:xfrm>
            <a:off x="841247" y="2894076"/>
            <a:ext cx="10506458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Content Placeholder 2"/>
          <p:cNvSpPr txBox="1"/>
          <p:nvPr>
            <p:ph type="body" sz="half" idx="1"/>
          </p:nvPr>
        </p:nvSpPr>
        <p:spPr>
          <a:xfrm>
            <a:off x="841247" y="3328415"/>
            <a:ext cx="10509506" cy="271576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Can be effective </a:t>
            </a:r>
          </a:p>
          <a:p>
            <a:pPr>
              <a:defRPr sz="2400"/>
            </a:pPr>
            <a:r>
              <a:t>What is effective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Critical thinking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Lateral reading</a:t>
            </a:r>
          </a:p>
          <a:p>
            <a:pPr>
              <a:defRPr sz="2400"/>
            </a:pPr>
            <a:r>
              <a:t>What is less effective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Checklists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7"/>
          <p:cNvSpPr/>
          <p:nvPr/>
        </p:nvSpPr>
        <p:spPr>
          <a:xfrm>
            <a:off x="-1" y="0"/>
            <a:ext cx="1219200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Freeform: Shape 9"/>
          <p:cNvSpPr/>
          <p:nvPr/>
        </p:nvSpPr>
        <p:spPr>
          <a:xfrm>
            <a:off x="-2" y="0"/>
            <a:ext cx="481889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63" y="0"/>
                </a:lnTo>
                <a:lnTo>
                  <a:pt x="16445" y="218"/>
                </a:lnTo>
                <a:cubicBezTo>
                  <a:pt x="19630" y="2926"/>
                  <a:pt x="21600" y="6668"/>
                  <a:pt x="21600" y="10800"/>
                </a:cubicBezTo>
                <a:cubicBezTo>
                  <a:pt x="21600" y="14932"/>
                  <a:pt x="19630" y="18674"/>
                  <a:pt x="16445" y="21382"/>
                </a:cubicBezTo>
                <a:lnTo>
                  <a:pt x="1616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Freeform: Shape 11"/>
          <p:cNvSpPr/>
          <p:nvPr/>
        </p:nvSpPr>
        <p:spPr>
          <a:xfrm>
            <a:off x="1" y="0"/>
            <a:ext cx="4811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155" y="0"/>
                </a:lnTo>
                <a:lnTo>
                  <a:pt x="16437" y="218"/>
                </a:lnTo>
                <a:cubicBezTo>
                  <a:pt x="19627" y="2926"/>
                  <a:pt x="21600" y="6668"/>
                  <a:pt x="21600" y="10800"/>
                </a:cubicBezTo>
                <a:cubicBezTo>
                  <a:pt x="21600" y="14932"/>
                  <a:pt x="19627" y="18674"/>
                  <a:pt x="16437" y="21382"/>
                </a:cubicBezTo>
                <a:lnTo>
                  <a:pt x="1615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Title 1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Role of Librarians: Potential</a:t>
            </a:r>
          </a:p>
        </p:txBody>
      </p:sp>
      <p:sp>
        <p:nvSpPr>
          <p:cNvPr id="282" name="Rectangle 13"/>
          <p:cNvSpPr/>
          <p:nvPr/>
        </p:nvSpPr>
        <p:spPr>
          <a:xfrm>
            <a:off x="0" y="3102049"/>
            <a:ext cx="128016" cy="6539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Content Placeholder 2"/>
          <p:cNvSpPr txBox="1"/>
          <p:nvPr>
            <p:ph type="body" sz="half" idx="1"/>
          </p:nvPr>
        </p:nvSpPr>
        <p:spPr>
          <a:xfrm>
            <a:off x="5434149" y="932688"/>
            <a:ext cx="5916603" cy="4992625"/>
          </a:xfrm>
          <a:prstGeom prst="rect">
            <a:avLst/>
          </a:prstGeom>
        </p:spPr>
        <p:txBody>
          <a:bodyPr anchor="ctr"/>
          <a:lstStyle/>
          <a:p>
            <a:pPr>
              <a:defRPr sz="2400"/>
            </a:pPr>
            <a:r>
              <a:t>Few faculty are collaborating with librarians on news literacy instruction, but many recognize librarian expertise</a:t>
            </a:r>
          </a:p>
          <a:p>
            <a:pPr>
              <a:defRPr sz="2400"/>
            </a:pPr>
            <a:r>
              <a:t>Potential for more collaboration through: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Increased awareness by librarians of faculty concerns and perspectives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Increased awareness by faculty of librarian expertise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Train the trainer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Rectangle 9"/>
          <p:cNvSpPr/>
          <p:nvPr/>
        </p:nvSpPr>
        <p:spPr>
          <a:xfrm>
            <a:off x="558208" y="-1"/>
            <a:ext cx="11167449" cy="2018808"/>
          </a:xfrm>
          <a:prstGeom prst="rect">
            <a:avLst/>
          </a:prstGeom>
          <a:solidFill>
            <a:srgbClr val="FFFFFF"/>
          </a:solidFill>
          <a:ln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Rectangle 11"/>
          <p:cNvSpPr/>
          <p:nvPr/>
        </p:nvSpPr>
        <p:spPr>
          <a:xfrm>
            <a:off x="566927" y="0"/>
            <a:ext cx="11155682" cy="20116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Title 1"/>
          <p:cNvSpPr txBox="1"/>
          <p:nvPr>
            <p:ph type="title"/>
          </p:nvPr>
        </p:nvSpPr>
        <p:spPr>
          <a:xfrm>
            <a:off x="1115567" y="548639"/>
            <a:ext cx="10168130" cy="117957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Further Research &amp; Exploration</a:t>
            </a:r>
          </a:p>
        </p:txBody>
      </p:sp>
      <p:sp>
        <p:nvSpPr>
          <p:cNvPr id="289" name="Rectangle 13"/>
          <p:cNvSpPr/>
          <p:nvPr/>
        </p:nvSpPr>
        <p:spPr>
          <a:xfrm>
            <a:off x="498833" y="758951"/>
            <a:ext cx="128017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Content Placeholder 2"/>
          <p:cNvSpPr txBox="1"/>
          <p:nvPr>
            <p:ph type="body" idx="1"/>
          </p:nvPr>
        </p:nvSpPr>
        <p:spPr>
          <a:xfrm>
            <a:off x="1115567" y="2481943"/>
            <a:ext cx="10168130" cy="369502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exactly is being taught?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Attention to biases?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Problems with peer review?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Alternative perspectives?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Checklists or fact-checking (SIFT, etc.)?</a:t>
            </a:r>
          </a:p>
          <a:p>
            <a:pPr>
              <a:defRPr sz="2400"/>
            </a:pPr>
            <a:r>
              <a:t>How confident are faculty in teaching mis/disinformation?</a:t>
            </a:r>
          </a:p>
          <a:p>
            <a:pPr>
              <a:defRPr sz="2400"/>
            </a:pPr>
            <a:r>
              <a:t>How confident are librarians?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Rectangle 11"/>
          <p:cNvSpPr/>
          <p:nvPr/>
        </p:nvSpPr>
        <p:spPr>
          <a:xfrm>
            <a:off x="558208" y="-1"/>
            <a:ext cx="11167449" cy="2018808"/>
          </a:xfrm>
          <a:prstGeom prst="rect">
            <a:avLst/>
          </a:prstGeom>
          <a:solidFill>
            <a:srgbClr val="FFFFFF"/>
          </a:solidFill>
          <a:ln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Rectangle 13"/>
          <p:cNvSpPr/>
          <p:nvPr/>
        </p:nvSpPr>
        <p:spPr>
          <a:xfrm>
            <a:off x="566927" y="0"/>
            <a:ext cx="11155682" cy="20116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Title 3"/>
          <p:cNvSpPr txBox="1"/>
          <p:nvPr>
            <p:ph type="title"/>
          </p:nvPr>
        </p:nvSpPr>
        <p:spPr>
          <a:xfrm>
            <a:off x="1115567" y="548639"/>
            <a:ext cx="10168130" cy="117957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Background</a:t>
            </a:r>
          </a:p>
        </p:txBody>
      </p:sp>
      <p:sp>
        <p:nvSpPr>
          <p:cNvPr id="117" name="Rectangle 15"/>
          <p:cNvSpPr/>
          <p:nvPr/>
        </p:nvSpPr>
        <p:spPr>
          <a:xfrm>
            <a:off x="498833" y="758951"/>
            <a:ext cx="128017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Content Placeholder 4"/>
          <p:cNvSpPr txBox="1"/>
          <p:nvPr>
            <p:ph type="body" idx="1"/>
          </p:nvPr>
        </p:nvSpPr>
        <p:spPr>
          <a:xfrm>
            <a:off x="1115567" y="2181224"/>
            <a:ext cx="10400157" cy="4371976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328"/>
            </a:pPr>
            <a:r>
              <a:t>Motivations</a:t>
            </a:r>
            <a:endParaRPr sz="2425"/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328"/>
            </a:pPr>
            <a:r>
              <a:t>Research questions</a:t>
            </a:r>
            <a:endParaRPr sz="2425"/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What are faculty perspectives on misinformation topics?</a:t>
            </a:r>
            <a:endParaRPr sz="2134"/>
          </a:p>
          <a:p>
            <a:pPr lvl="2" marL="1108710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Are faculty addressing misinformation in their classes? If so, how and if  not, why not?</a:t>
            </a:r>
            <a:endParaRPr sz="1746"/>
          </a:p>
          <a:p>
            <a:pPr lvl="2" marL="1108710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Are there disciplinary disciplines across faculty responses?</a:t>
            </a:r>
            <a:endParaRPr sz="1746"/>
          </a:p>
          <a:p>
            <a:pPr lvl="2" marL="1108710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What are faculty perceptions of students’ news literacy proficiencies?</a:t>
            </a:r>
            <a:endParaRPr sz="1746"/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What are librarians’ perspectives on misinformation topics?</a:t>
            </a:r>
            <a:endParaRPr sz="2134"/>
          </a:p>
          <a:p>
            <a:pPr lvl="2" marL="1108710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Are librarians addressing misinformation in their classes? If so, how and if  not, why not?</a:t>
            </a:r>
            <a:endParaRPr sz="1746"/>
          </a:p>
          <a:p>
            <a:pPr lvl="2" marL="1108710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What are faculty perceptions of students’ news literacy proficiencies?</a:t>
            </a:r>
            <a:endParaRPr sz="1746"/>
          </a:p>
          <a:p>
            <a:pPr lvl="1" marL="665226" indent="-221742" defTabSz="886968">
              <a:lnSpc>
                <a:spcPct val="81000"/>
              </a:lnSpc>
              <a:spcBef>
                <a:spcPts val="400"/>
              </a:spcBef>
              <a:defRPr sz="2328"/>
            </a:pPr>
            <a:r>
              <a:t>Do librarian and faculty responses differ?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Rectangle 9"/>
          <p:cNvSpPr/>
          <p:nvPr/>
        </p:nvSpPr>
        <p:spPr>
          <a:xfrm>
            <a:off x="558208" y="-1"/>
            <a:ext cx="11167449" cy="2018808"/>
          </a:xfrm>
          <a:prstGeom prst="rect">
            <a:avLst/>
          </a:prstGeom>
          <a:solidFill>
            <a:srgbClr val="FFFFFF"/>
          </a:solidFill>
          <a:ln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Rectangle 11"/>
          <p:cNvSpPr/>
          <p:nvPr/>
        </p:nvSpPr>
        <p:spPr>
          <a:xfrm>
            <a:off x="566927" y="0"/>
            <a:ext cx="11155682" cy="20116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Title 1"/>
          <p:cNvSpPr txBox="1"/>
          <p:nvPr>
            <p:ph type="title"/>
          </p:nvPr>
        </p:nvSpPr>
        <p:spPr>
          <a:xfrm>
            <a:off x="1115567" y="548639"/>
            <a:ext cx="10168130" cy="117957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Methods</a:t>
            </a:r>
          </a:p>
        </p:txBody>
      </p:sp>
      <p:sp>
        <p:nvSpPr>
          <p:cNvPr id="124" name="Rectangle 13"/>
          <p:cNvSpPr/>
          <p:nvPr/>
        </p:nvSpPr>
        <p:spPr>
          <a:xfrm>
            <a:off x="498833" y="758951"/>
            <a:ext cx="128017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Content Placeholder 2"/>
          <p:cNvSpPr txBox="1"/>
          <p:nvPr>
            <p:ph type="body" idx="1"/>
          </p:nvPr>
        </p:nvSpPr>
        <p:spPr>
          <a:xfrm>
            <a:off x="1115567" y="2481943"/>
            <a:ext cx="10168130" cy="369502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Samples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Faculty random sample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Librarians CFP on listservs</a:t>
            </a:r>
          </a:p>
          <a:p>
            <a:pPr>
              <a:defRPr sz="2400"/>
            </a:pPr>
            <a:r>
              <a:t>Parallel surveys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Perspectives on misinformation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Teaching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Student proficiencies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Rectangle 9"/>
          <p:cNvSpPr/>
          <p:nvPr/>
        </p:nvSpPr>
        <p:spPr>
          <a:xfrm>
            <a:off x="558208" y="-1"/>
            <a:ext cx="11167449" cy="2018808"/>
          </a:xfrm>
          <a:prstGeom prst="rect">
            <a:avLst/>
          </a:prstGeom>
          <a:solidFill>
            <a:srgbClr val="FFFFFF"/>
          </a:solidFill>
          <a:ln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Rectangle 11"/>
          <p:cNvSpPr/>
          <p:nvPr/>
        </p:nvSpPr>
        <p:spPr>
          <a:xfrm>
            <a:off x="566927" y="0"/>
            <a:ext cx="11155682" cy="20116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Title 1"/>
          <p:cNvSpPr txBox="1"/>
          <p:nvPr>
            <p:ph type="title"/>
          </p:nvPr>
        </p:nvSpPr>
        <p:spPr>
          <a:xfrm>
            <a:off x="1115567" y="548639"/>
            <a:ext cx="10168130" cy="117957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Definitions</a:t>
            </a:r>
          </a:p>
        </p:txBody>
      </p:sp>
      <p:sp>
        <p:nvSpPr>
          <p:cNvPr id="131" name="Rectangle 13"/>
          <p:cNvSpPr/>
          <p:nvPr/>
        </p:nvSpPr>
        <p:spPr>
          <a:xfrm>
            <a:off x="498833" y="758951"/>
            <a:ext cx="128017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Content Placeholder 2"/>
          <p:cNvSpPr txBox="1"/>
          <p:nvPr>
            <p:ph type="body" idx="1"/>
          </p:nvPr>
        </p:nvSpPr>
        <p:spPr>
          <a:xfrm>
            <a:off x="1115567" y="2481943"/>
            <a:ext cx="10168130" cy="3695020"/>
          </a:xfrm>
          <a:prstGeom prst="rect">
            <a:avLst/>
          </a:prstGeom>
        </p:spPr>
        <p:txBody>
          <a:bodyPr/>
          <a:lstStyle/>
          <a:p>
            <a:pPr>
              <a:defRPr b="1" sz="2400">
                <a:latin typeface="72"/>
                <a:ea typeface="72"/>
                <a:cs typeface="72"/>
                <a:sym typeface="72"/>
              </a:defRPr>
            </a:pPr>
            <a:r>
              <a:t>Misinformation:</a:t>
            </a:r>
            <a:r>
              <a:rPr b="0"/>
              <a:t> Inaccurate information shared by accident</a:t>
            </a:r>
            <a:endParaRPr b="0"/>
          </a:p>
          <a:p>
            <a:pPr>
              <a:defRPr b="1" sz="2400">
                <a:latin typeface="72"/>
                <a:ea typeface="72"/>
                <a:cs typeface="72"/>
                <a:sym typeface="72"/>
              </a:defRPr>
            </a:pPr>
            <a:r>
              <a:t>Disinformation:</a:t>
            </a:r>
            <a:r>
              <a:rPr b="0"/>
              <a:t> Inaccurate information shared on purpose to mislead/deceive</a:t>
            </a:r>
            <a:endParaRPr b="0"/>
          </a:p>
          <a:p>
            <a:pPr>
              <a:defRPr b="1" sz="2400">
                <a:latin typeface="72"/>
                <a:ea typeface="72"/>
                <a:cs typeface="72"/>
                <a:sym typeface="72"/>
              </a:defRPr>
            </a:pPr>
            <a:r>
              <a:t>News literacy:</a:t>
            </a:r>
            <a:r>
              <a:rPr b="0"/>
              <a:t> “critical-thinking skills for analyzing and judging the reliability of news and information, differentiating among facts, opinions and assertions in the media we consume, create and distribute.”—schooljournalism.org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Title 4"/>
          <p:cNvSpPr txBox="1"/>
          <p:nvPr>
            <p:ph type="title"/>
          </p:nvPr>
        </p:nvSpPr>
        <p:spPr>
          <a:xfrm>
            <a:off x="838200" y="723012"/>
            <a:ext cx="10515600" cy="3094070"/>
          </a:xfrm>
          <a:prstGeom prst="rect">
            <a:avLst/>
          </a:prstGeom>
        </p:spPr>
        <p:txBody>
          <a:bodyPr/>
          <a:lstStyle>
            <a:lvl1pPr algn="ctr">
              <a:defRPr sz="8000"/>
            </a:lvl1pPr>
          </a:lstStyle>
          <a:p>
            <a:pPr/>
            <a:r>
              <a:t>Results</a:t>
            </a:r>
          </a:p>
        </p:txBody>
      </p:sp>
      <p:sp>
        <p:nvSpPr>
          <p:cNvPr id="136" name="Rectangle 12"/>
          <p:cNvSpPr/>
          <p:nvPr/>
        </p:nvSpPr>
        <p:spPr>
          <a:xfrm>
            <a:off x="838198" y="4193001"/>
            <a:ext cx="10515601" cy="822961"/>
          </a:xfrm>
          <a:prstGeom prst="rect">
            <a:avLst/>
          </a:prstGeom>
          <a:solidFill>
            <a:srgbClr val="FFFFFF"/>
          </a:solidFill>
          <a:ln w="12700">
            <a:solidFill>
              <a:srgbClr val="E1E1E1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Text Placeholder 5"/>
          <p:cNvSpPr txBox="1"/>
          <p:nvPr>
            <p:ph type="body" sz="quarter" idx="1"/>
          </p:nvPr>
        </p:nvSpPr>
        <p:spPr>
          <a:xfrm>
            <a:off x="1220088" y="4315709"/>
            <a:ext cx="9751825" cy="582613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And Comparisons</a:t>
            </a:r>
          </a:p>
        </p:txBody>
      </p:sp>
      <p:sp>
        <p:nvSpPr>
          <p:cNvPr id="138" name="Rectangle 14"/>
          <p:cNvSpPr/>
          <p:nvPr/>
        </p:nvSpPr>
        <p:spPr>
          <a:xfrm rot="5400000">
            <a:off x="6041135" y="4650962"/>
            <a:ext cx="109729" cy="73152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9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Freeform: Shape 11"/>
          <p:cNvSpPr/>
          <p:nvPr/>
        </p:nvSpPr>
        <p:spPr>
          <a:xfrm>
            <a:off x="-1" y="-1"/>
            <a:ext cx="12188954" cy="189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8592"/>
                </a:lnTo>
                <a:lnTo>
                  <a:pt x="20125" y="19417"/>
                </a:lnTo>
                <a:cubicBezTo>
                  <a:pt x="17259" y="20823"/>
                  <a:pt x="14109" y="21600"/>
                  <a:pt x="10803" y="21600"/>
                </a:cubicBezTo>
                <a:cubicBezTo>
                  <a:pt x="7496" y="21600"/>
                  <a:pt x="4346" y="20823"/>
                  <a:pt x="1481" y="19417"/>
                </a:cubicBezTo>
                <a:lnTo>
                  <a:pt x="0" y="18589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E6E6E6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Freeform: Shape 13"/>
          <p:cNvSpPr/>
          <p:nvPr/>
        </p:nvSpPr>
        <p:spPr>
          <a:xfrm>
            <a:off x="0" y="0"/>
            <a:ext cx="12192001" cy="1890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8578"/>
                </a:lnTo>
                <a:lnTo>
                  <a:pt x="20125" y="19407"/>
                </a:lnTo>
                <a:cubicBezTo>
                  <a:pt x="17259" y="20819"/>
                  <a:pt x="14109" y="21600"/>
                  <a:pt x="10803" y="21600"/>
                </a:cubicBezTo>
                <a:cubicBezTo>
                  <a:pt x="7496" y="21600"/>
                  <a:pt x="4346" y="20819"/>
                  <a:pt x="1481" y="19407"/>
                </a:cubicBezTo>
                <a:lnTo>
                  <a:pt x="0" y="1857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Title 3"/>
          <p:cNvSpPr txBox="1"/>
          <p:nvPr>
            <p:ph type="title"/>
          </p:nvPr>
        </p:nvSpPr>
        <p:spPr>
          <a:xfrm>
            <a:off x="838200" y="253396"/>
            <a:ext cx="10515600" cy="127323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Demographics</a:t>
            </a:r>
          </a:p>
        </p:txBody>
      </p:sp>
      <p:sp>
        <p:nvSpPr>
          <p:cNvPr id="144" name="Rectangle 15"/>
          <p:cNvSpPr/>
          <p:nvPr/>
        </p:nvSpPr>
        <p:spPr>
          <a:xfrm>
            <a:off x="0" y="524521"/>
            <a:ext cx="128016" cy="70409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Content Placeholder 4"/>
          <p:cNvSpPr txBox="1"/>
          <p:nvPr>
            <p:ph type="body" idx="1"/>
          </p:nvPr>
        </p:nvSpPr>
        <p:spPr>
          <a:xfrm>
            <a:off x="523875" y="1780027"/>
            <a:ext cx="10829925" cy="43921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 sz="2400"/>
            </a:pPr>
            <a:r>
              <a:t>Faculty: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688 surveys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12.5% response rate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Range of disciplines, years in practice, and job titles</a:t>
            </a:r>
          </a:p>
          <a:p>
            <a:pPr>
              <a:lnSpc>
                <a:spcPct val="81000"/>
              </a:lnSpc>
              <a:defRPr b="1" sz="2400"/>
            </a:pPr>
            <a:r>
              <a:t>Librarians: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189 responses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98% have an MLS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70% work in public universities; 30% private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Range of years in the field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48% spend between one-quarter and one-half of their time doing instruction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80% liaise to one or more academic departments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Chart 3"/>
          <p:cNvGraphicFramePr/>
          <p:nvPr/>
        </p:nvGraphicFramePr>
        <p:xfrm>
          <a:off x="74910" y="866427"/>
          <a:ext cx="11692422" cy="559568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8" name="Title 4"/>
          <p:cNvSpPr txBox="1"/>
          <p:nvPr>
            <p:ph type="title"/>
          </p:nvPr>
        </p:nvSpPr>
        <p:spPr>
          <a:xfrm>
            <a:off x="171450" y="155576"/>
            <a:ext cx="9496425" cy="444501"/>
          </a:xfrm>
          <a:prstGeom prst="rect">
            <a:avLst/>
          </a:prstGeom>
        </p:spPr>
        <p:txBody>
          <a:bodyPr/>
          <a:lstStyle>
            <a:lvl1pPr defTabSz="667512">
              <a:defRPr sz="2847"/>
            </a:lvl1pPr>
          </a:lstStyle>
          <a:p>
            <a:pPr/>
            <a:r>
              <a:t>Faculty Respondents by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