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A9988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0CA"/>
          </a:solidFill>
        </a:fill>
      </a:tcStyle>
    </a:wholeTbl>
    <a:band2H>
      <a:tcTxStyle b="def" i="def"/>
      <a:tcStyle>
        <a:tcBdr/>
        <a:fill>
          <a:solidFill>
            <a:srgbClr val="FBE9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DF"/>
          </a:solidFill>
        </a:fill>
      </a:tcStyle>
    </a:wholeTbl>
    <a:band2H>
      <a:tcTxStyle b="def" i="def"/>
      <a:tcStyle>
        <a:tcBdr/>
        <a:fill>
          <a:solidFill>
            <a:srgbClr val="FFF3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FE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DD9"/>
          </a:solidFill>
        </a:fill>
      </a:tcStyle>
    </a:wholeTbl>
    <a:band2H>
      <a:tcTxStyle b="def" i="def"/>
      <a:tcStyle>
        <a:tcBdr/>
        <a:fill>
          <a:solidFill>
            <a:srgbClr val="E7EF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508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Shape 6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rcRect l="0" t="21799" r="0" b="23590"/>
          <a:stretch>
            <a:fillRect/>
          </a:stretch>
        </p:blipFill>
        <p:spPr>
          <a:xfrm>
            <a:off x="0" y="487825"/>
            <a:ext cx="9144000" cy="465567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Google Shape;11;p2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3" name="Google Shape;12;p2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21" name="Google Shape;13;p2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14;p2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" name="Title Text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Google Shape;18;p2"/>
          <p:cNvSpPr txBox="1"/>
          <p:nvPr/>
        </p:nvSpPr>
        <p:spPr>
          <a:xfrm>
            <a:off x="226549" y="103575"/>
            <a:ext cx="998102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Confidential</a:t>
            </a:r>
          </a:p>
        </p:txBody>
      </p:sp>
      <p:sp>
        <p:nvSpPr>
          <p:cNvPr id="27" name="Google Shape;19;p2"/>
          <p:cNvSpPr txBox="1"/>
          <p:nvPr/>
        </p:nvSpPr>
        <p:spPr>
          <a:xfrm>
            <a:off x="1296766" y="103575"/>
            <a:ext cx="2100602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Customized for </a:t>
            </a:r>
            <a:r>
              <a:rPr b="1"/>
              <a:t>Lorem Ipsum LLC</a:t>
            </a:r>
          </a:p>
        </p:txBody>
      </p:sp>
      <p:sp>
        <p:nvSpPr>
          <p:cNvPr id="28" name="Google Shape;20;p2"/>
          <p:cNvSpPr txBox="1"/>
          <p:nvPr/>
        </p:nvSpPr>
        <p:spPr>
          <a:xfrm>
            <a:off x="8213935" y="103575"/>
            <a:ext cx="705901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Version 1.0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07;p11"/>
          <p:cNvGrpSpPr/>
          <p:nvPr/>
        </p:nvGrpSpPr>
        <p:grpSpPr>
          <a:xfrm>
            <a:off x="830392" y="4169130"/>
            <a:ext cx="745763" cy="45827"/>
            <a:chOff x="0" y="0"/>
            <a:chExt cx="745762" cy="45826"/>
          </a:xfrm>
        </p:grpSpPr>
        <p:sp>
          <p:nvSpPr>
            <p:cNvPr id="137" name="Google Shape;108;p11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109;p11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0" name="Title Text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Google Shape;112;p11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13;p11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3" name="Google Shape;114;p11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4" name="Google Shape;115;p11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17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5" name="Google Shape;118;p12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153" name="Google Shape;119;p12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120;p12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" name="Title Text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sz="quarter" idx="1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Google Shape;123;p12"/>
          <p:cNvSpPr txBox="1"/>
          <p:nvPr>
            <p:ph type="body" sz="half" idx="21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59" name="Google Shape;125;p12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0" name="Google Shape;126;p12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1" name="Google Shape;127;p12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" name="Google Shape;128;p12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Google Shape;132;p13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Google Shape;133;p13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3" name="Google Shape;134;p13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4" name="Google Shape;135;p13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37;p14"/>
          <p:cNvGrpSpPr/>
          <p:nvPr/>
        </p:nvGrpSpPr>
        <p:grpSpPr>
          <a:xfrm>
            <a:off x="830392" y="4169130"/>
            <a:ext cx="745763" cy="45827"/>
            <a:chOff x="0" y="0"/>
            <a:chExt cx="745762" cy="45826"/>
          </a:xfrm>
        </p:grpSpPr>
        <p:sp>
          <p:nvSpPr>
            <p:cNvPr id="182" name="Google Shape;138;p14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139;p14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5" name="xx%"/>
          <p:cNvSpPr txBox="1"/>
          <p:nvPr>
            <p:ph type="title" hasCustomPrompt="1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Google Shape;143;p14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1A99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144;p14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9" name="Google Shape;145;p14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0" name="Google Shape;146;p14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49;p15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9" name="Google Shape;150;p15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0" name="Google Shape;151;p15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1" name="Google Shape;152;p15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xfrm>
            <a:off x="1308149" y="1318650"/>
            <a:ext cx="7110002" cy="535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Google Shape;156;p16"/>
          <p:cNvSpPr txBox="1"/>
          <p:nvPr/>
        </p:nvSpPr>
        <p:spPr>
          <a:xfrm>
            <a:off x="226549" y="103575"/>
            <a:ext cx="998102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Confidential</a:t>
            </a:r>
          </a:p>
        </p:txBody>
      </p:sp>
      <p:sp>
        <p:nvSpPr>
          <p:cNvPr id="211" name="Google Shape;157;p16"/>
          <p:cNvSpPr txBox="1"/>
          <p:nvPr/>
        </p:nvSpPr>
        <p:spPr>
          <a:xfrm>
            <a:off x="1296766" y="103575"/>
            <a:ext cx="2100602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Customized for </a:t>
            </a:r>
            <a:r>
              <a:rPr b="1"/>
              <a:t>Lorem Ipsum LLC</a:t>
            </a:r>
          </a:p>
        </p:txBody>
      </p:sp>
      <p:sp>
        <p:nvSpPr>
          <p:cNvPr id="212" name="Google Shape;158;p16"/>
          <p:cNvSpPr txBox="1"/>
          <p:nvPr/>
        </p:nvSpPr>
        <p:spPr>
          <a:xfrm>
            <a:off x="8213935" y="103575"/>
            <a:ext cx="705901" cy="27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Version 1.0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2"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160;p17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220" name="Google Shape;161;p17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62;p17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3" name="Title Text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Google Shape;165;p17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5" name="Google Shape;166;p17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" name="Google Shape;167;p17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7" name="Google Shape;168;p17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b="0" sz="52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b="0" sz="36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22;p3" descr="Google Shape;22;p3"/>
          <p:cNvPicPr>
            <a:picLocks noChangeAspect="1"/>
          </p:cNvPicPr>
          <p:nvPr/>
        </p:nvPicPr>
        <p:blipFill>
          <a:blip r:embed="rId2">
            <a:extLst/>
          </a:blip>
          <a:srcRect l="0" t="21799" r="0" b="23590"/>
          <a:stretch>
            <a:fillRect/>
          </a:stretch>
        </p:blipFill>
        <p:spPr>
          <a:xfrm>
            <a:off x="0" y="487825"/>
            <a:ext cx="9144000" cy="465567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Google Shape;23;p3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0" name="Google Shape;24;p3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38" name="Google Shape;25;p3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6;p3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" name="Title Text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Google Shape;30;p3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31;p3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" name="Google Shape;32;p3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" name="Google Shape;33;p3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2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marL="9652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2pPr>
            <a:lvl3pPr marL="14224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3pPr>
            <a:lvl4pPr marL="18796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4pPr>
            <a:lvl5pPr marL="23368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Google Shape;187;p22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b="0" sz="24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0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marL="9144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2pPr>
            <a:lvl3pPr marL="13716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3pPr>
            <a:lvl4pPr marL="18288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4pPr>
            <a:lvl5pPr marL="22860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b="0" sz="4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00;p26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7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b="0" sz="42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Google Shape;203;p26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indent="-342900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b="0" sz="120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16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2" name="Google Shape;217;p30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1A998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35;p4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54" name="Google Shape;36;p4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7;p4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" name="Title Text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Google Shape;40;p4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1A99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41;p4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" name="Google Shape;42;p4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1" name="Google Shape;43;p4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E9ED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9" name="Google Shape;224;p32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0" name="Google Shape;225;p32" descr="Google Shape;225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226;p32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191919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2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E8CFAA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0" name="Google Shape;230;p33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8CF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1" name="Google Shape;231;p33" descr="Google Shape;231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Google Shape;232;p33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235;p34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238;p35" descr="Google Shape;238;p35"/>
          <p:cNvPicPr>
            <a:picLocks noChangeAspect="1"/>
          </p:cNvPicPr>
          <p:nvPr/>
        </p:nvPicPr>
        <p:blipFill>
          <a:blip r:embed="rId2">
            <a:alphaModFix amt="5000"/>
            <a:extLst/>
          </a:blip>
          <a:stretch>
            <a:fillRect/>
          </a:stretch>
        </p:blipFill>
        <p:spPr>
          <a:xfrm>
            <a:off x="-3" y="0"/>
            <a:ext cx="3714503" cy="514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239;p35" descr="Google Shape;239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Google Shape;240;p35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BDC1C6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AEB3B7"/>
                </a:solidFill>
              </a:rPr>
              <a:t>.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243;p36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">
    <p:bg>
      <p:bgPr>
        <a:solidFill>
          <a:srgbClr val="E8CF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246;p37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">
    <p:bg>
      <p:bgPr>
        <a:solidFill>
          <a:srgbClr val="E0CC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249;p38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">
    <p:bg>
      <p:bgPr>
        <a:solidFill>
          <a:srgbClr val="2C70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252;p39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">
    <p:bg>
      <p:bgPr>
        <a:solidFill>
          <a:srgbClr val="ED6A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255;p40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21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_1">
    <p:bg>
      <p:bgPr>
        <a:solidFill>
          <a:srgbClr val="F8E9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258;p41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45;p5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sz="half" idx="1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Google Shape;49;p5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50;p5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4" name="Google Shape;51;p5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" name="Google Shape;52;p5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_1_1">
    <p:bg>
      <p:bgPr>
        <a:solidFill>
          <a:srgbClr val="8CBA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261;p42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264;p43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pic>
        <p:nvPicPr>
          <p:cNvPr id="445" name="Google Shape;265;p43" descr="Google Shape;265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9025" y="4417124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Google Shape;266;p43"/>
          <p:cNvSpPr txBox="1"/>
          <p:nvPr/>
        </p:nvSpPr>
        <p:spPr>
          <a:xfrm>
            <a:off x="4012674" y="4355424"/>
            <a:ext cx="12123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191919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 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269;p44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b="0" sz="52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3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b="0" sz="36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0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9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marL="9652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2pPr>
            <a:lvl3pPr marL="14224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3pPr>
            <a:lvl4pPr marL="18796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4pPr>
            <a:lvl5pPr marL="2336800" indent="-3556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Google Shape;288;p49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b="0" sz="24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7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marL="9144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2pPr>
            <a:lvl3pPr marL="13716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3pPr>
            <a:lvl4pPr marL="18288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4pPr>
            <a:lvl5pPr marL="2286000" indent="-304800">
              <a:buSzPts val="1200"/>
              <a:defRPr sz="12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b="0" sz="48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54;p6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" name="Google Shape;56;p6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5" name="Google Shape;57;p6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6" name="Google Shape;58;p6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7" name="Google Shape;59;p6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729450" y="1068649"/>
            <a:ext cx="7688700" cy="10344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301;p53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4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b="0" sz="42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5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Google Shape;304;p53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indent="-342900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527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>
              <a:lnSpc>
                <a:spcPct val="100000"/>
              </a:lnSpc>
              <a:buClrTx/>
              <a:buSzPts val="1800"/>
              <a:buFontTx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5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b="0" sz="12000">
                <a:solidFill>
                  <a:srgbClr val="191919"/>
                </a:solidFill>
                <a:latin typeface="Fraunces SemiBold"/>
                <a:ea typeface="Fraunces SemiBold"/>
                <a:cs typeface="Fraunces SemiBold"/>
                <a:sym typeface="Fraunces SemiBold"/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543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marL="10051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2pPr>
            <a:lvl3pPr marL="14623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3pPr>
            <a:lvl4pPr marL="19195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4pPr>
            <a:lvl5pPr marL="2376714" indent="-408214" algn="ctr">
              <a:buSzPts val="1800"/>
              <a:defRPr sz="1800">
                <a:latin typeface="Work Sans"/>
                <a:ea typeface="Work Sans"/>
                <a:cs typeface="Work Sans"/>
                <a:sym typeface="Work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9" name="Google Shape;318;p57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60" name="Google Shape;319;p57" descr="Google Shape;319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Google Shape;320;p57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BDC1C6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AEB3B7"/>
                </a:solidFill>
              </a:rPr>
              <a:t>.</a:t>
            </a:r>
          </a:p>
        </p:txBody>
      </p:sp>
      <p:sp>
        <p:nvSpPr>
          <p:cNvPr id="562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0" sz="2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0" name="Google Shape;324;p58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71" name="Google Shape;325;p58" descr="Google Shape;325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Google Shape;326;p58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191919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573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2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E8CFAA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1" name="Google Shape;330;p59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8CF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82" name="Google Shape;331;p59" descr="Google Shape;331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Google Shape;332;p59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584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335;p60"/>
          <p:cNvSpPr/>
          <p:nvPr/>
        </p:nvSpPr>
        <p:spPr>
          <a:xfrm>
            <a:off x="347949" y="4690400"/>
            <a:ext cx="8467202" cy="1"/>
          </a:xfrm>
          <a:prstGeom prst="line">
            <a:avLst/>
          </a:prstGeom>
          <a:ln>
            <a:solidFill>
              <a:srgbClr val="EEEEEE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2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338;p61" descr="Google Shape;338;p61"/>
          <p:cNvPicPr>
            <a:picLocks noChangeAspect="1"/>
          </p:cNvPicPr>
          <p:nvPr/>
        </p:nvPicPr>
        <p:blipFill>
          <a:blip r:embed="rId2">
            <a:alphaModFix amt="5000"/>
            <a:extLst/>
          </a:blip>
          <a:stretch>
            <a:fillRect/>
          </a:stretch>
        </p:blipFill>
        <p:spPr>
          <a:xfrm>
            <a:off x="-3" y="0"/>
            <a:ext cx="3714503" cy="514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339;p61" descr="Google Shape;339;p6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950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Google Shape;340;p61"/>
          <p:cNvSpPr txBox="1"/>
          <p:nvPr/>
        </p:nvSpPr>
        <p:spPr>
          <a:xfrm>
            <a:off x="441599" y="4698700"/>
            <a:ext cx="2046902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BDC1C6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AEB3B7"/>
                </a:solidFill>
              </a:rPr>
              <a:t>.</a:t>
            </a:r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343;p62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10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62;p7" descr="Google Shape;62;p7"/>
          <p:cNvPicPr>
            <a:picLocks noChangeAspect="1"/>
          </p:cNvPicPr>
          <p:nvPr/>
        </p:nvPicPr>
        <p:blipFill>
          <a:blip r:embed="rId2">
            <a:extLst/>
          </a:blip>
          <a:srcRect l="0" t="11971" r="0" b="11971"/>
          <a:stretch>
            <a:fillRect/>
          </a:stretch>
        </p:blipFill>
        <p:spPr>
          <a:xfrm>
            <a:off x="0" y="487824"/>
            <a:ext cx="9144000" cy="465567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Google Shape;63;p7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8" name="Google Shape;65;p7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" name="Google Shape;66;p7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0" name="Google Shape;67;p7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1" name="Google Shape;68;p7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729450" y="2056375"/>
            <a:ext cx="5887500" cy="1518601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">
    <p:bg>
      <p:bgPr>
        <a:solidFill>
          <a:srgbClr val="E8CF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346;p63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18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">
    <p:bg>
      <p:bgPr>
        <a:solidFill>
          <a:srgbClr val="E0CC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349;p64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26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">
    <p:bg>
      <p:bgPr>
        <a:solidFill>
          <a:srgbClr val="2C70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352;p65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34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">
    <p:bg>
      <p:bgPr>
        <a:solidFill>
          <a:srgbClr val="ED6A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355;p66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_1">
    <p:bg>
      <p:bgPr>
        <a:solidFill>
          <a:srgbClr val="F8E9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358;p67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50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2_1_1_1_1_1">
    <p:bg>
      <p:bgPr>
        <a:solidFill>
          <a:srgbClr val="8CBA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361;p68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58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364;p69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pic>
        <p:nvPicPr>
          <p:cNvPr id="666" name="Google Shape;365;p69" descr="Google Shape;365;p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9025" y="4417124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Google Shape;366;p69"/>
          <p:cNvSpPr txBox="1"/>
          <p:nvPr/>
        </p:nvSpPr>
        <p:spPr>
          <a:xfrm>
            <a:off x="4012674" y="4355424"/>
            <a:ext cx="12123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191919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 </a:t>
            </a:r>
          </a:p>
        </p:txBody>
      </p:sp>
      <p:sp>
        <p:nvSpPr>
          <p:cNvPr id="668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_1_1_1"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369;p70"/>
          <p:cNvSpPr/>
          <p:nvPr/>
        </p:nvSpPr>
        <p:spPr>
          <a:xfrm>
            <a:off x="347999" y="392074"/>
            <a:ext cx="8453102" cy="4359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76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Google Shape;77;p8"/>
          <p:cNvSpPr txBox="1"/>
          <p:nvPr>
            <p:ph type="body" sz="quarter" idx="21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9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" name="Google Shape;85;p9"/>
          <p:cNvGrpSpPr/>
          <p:nvPr/>
        </p:nvGrpSpPr>
        <p:grpSpPr>
          <a:xfrm>
            <a:off x="830392" y="1191255"/>
            <a:ext cx="745763" cy="45827"/>
            <a:chOff x="0" y="0"/>
            <a:chExt cx="745762" cy="45826"/>
          </a:xfrm>
        </p:grpSpPr>
        <p:sp>
          <p:nvSpPr>
            <p:cNvPr id="3" name="Google Shape;86;p9"/>
            <p:cNvSpPr/>
            <p:nvPr/>
          </p:nvSpPr>
          <p:spPr>
            <a:xfrm rot="162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87;p9"/>
            <p:cNvSpPr/>
            <p:nvPr/>
          </p:nvSpPr>
          <p:spPr>
            <a:xfrm rot="162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" name="Title Text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Google Shape;90;p9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" name="Google Shape;91;p9"/>
          <p:cNvSpPr/>
          <p:nvPr/>
        </p:nvSpPr>
        <p:spPr>
          <a:xfrm>
            <a:off x="8598816" y="216349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" name="Google Shape;92;p9"/>
          <p:cNvSpPr/>
          <p:nvPr/>
        </p:nvSpPr>
        <p:spPr>
          <a:xfrm>
            <a:off x="8598816" y="250138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" name="Google Shape;93;p9"/>
          <p:cNvSpPr/>
          <p:nvPr/>
        </p:nvSpPr>
        <p:spPr>
          <a:xfrm>
            <a:off x="8598816" y="283924"/>
            <a:ext cx="216302" cy="1"/>
          </a:xfrm>
          <a:prstGeom prst="line">
            <a:avLst/>
          </a:prstGeom>
          <a:ln>
            <a:solidFill>
              <a:srgbClr val="B7B7B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1A1A1A"/>
          </a:solidFill>
          <a:uFillTx/>
          <a:latin typeface="Raleway"/>
          <a:ea typeface="Raleway"/>
          <a:cs typeface="Raleway"/>
          <a:sym typeface="Raleway"/>
        </a:defRPr>
      </a:lvl9pPr>
    </p:titleStyle>
    <p:bodyStyle>
      <a:lvl1pPr marL="457200" marR="0" indent="-3111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●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1pPr>
      <a:lvl2pPr marL="968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○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2pPr>
      <a:lvl3pPr marL="1425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■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3pPr>
      <a:lvl4pPr marL="1883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●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4pPr>
      <a:lvl5pPr marL="23402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○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5pPr>
      <a:lvl6pPr marL="27974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■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6pPr>
      <a:lvl7pPr marL="3254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●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7pPr>
      <a:lvl8pPr marL="3711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○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8pPr>
      <a:lvl9pPr marL="4169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Helvetica"/>
        <a:buChar char="■"/>
        <a:tabLst/>
        <a:defRPr b="0" baseline="0" cap="none" i="0" spc="0" strike="noStrike" sz="1300" u="none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://www.youtube.com/watch?v=2ClCPF9w7yc" TargetMode="External"/><Relationship Id="rId3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374;p71"/>
          <p:cNvSpPr txBox="1"/>
          <p:nvPr/>
        </p:nvSpPr>
        <p:spPr>
          <a:xfrm>
            <a:off x="976275" y="1604250"/>
            <a:ext cx="5525700" cy="193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1600"/>
              </a:spcBef>
              <a:defRPr sz="3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Building Belonging: The Key to Creating Connection in DEI</a:t>
            </a:r>
          </a:p>
        </p:txBody>
      </p:sp>
      <p:sp>
        <p:nvSpPr>
          <p:cNvPr id="686" name="Google Shape;375;p71"/>
          <p:cNvSpPr/>
          <p:nvPr/>
        </p:nvSpPr>
        <p:spPr>
          <a:xfrm flipV="1">
            <a:off x="1110199" y="3600000"/>
            <a:ext cx="3247802" cy="390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87" name="Google Shape;376;p71" descr="Google Shape;376;p7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7524" y="4039399"/>
            <a:ext cx="533250" cy="69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457;p80" descr="Google Shape;457;p80"/>
          <p:cNvPicPr>
            <a:picLocks noChangeAspect="1"/>
          </p:cNvPicPr>
          <p:nvPr/>
        </p:nvPicPr>
        <p:blipFill>
          <a:blip r:embed="rId2">
            <a:extLst/>
          </a:blip>
          <a:srcRect l="5341" t="19229" r="5341" b="1379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Google Shape;458;p80"/>
          <p:cNvSpPr/>
          <p:nvPr/>
        </p:nvSpPr>
        <p:spPr>
          <a:xfrm>
            <a:off x="0" y="-54951"/>
            <a:ext cx="9144000" cy="5198402"/>
          </a:xfrm>
          <a:prstGeom prst="rect">
            <a:avLst/>
          </a:prstGeom>
          <a:solidFill>
            <a:srgbClr val="233F4C">
              <a:alpha val="4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743" name="Google Shape;459;p80"/>
          <p:cNvSpPr txBox="1"/>
          <p:nvPr/>
        </p:nvSpPr>
        <p:spPr>
          <a:xfrm>
            <a:off x="1970399" y="1915224"/>
            <a:ext cx="5203202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1600"/>
              </a:spcBef>
              <a:defRPr sz="34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Let’s Talk About the “B”</a:t>
            </a:r>
          </a:p>
        </p:txBody>
      </p:sp>
      <p:sp>
        <p:nvSpPr>
          <p:cNvPr id="744" name="Google Shape;460;p80"/>
          <p:cNvSpPr/>
          <p:nvPr/>
        </p:nvSpPr>
        <p:spPr>
          <a:xfrm flipV="1">
            <a:off x="2133499" y="2943424"/>
            <a:ext cx="3247802" cy="390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465;p81" descr="Google Shape;465;p81"/>
          <p:cNvPicPr>
            <a:picLocks noChangeAspect="1"/>
          </p:cNvPicPr>
          <p:nvPr/>
        </p:nvPicPr>
        <p:blipFill>
          <a:blip r:embed="rId2">
            <a:extLst/>
          </a:blip>
          <a:srcRect l="7114" t="0" r="0" b="0"/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466;p81"/>
          <p:cNvSpPr txBox="1"/>
          <p:nvPr>
            <p:ph type="sldNum" sz="quarter" idx="4294967295"/>
          </p:nvPr>
        </p:nvSpPr>
        <p:spPr>
          <a:xfrm>
            <a:off x="8693709" y="4692391"/>
            <a:ext cx="327450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48" name="Google Shape;467;p81"/>
          <p:cNvSpPr txBox="1"/>
          <p:nvPr/>
        </p:nvSpPr>
        <p:spPr>
          <a:xfrm>
            <a:off x="8472458" y="4663216"/>
            <a:ext cx="548701" cy="39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749" name="Google Shape;469;p81" descr="Google Shape;469;p8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4767824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Google Shape;470;p81"/>
          <p:cNvSpPr txBox="1"/>
          <p:nvPr/>
        </p:nvSpPr>
        <p:spPr>
          <a:xfrm>
            <a:off x="436550" y="4706125"/>
            <a:ext cx="1223100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751" name="Google Shape;471;p81"/>
          <p:cNvSpPr txBox="1"/>
          <p:nvPr/>
        </p:nvSpPr>
        <p:spPr>
          <a:xfrm>
            <a:off x="415799" y="1017724"/>
            <a:ext cx="2814902" cy="349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233F4C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 2019 study by the Think Tank Coqual has broken down Belonging into </a:t>
            </a:r>
            <a:r>
              <a:rPr b="1">
                <a:solidFill>
                  <a:schemeClr val="accent1"/>
                </a:solidFill>
              </a:rPr>
              <a:t>4 elements:</a:t>
            </a:r>
            <a:endParaRPr b="1">
              <a:solidFill>
                <a:schemeClr val="accent1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>
              <a:defRPr b="1" sz="12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Feeling Seen</a:t>
            </a:r>
            <a:r>
              <a:rPr b="0">
                <a:solidFill>
                  <a:srgbClr val="F8E997"/>
                </a:solidFill>
              </a:rPr>
              <a:t> </a:t>
            </a:r>
            <a:r>
              <a:rPr b="0">
                <a:solidFill>
                  <a:srgbClr val="233F4C"/>
                </a:solidFill>
              </a:rPr>
              <a:t>- you are recognized, rewarded and respected</a:t>
            </a:r>
            <a:endParaRPr>
              <a:solidFill>
                <a:srgbClr val="233F4C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>
              <a:defRPr b="1" sz="12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Feeling Connected</a:t>
            </a:r>
            <a:r>
              <a:rPr b="0">
                <a:solidFill>
                  <a:srgbClr val="F8E997"/>
                </a:solidFill>
              </a:rPr>
              <a:t> </a:t>
            </a:r>
            <a:r>
              <a:rPr b="0">
                <a:solidFill>
                  <a:srgbClr val="233F4C"/>
                </a:solidFill>
              </a:rPr>
              <a:t>- you have positive, authentic social connections with peers, managers and leaders</a:t>
            </a:r>
            <a:endParaRPr>
              <a:solidFill>
                <a:srgbClr val="233F4C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>
              <a:defRPr b="1" sz="12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Feeling Supported </a:t>
            </a:r>
            <a:r>
              <a:rPr b="0">
                <a:solidFill>
                  <a:srgbClr val="233F4C"/>
                </a:solidFill>
              </a:rPr>
              <a:t>- those around you give you what you need to get your work done / live a fuller life</a:t>
            </a:r>
            <a:endParaRPr>
              <a:solidFill>
                <a:srgbClr val="233F4C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sz="1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>
              <a:defRPr b="1" sz="1200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Feeling Proud</a:t>
            </a:r>
            <a:r>
              <a:rPr b="0">
                <a:solidFill>
                  <a:srgbClr val="FFFFFF"/>
                </a:solidFill>
              </a:rPr>
              <a:t> </a:t>
            </a:r>
            <a:r>
              <a:rPr b="0">
                <a:solidFill>
                  <a:srgbClr val="233F4C"/>
                </a:solidFill>
              </a:rPr>
              <a:t>- you feel aligned with purpose, vision and values </a:t>
            </a:r>
            <a:endParaRPr>
              <a:solidFill>
                <a:srgbClr val="233F4C"/>
              </a:solidFill>
            </a:endParaRPr>
          </a:p>
        </p:txBody>
      </p:sp>
      <p:sp>
        <p:nvSpPr>
          <p:cNvPr id="752" name="Google Shape;472;p81"/>
          <p:cNvSpPr/>
          <p:nvPr/>
        </p:nvSpPr>
        <p:spPr>
          <a:xfrm>
            <a:off x="0" y="629250"/>
            <a:ext cx="3429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3" name="Google Shape;473;p81"/>
          <p:cNvSpPr txBox="1"/>
          <p:nvPr>
            <p:ph type="title"/>
          </p:nvPr>
        </p:nvSpPr>
        <p:spPr>
          <a:xfrm>
            <a:off x="311699" y="342899"/>
            <a:ext cx="8520602" cy="572702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233F4C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What is Belonging?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478;p82" descr="Google Shape;478;p82"/>
          <p:cNvPicPr>
            <a:picLocks noChangeAspect="1"/>
          </p:cNvPicPr>
          <p:nvPr/>
        </p:nvPicPr>
        <p:blipFill>
          <a:blip r:embed="rId2">
            <a:extLst/>
          </a:blip>
          <a:srcRect l="0" t="11075" r="0" b="13532"/>
          <a:stretch>
            <a:fillRect/>
          </a:stretch>
        </p:blipFill>
        <p:spPr>
          <a:xfrm>
            <a:off x="0" y="-2"/>
            <a:ext cx="9144004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Google Shape;479;p82"/>
          <p:cNvSpPr txBox="1"/>
          <p:nvPr>
            <p:ph type="title"/>
          </p:nvPr>
        </p:nvSpPr>
        <p:spPr>
          <a:xfrm>
            <a:off x="311699" y="342899"/>
            <a:ext cx="8520602" cy="572702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Why Belonging?</a:t>
            </a:r>
          </a:p>
        </p:txBody>
      </p:sp>
      <p:sp>
        <p:nvSpPr>
          <p:cNvPr id="757" name="Google Shape;480;p82"/>
          <p:cNvSpPr/>
          <p:nvPr/>
        </p:nvSpPr>
        <p:spPr>
          <a:xfrm>
            <a:off x="0" y="629250"/>
            <a:ext cx="3429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8" name="Google Shape;481;p82"/>
          <p:cNvSpPr/>
          <p:nvPr/>
        </p:nvSpPr>
        <p:spPr>
          <a:xfrm>
            <a:off x="584834" y="1107775"/>
            <a:ext cx="2527201" cy="25272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ED6A45"/>
            </a:solidFill>
          </a:ln>
          <a:effectLst>
            <a:outerShdw sx="100000" sy="100000" kx="0" ky="0" algn="b" rotWithShape="0" blurRad="190500" dist="19050" dir="7500000">
              <a:srgbClr val="D9D9D9">
                <a:alpha val="36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9" name="Google Shape;482;p82"/>
          <p:cNvSpPr txBox="1"/>
          <p:nvPr/>
        </p:nvSpPr>
        <p:spPr>
          <a:xfrm>
            <a:off x="862923" y="1912790"/>
            <a:ext cx="19710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200">
                <a:solidFill>
                  <a:srgbClr val="202124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 sense of belonging in the workplace is the ONE single metric that is consistently </a:t>
            </a:r>
            <a:r>
              <a:rPr b="1">
                <a:solidFill>
                  <a:srgbClr val="ED6A45"/>
                </a:solidFill>
              </a:rPr>
              <a:t>tied to workplace commitment, motivation and pride</a:t>
            </a:r>
            <a:r>
              <a:t>.</a:t>
            </a:r>
          </a:p>
          <a:p>
            <a:pPr algn="ctr">
              <a:defRPr sz="1000">
                <a:solidFill>
                  <a:srgbClr val="BDC1C6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(Paradigm, 2018)</a:t>
            </a:r>
          </a:p>
        </p:txBody>
      </p:sp>
      <p:grpSp>
        <p:nvGrpSpPr>
          <p:cNvPr id="762" name="Google Shape;483;p82"/>
          <p:cNvGrpSpPr/>
          <p:nvPr/>
        </p:nvGrpSpPr>
        <p:grpSpPr>
          <a:xfrm>
            <a:off x="730412" y="1308542"/>
            <a:ext cx="472201" cy="472201"/>
            <a:chOff x="0" y="0"/>
            <a:chExt cx="472200" cy="472200"/>
          </a:xfrm>
        </p:grpSpPr>
        <p:sp>
          <p:nvSpPr>
            <p:cNvPr id="760" name="Circle"/>
            <p:cNvSpPr/>
            <p:nvPr/>
          </p:nvSpPr>
          <p:spPr>
            <a:xfrm>
              <a:off x="-1" y="-1"/>
              <a:ext cx="472202" cy="472202"/>
            </a:xfrm>
            <a:prstGeom prst="ellipse">
              <a:avLst/>
            </a:prstGeom>
            <a:solidFill>
              <a:srgbClr val="ED6A45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pPr>
            </a:p>
          </p:txBody>
        </p:sp>
        <p:sp>
          <p:nvSpPr>
            <p:cNvPr id="761" name="1"/>
            <p:cNvSpPr txBox="1"/>
            <p:nvPr/>
          </p:nvSpPr>
          <p:spPr>
            <a:xfrm>
              <a:off x="83439" y="128149"/>
              <a:ext cx="305322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763" name="Google Shape;484;p82"/>
          <p:cNvSpPr txBox="1"/>
          <p:nvPr/>
        </p:nvSpPr>
        <p:spPr>
          <a:xfrm>
            <a:off x="1401282" y="1377407"/>
            <a:ext cx="8943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191919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One Metric</a:t>
            </a:r>
          </a:p>
        </p:txBody>
      </p:sp>
      <p:sp>
        <p:nvSpPr>
          <p:cNvPr id="764" name="Google Shape;485;p82"/>
          <p:cNvSpPr/>
          <p:nvPr/>
        </p:nvSpPr>
        <p:spPr>
          <a:xfrm>
            <a:off x="3418613" y="1107775"/>
            <a:ext cx="2527201" cy="25272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2C703A"/>
            </a:solidFill>
          </a:ln>
          <a:effectLst>
            <a:outerShdw sx="100000" sy="100000" kx="0" ky="0" algn="b" rotWithShape="0" blurRad="190500" dist="19050" dir="7500000">
              <a:srgbClr val="D9D9D9">
                <a:alpha val="36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5" name="Google Shape;486;p82"/>
          <p:cNvSpPr txBox="1"/>
          <p:nvPr/>
        </p:nvSpPr>
        <p:spPr>
          <a:xfrm>
            <a:off x="3696703" y="1912790"/>
            <a:ext cx="19710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200">
                <a:solidFill>
                  <a:srgbClr val="202124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High belonging is linked to a </a:t>
            </a:r>
            <a:r>
              <a:rPr b="1">
                <a:solidFill>
                  <a:srgbClr val="2C703A"/>
                </a:solidFill>
              </a:rPr>
              <a:t>56% increase</a:t>
            </a:r>
            <a:r>
              <a:t> </a:t>
            </a:r>
            <a:r>
              <a:rPr b="1">
                <a:solidFill>
                  <a:srgbClr val="2C703A"/>
                </a:solidFill>
              </a:rPr>
              <a:t>in job performance</a:t>
            </a:r>
            <a:r>
              <a:t>, a </a:t>
            </a:r>
            <a:r>
              <a:rPr b="1">
                <a:solidFill>
                  <a:srgbClr val="2C703A"/>
                </a:solidFill>
              </a:rPr>
              <a:t>50% drop</a:t>
            </a:r>
            <a:r>
              <a:rPr>
                <a:solidFill>
                  <a:srgbClr val="2C703A"/>
                </a:solidFill>
              </a:rPr>
              <a:t> </a:t>
            </a:r>
            <a:r>
              <a:rPr b="1">
                <a:solidFill>
                  <a:srgbClr val="2C703A"/>
                </a:solidFill>
              </a:rPr>
              <a:t>in turnover risk </a:t>
            </a:r>
            <a:r>
              <a:t>and a </a:t>
            </a:r>
            <a:r>
              <a:rPr b="1">
                <a:solidFill>
                  <a:srgbClr val="2C703A"/>
                </a:solidFill>
              </a:rPr>
              <a:t>75% reduction</a:t>
            </a:r>
            <a:r>
              <a:t> </a:t>
            </a:r>
            <a:r>
              <a:rPr b="1">
                <a:solidFill>
                  <a:srgbClr val="2C703A"/>
                </a:solidFill>
              </a:rPr>
              <a:t>in sick days</a:t>
            </a:r>
            <a:r>
              <a:t>.</a:t>
            </a:r>
          </a:p>
          <a:p>
            <a:pPr algn="ctr">
              <a:defRPr sz="1000">
                <a:solidFill>
                  <a:srgbClr val="BDC1C6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(HBR, 2019)</a:t>
            </a:r>
          </a:p>
        </p:txBody>
      </p:sp>
      <p:grpSp>
        <p:nvGrpSpPr>
          <p:cNvPr id="768" name="Google Shape;487;p82"/>
          <p:cNvGrpSpPr/>
          <p:nvPr/>
        </p:nvGrpSpPr>
        <p:grpSpPr>
          <a:xfrm>
            <a:off x="3491393" y="1308542"/>
            <a:ext cx="472201" cy="472201"/>
            <a:chOff x="0" y="0"/>
            <a:chExt cx="472200" cy="472200"/>
          </a:xfrm>
        </p:grpSpPr>
        <p:sp>
          <p:nvSpPr>
            <p:cNvPr id="766" name="Circle"/>
            <p:cNvSpPr/>
            <p:nvPr/>
          </p:nvSpPr>
          <p:spPr>
            <a:xfrm>
              <a:off x="-1" y="-1"/>
              <a:ext cx="472202" cy="472202"/>
            </a:xfrm>
            <a:prstGeom prst="ellipse">
              <a:avLst/>
            </a:prstGeom>
            <a:solidFill>
              <a:srgbClr val="2C703A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pPr>
            </a:p>
          </p:txBody>
        </p:sp>
        <p:sp>
          <p:nvSpPr>
            <p:cNvPr id="767" name="2"/>
            <p:cNvSpPr txBox="1"/>
            <p:nvPr/>
          </p:nvSpPr>
          <p:spPr>
            <a:xfrm>
              <a:off x="83439" y="128149"/>
              <a:ext cx="305322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769" name="Google Shape;488;p82"/>
          <p:cNvSpPr txBox="1"/>
          <p:nvPr/>
        </p:nvSpPr>
        <p:spPr>
          <a:xfrm>
            <a:off x="4061712" y="1377400"/>
            <a:ext cx="12411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Performance Increase</a:t>
            </a:r>
          </a:p>
        </p:txBody>
      </p:sp>
      <p:sp>
        <p:nvSpPr>
          <p:cNvPr id="770" name="Google Shape;489;p82"/>
          <p:cNvSpPr/>
          <p:nvPr/>
        </p:nvSpPr>
        <p:spPr>
          <a:xfrm>
            <a:off x="6252393" y="1107775"/>
            <a:ext cx="2527201" cy="25272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233F4C"/>
            </a:solidFill>
          </a:ln>
          <a:effectLst>
            <a:outerShdw sx="100000" sy="100000" kx="0" ky="0" algn="b" rotWithShape="0" blurRad="190500" dist="19050" dir="7500000">
              <a:srgbClr val="D9D9D9">
                <a:alpha val="36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1" name="Google Shape;490;p82"/>
          <p:cNvSpPr txBox="1"/>
          <p:nvPr/>
        </p:nvSpPr>
        <p:spPr>
          <a:xfrm>
            <a:off x="6530484" y="1912790"/>
            <a:ext cx="19710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200">
                <a:solidFill>
                  <a:srgbClr val="202124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LGBTQ+ employees who are able to be “out” at work are </a:t>
            </a:r>
            <a:r>
              <a:rPr b="1">
                <a:solidFill>
                  <a:srgbClr val="233F4C"/>
                </a:solidFill>
              </a:rPr>
              <a:t>30% more productive</a:t>
            </a:r>
            <a:r>
              <a:t> than employees who have to hide their sexual orientation.</a:t>
            </a:r>
          </a:p>
          <a:p>
            <a:pPr algn="ctr">
              <a:defRPr sz="1000">
                <a:solidFill>
                  <a:srgbClr val="BDC1C6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(Frost, 2014)</a:t>
            </a:r>
          </a:p>
        </p:txBody>
      </p:sp>
      <p:grpSp>
        <p:nvGrpSpPr>
          <p:cNvPr id="774" name="Google Shape;491;p82"/>
          <p:cNvGrpSpPr/>
          <p:nvPr/>
        </p:nvGrpSpPr>
        <p:grpSpPr>
          <a:xfrm>
            <a:off x="6325172" y="1308542"/>
            <a:ext cx="472201" cy="472201"/>
            <a:chOff x="0" y="0"/>
            <a:chExt cx="472200" cy="472200"/>
          </a:xfrm>
        </p:grpSpPr>
        <p:sp>
          <p:nvSpPr>
            <p:cNvPr id="772" name="Circle"/>
            <p:cNvSpPr/>
            <p:nvPr/>
          </p:nvSpPr>
          <p:spPr>
            <a:xfrm>
              <a:off x="-1" y="-1"/>
              <a:ext cx="472202" cy="472202"/>
            </a:xfrm>
            <a:prstGeom prst="ellipse">
              <a:avLst/>
            </a:prstGeom>
            <a:solidFill>
              <a:srgbClr val="233F4C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pPr>
            </a:p>
          </p:txBody>
        </p:sp>
        <p:sp>
          <p:nvSpPr>
            <p:cNvPr id="773" name="3"/>
            <p:cNvSpPr txBox="1"/>
            <p:nvPr/>
          </p:nvSpPr>
          <p:spPr>
            <a:xfrm>
              <a:off x="83439" y="128149"/>
              <a:ext cx="305322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Google Sans Medium"/>
                  <a:ea typeface="Google Sans Medium"/>
                  <a:cs typeface="Google Sans Medium"/>
                  <a:sym typeface="Google Sans Medium"/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775" name="Google Shape;492;p82"/>
          <p:cNvSpPr txBox="1"/>
          <p:nvPr/>
        </p:nvSpPr>
        <p:spPr>
          <a:xfrm>
            <a:off x="7068843" y="1377407"/>
            <a:ext cx="8943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Out at Work</a:t>
            </a:r>
          </a:p>
        </p:txBody>
      </p:sp>
      <p:pic>
        <p:nvPicPr>
          <p:cNvPr id="776" name="Google Shape;493;p82" descr="Google Shape;493;p8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4767824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Google Shape;494;p82"/>
          <p:cNvSpPr txBox="1"/>
          <p:nvPr/>
        </p:nvSpPr>
        <p:spPr>
          <a:xfrm>
            <a:off x="436550" y="4706125"/>
            <a:ext cx="1223100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499;p83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A Belonging Exercise</a:t>
            </a:r>
          </a:p>
        </p:txBody>
      </p:sp>
      <p:sp>
        <p:nvSpPr>
          <p:cNvPr id="780" name="Google Shape;500;p83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81" name="Google Shape;501;p83"/>
          <p:cNvSpPr txBox="1"/>
          <p:nvPr/>
        </p:nvSpPr>
        <p:spPr>
          <a:xfrm>
            <a:off x="161699" y="1531949"/>
            <a:ext cx="4754102" cy="256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b="1"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Instructions</a:t>
            </a: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600">
              <a:latin typeface="Work Sans"/>
              <a:ea typeface="Work Sans"/>
              <a:cs typeface="Work Sans"/>
              <a:sym typeface="Work Sans"/>
            </a:endParaRPr>
          </a:p>
          <a:p>
            <a:pPr>
              <a:lnSpc>
                <a:spcPct val="115000"/>
              </a:lnSpc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Take a few moments to write in the chat briefly about someone who created Belonging for you.</a:t>
            </a:r>
          </a:p>
          <a:p>
            <a:pPr>
              <a:lnSpc>
                <a:spcPct val="115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What were their actions? How did it make you feel? Why was it important? </a:t>
            </a:r>
          </a:p>
          <a:p>
            <a:pPr>
              <a:lnSpc>
                <a:spcPct val="115000"/>
              </a:lnSpc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82" name="Google Shape;502;p83" descr="Google Shape;502;p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9599" y="1709224"/>
            <a:ext cx="3884152" cy="2186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507;p84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A Little Truth About Belonging</a:t>
            </a:r>
          </a:p>
        </p:txBody>
      </p:sp>
      <p:sp>
        <p:nvSpPr>
          <p:cNvPr id="785" name="Google Shape;508;p84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86" name="Brene Brown About Fitting in and True Belonging #shortsGoogle Shape;509;p84" descr="Brene Brown About Fitting in and True Belonging #shortsGoogle Shape;509;p8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1474" y="1446000"/>
            <a:ext cx="5261052" cy="2959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514;p85" descr="Google Shape;514;p85"/>
          <p:cNvPicPr>
            <a:picLocks noChangeAspect="1"/>
          </p:cNvPicPr>
          <p:nvPr/>
        </p:nvPicPr>
        <p:blipFill>
          <a:blip r:embed="rId2">
            <a:extLst/>
          </a:blip>
          <a:srcRect l="5341" t="19229" r="5341" b="1379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Google Shape;515;p85"/>
          <p:cNvSpPr/>
          <p:nvPr/>
        </p:nvSpPr>
        <p:spPr>
          <a:xfrm>
            <a:off x="0" y="-54951"/>
            <a:ext cx="9144000" cy="5198402"/>
          </a:xfrm>
          <a:prstGeom prst="rect">
            <a:avLst/>
          </a:prstGeom>
          <a:solidFill>
            <a:srgbClr val="233F4C">
              <a:alpha val="4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790" name="Google Shape;516;p85"/>
          <p:cNvSpPr txBox="1"/>
          <p:nvPr/>
        </p:nvSpPr>
        <p:spPr>
          <a:xfrm>
            <a:off x="1970399" y="1915224"/>
            <a:ext cx="5203202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1600"/>
              </a:spcBef>
              <a:defRPr sz="34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Making it Real</a:t>
            </a:r>
          </a:p>
        </p:txBody>
      </p:sp>
      <p:sp>
        <p:nvSpPr>
          <p:cNvPr id="791" name="Google Shape;517;p85"/>
          <p:cNvSpPr/>
          <p:nvPr/>
        </p:nvSpPr>
        <p:spPr>
          <a:xfrm flipV="1">
            <a:off x="2133499" y="3202575"/>
            <a:ext cx="3247802" cy="390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522;p86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Slowing the Train Down</a:t>
            </a:r>
          </a:p>
        </p:txBody>
      </p:sp>
      <p:sp>
        <p:nvSpPr>
          <p:cNvPr id="794" name="Google Shape;523;p86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95" name="Google Shape;524;p86" descr="Google Shape;524;p86"/>
          <p:cNvPicPr>
            <a:picLocks noChangeAspect="1"/>
          </p:cNvPicPr>
          <p:nvPr/>
        </p:nvPicPr>
        <p:blipFill>
          <a:blip r:embed="rId2">
            <a:extLst/>
          </a:blip>
          <a:srcRect l="2651" t="0" r="2651" b="0"/>
          <a:stretch>
            <a:fillRect/>
          </a:stretch>
        </p:blipFill>
        <p:spPr>
          <a:xfrm>
            <a:off x="0" y="1178224"/>
            <a:ext cx="9143997" cy="3965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529;p87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It’s Gotta be “Baked In”</a:t>
            </a:r>
          </a:p>
        </p:txBody>
      </p:sp>
      <p:sp>
        <p:nvSpPr>
          <p:cNvPr id="798" name="Google Shape;530;p87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9" name="Google Shape;531;p87"/>
          <p:cNvSpPr txBox="1"/>
          <p:nvPr/>
        </p:nvSpPr>
        <p:spPr>
          <a:xfrm>
            <a:off x="618824" y="2214600"/>
            <a:ext cx="3717601" cy="701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Too often we treat DEIB like the icing on the cake.</a:t>
            </a:r>
          </a:p>
        </p:txBody>
      </p:sp>
      <p:sp>
        <p:nvSpPr>
          <p:cNvPr id="800" name="Google Shape;532;p87"/>
          <p:cNvSpPr/>
          <p:nvPr/>
        </p:nvSpPr>
        <p:spPr>
          <a:xfrm>
            <a:off x="5339800" y="1476300"/>
            <a:ext cx="620401" cy="180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pic>
        <p:nvPicPr>
          <p:cNvPr id="801" name="Google Shape;533;p87" descr="Google Shape;533;p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6424" y="1510900"/>
            <a:ext cx="4502777" cy="30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538;p88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The Importance of Language</a:t>
            </a:r>
          </a:p>
        </p:txBody>
      </p:sp>
      <p:sp>
        <p:nvSpPr>
          <p:cNvPr id="804" name="Google Shape;539;p88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05" name="Google Shape;540;p88"/>
          <p:cNvSpPr txBox="1"/>
          <p:nvPr/>
        </p:nvSpPr>
        <p:spPr>
          <a:xfrm>
            <a:off x="477474" y="1704175"/>
            <a:ext cx="3717601" cy="206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Language plays such a critical role in DEIB</a:t>
            </a:r>
          </a:p>
          <a:p>
            <a:pPr marL="457200" indent="-3302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Foundation of Respect</a:t>
            </a:r>
          </a:p>
          <a:p>
            <a:pPr marL="457200" indent="-330200">
              <a:lnSpc>
                <a:spcPct val="115000"/>
              </a:lnSpc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Ability to Create Belonging</a:t>
            </a:r>
          </a:p>
          <a:p>
            <a:pPr marL="457200" indent="-330200">
              <a:lnSpc>
                <a:spcPct val="115000"/>
              </a:lnSpc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… and it’s so difficult to change</a:t>
            </a:r>
          </a:p>
        </p:txBody>
      </p:sp>
      <p:pic>
        <p:nvPicPr>
          <p:cNvPr id="806" name="Google Shape;541;p88" descr="Google Shape;541;p88"/>
          <p:cNvPicPr>
            <a:picLocks noChangeAspect="1"/>
          </p:cNvPicPr>
          <p:nvPr/>
        </p:nvPicPr>
        <p:blipFill>
          <a:blip r:embed="rId2">
            <a:extLst/>
          </a:blip>
          <a:srcRect l="8976" t="0" r="7912" b="0"/>
          <a:stretch>
            <a:fillRect/>
          </a:stretch>
        </p:blipFill>
        <p:spPr>
          <a:xfrm>
            <a:off x="4572000" y="1832749"/>
            <a:ext cx="4058074" cy="1909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546;p89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Don’t Outkick Your Coverage</a:t>
            </a:r>
          </a:p>
        </p:txBody>
      </p:sp>
      <p:sp>
        <p:nvSpPr>
          <p:cNvPr id="809" name="Google Shape;547;p89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10" name="Google Shape;548;p89"/>
          <p:cNvSpPr txBox="1"/>
          <p:nvPr/>
        </p:nvSpPr>
        <p:spPr>
          <a:xfrm>
            <a:off x="618824" y="2214600"/>
            <a:ext cx="3717601" cy="97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Can you truly support the passion and good intentions that are behind your DEI efforts?</a:t>
            </a:r>
          </a:p>
        </p:txBody>
      </p:sp>
      <p:pic>
        <p:nvPicPr>
          <p:cNvPr id="811" name="Google Shape;549;p89" descr="Google Shape;549;p8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8824" y="1165374"/>
            <a:ext cx="3869991" cy="3825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381;p72"/>
          <p:cNvSpPr/>
          <p:nvPr/>
        </p:nvSpPr>
        <p:spPr>
          <a:xfrm>
            <a:off x="-1" y="-8376"/>
            <a:ext cx="2907002" cy="5151902"/>
          </a:xfrm>
          <a:prstGeom prst="rect">
            <a:avLst/>
          </a:prstGeom>
          <a:solidFill>
            <a:srgbClr val="233F4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90" name="Google Shape;382;p72"/>
          <p:cNvSpPr txBox="1"/>
          <p:nvPr>
            <p:ph type="title"/>
          </p:nvPr>
        </p:nvSpPr>
        <p:spPr>
          <a:xfrm>
            <a:off x="16799" y="753050"/>
            <a:ext cx="2890202" cy="755701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Agenda</a:t>
            </a:r>
          </a:p>
        </p:txBody>
      </p:sp>
      <p:sp>
        <p:nvSpPr>
          <p:cNvPr id="691" name="Google Shape;383;p72"/>
          <p:cNvSpPr txBox="1"/>
          <p:nvPr>
            <p:ph type="body" idx="1"/>
          </p:nvPr>
        </p:nvSpPr>
        <p:spPr>
          <a:xfrm>
            <a:off x="3309349" y="692100"/>
            <a:ext cx="5100301" cy="3759300"/>
          </a:xfrm>
          <a:prstGeom prst="rect">
            <a:avLst/>
          </a:prstGeom>
        </p:spPr>
        <p:txBody>
          <a:bodyPr anchor="ctr"/>
          <a:lstStyle/>
          <a:p>
            <a:pPr indent="-342900">
              <a:lnSpc>
                <a:spcPct val="150000"/>
              </a:lnSpc>
              <a:buSzPts val="1800"/>
              <a:buFontTx/>
              <a:buAutoNum type="arabicPeriod" startAt="1"/>
              <a:defRPr sz="18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The State of DEI</a:t>
            </a:r>
          </a:p>
          <a:p>
            <a:pPr indent="-342900">
              <a:lnSpc>
                <a:spcPct val="150000"/>
              </a:lnSpc>
              <a:buSzPts val="1800"/>
              <a:buFontTx/>
              <a:buAutoNum type="arabicPeriod" startAt="1"/>
              <a:defRPr sz="18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Let’s Talk About the “B” - Belonging</a:t>
            </a:r>
          </a:p>
          <a:p>
            <a:pPr indent="-342900">
              <a:lnSpc>
                <a:spcPct val="150000"/>
              </a:lnSpc>
              <a:buSzPts val="1800"/>
              <a:buFontTx/>
              <a:buAutoNum type="arabicPeriod" startAt="1"/>
              <a:defRPr sz="18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Making it Real</a:t>
            </a:r>
          </a:p>
          <a:p>
            <a:pPr indent="-342900">
              <a:lnSpc>
                <a:spcPct val="150000"/>
              </a:lnSpc>
              <a:buSzPts val="1800"/>
              <a:buFontTx/>
              <a:buAutoNum type="arabicPeriod" startAt="1"/>
              <a:defRPr sz="18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What Can You Do Today?</a:t>
            </a:r>
          </a:p>
          <a:p>
            <a:pPr indent="-342900">
              <a:lnSpc>
                <a:spcPct val="150000"/>
              </a:lnSpc>
              <a:buSzPts val="1800"/>
              <a:buFontTx/>
              <a:buAutoNum type="arabicPeriod" startAt="1"/>
              <a:defRPr sz="1800">
                <a:latin typeface="Work Sans Medium"/>
                <a:ea typeface="Work Sans Medium"/>
                <a:cs typeface="Work Sans Medium"/>
                <a:sym typeface="Work Sans Medium"/>
              </a:defRPr>
            </a:pPr>
            <a:r>
              <a:t>Q&amp;A</a:t>
            </a:r>
          </a:p>
        </p:txBody>
      </p:sp>
      <p:sp>
        <p:nvSpPr>
          <p:cNvPr id="692" name="Google Shape;384;p72"/>
          <p:cNvSpPr/>
          <p:nvPr/>
        </p:nvSpPr>
        <p:spPr>
          <a:xfrm>
            <a:off x="690699" y="1554524"/>
            <a:ext cx="15423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93" name="Google Shape;385;p72" descr="Google Shape;385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474" y="4760398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Google Shape;386;p72"/>
          <p:cNvSpPr txBox="1"/>
          <p:nvPr/>
        </p:nvSpPr>
        <p:spPr>
          <a:xfrm>
            <a:off x="897125" y="4698700"/>
            <a:ext cx="1223100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  <p:sp>
        <p:nvSpPr>
          <p:cNvPr id="695" name="Google Shape;387;p72"/>
          <p:cNvSpPr txBox="1"/>
          <p:nvPr>
            <p:ph type="sldNum" sz="quarter" idx="4294967295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554;p90" descr="Google Shape;554;p90"/>
          <p:cNvPicPr>
            <a:picLocks noChangeAspect="1"/>
          </p:cNvPicPr>
          <p:nvPr/>
        </p:nvPicPr>
        <p:blipFill>
          <a:blip r:embed="rId2">
            <a:extLst/>
          </a:blip>
          <a:srcRect l="5341" t="19229" r="5341" b="1379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Google Shape;555;p90"/>
          <p:cNvSpPr/>
          <p:nvPr/>
        </p:nvSpPr>
        <p:spPr>
          <a:xfrm>
            <a:off x="0" y="-54951"/>
            <a:ext cx="9144000" cy="5198402"/>
          </a:xfrm>
          <a:prstGeom prst="rect">
            <a:avLst/>
          </a:prstGeom>
          <a:solidFill>
            <a:srgbClr val="233F4C">
              <a:alpha val="4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815" name="Google Shape;556;p90"/>
          <p:cNvSpPr txBox="1"/>
          <p:nvPr/>
        </p:nvSpPr>
        <p:spPr>
          <a:xfrm>
            <a:off x="1970399" y="1915224"/>
            <a:ext cx="5203202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1600"/>
              </a:spcBef>
              <a:defRPr sz="34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What Can You Do Today?</a:t>
            </a:r>
          </a:p>
        </p:txBody>
      </p:sp>
      <p:sp>
        <p:nvSpPr>
          <p:cNvPr id="816" name="Google Shape;557;p90"/>
          <p:cNvSpPr/>
          <p:nvPr/>
        </p:nvSpPr>
        <p:spPr>
          <a:xfrm flipV="1">
            <a:off x="2133499" y="3202575"/>
            <a:ext cx="3247802" cy="390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562;p91"/>
          <p:cNvSpPr txBox="1"/>
          <p:nvPr>
            <p:ph type="sldNum" sz="quarter" idx="4294967295"/>
          </p:nvPr>
        </p:nvSpPr>
        <p:spPr>
          <a:xfrm>
            <a:off x="8684345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19" name="Google Shape;563;p91"/>
          <p:cNvSpPr txBox="1"/>
          <p:nvPr/>
        </p:nvSpPr>
        <p:spPr>
          <a:xfrm>
            <a:off x="495300" y="1023074"/>
            <a:ext cx="6556500" cy="88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Just a few ideas you can use</a:t>
            </a:r>
          </a:p>
        </p:txBody>
      </p:sp>
      <p:sp>
        <p:nvSpPr>
          <p:cNvPr id="820" name="Google Shape;564;p91"/>
          <p:cNvSpPr txBox="1"/>
          <p:nvPr/>
        </p:nvSpPr>
        <p:spPr>
          <a:xfrm>
            <a:off x="342899" y="342900"/>
            <a:ext cx="5507402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What Can We Do Today?</a:t>
            </a:r>
          </a:p>
        </p:txBody>
      </p:sp>
      <p:sp>
        <p:nvSpPr>
          <p:cNvPr id="821" name="Google Shape;565;p91"/>
          <p:cNvSpPr/>
          <p:nvPr/>
        </p:nvSpPr>
        <p:spPr>
          <a:xfrm>
            <a:off x="0" y="666149"/>
            <a:ext cx="3429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22" name="Google Shape;566;p91"/>
          <p:cNvSpPr txBox="1"/>
          <p:nvPr/>
        </p:nvSpPr>
        <p:spPr>
          <a:xfrm>
            <a:off x="495300" y="1703249"/>
            <a:ext cx="7278900" cy="310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Consider how you can create Belonging for someone else</a:t>
            </a:r>
          </a:p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Identify one area where you can make DEIB part of the batter</a:t>
            </a:r>
          </a:p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Identify an area around inclusive language that you can be more mindful of </a:t>
            </a:r>
          </a:p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Respect Pronouns and include them in your email signature</a:t>
            </a:r>
          </a:p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Give grace</a:t>
            </a:r>
          </a:p>
          <a:p>
            <a:pPr marL="457200" indent="-336550">
              <a:lnSpc>
                <a:spcPct val="150000"/>
              </a:lnSpc>
              <a:buClr>
                <a:srgbClr val="191919"/>
              </a:buClr>
              <a:buSzPts val="1700"/>
              <a:buFont typeface="Helvetica"/>
              <a:buChar char="●"/>
              <a:defRPr sz="17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Let Google and AI be your friend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571;p92" descr="Google Shape;571;p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850" y="2964950"/>
            <a:ext cx="2811803" cy="113126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Google Shape;572;p92"/>
          <p:cNvSpPr txBox="1"/>
          <p:nvPr>
            <p:ph type="sldNum" sz="quarter" idx="4294967295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26" name="Google Shape;573;p92"/>
          <p:cNvSpPr txBox="1"/>
          <p:nvPr/>
        </p:nvSpPr>
        <p:spPr>
          <a:xfrm>
            <a:off x="738624" y="1904699"/>
            <a:ext cx="5203202" cy="1490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50000"/>
              </a:lnSpc>
              <a:defRPr sz="4800">
                <a:solidFill>
                  <a:srgbClr val="F8E997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 </a:t>
            </a:r>
          </a:p>
          <a:p>
            <a:pPr>
              <a:lnSpc>
                <a:spcPct val="50000"/>
              </a:lnSpc>
              <a:spcBef>
                <a:spcPts val="1600"/>
              </a:spcBef>
              <a:defRPr sz="4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Q&amp;A</a:t>
            </a:r>
          </a:p>
        </p:txBody>
      </p:sp>
      <p:pic>
        <p:nvPicPr>
          <p:cNvPr id="827" name="Google Shape;574;p92" descr="Google Shape;574;p9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4767824"/>
            <a:ext cx="169851" cy="166334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Google Shape;575;p92"/>
          <p:cNvSpPr txBox="1"/>
          <p:nvPr/>
        </p:nvSpPr>
        <p:spPr>
          <a:xfrm>
            <a:off x="436550" y="4706125"/>
            <a:ext cx="1223100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8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pPr>
            <a:r>
              <a:t>The Belonging Guy</a:t>
            </a:r>
            <a:r>
              <a:rPr>
                <a:solidFill>
                  <a:srgbClr val="ED6A45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33F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392;p73" descr="Google Shape;392;p73"/>
          <p:cNvPicPr>
            <a:picLocks noChangeAspect="1"/>
          </p:cNvPicPr>
          <p:nvPr/>
        </p:nvPicPr>
        <p:blipFill>
          <a:blip r:embed="rId2">
            <a:extLst/>
          </a:blip>
          <a:srcRect l="5341" t="19229" r="5341" b="1379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Google Shape;393;p73"/>
          <p:cNvSpPr/>
          <p:nvPr/>
        </p:nvSpPr>
        <p:spPr>
          <a:xfrm>
            <a:off x="0" y="-54951"/>
            <a:ext cx="9144000" cy="5198402"/>
          </a:xfrm>
          <a:prstGeom prst="rect">
            <a:avLst/>
          </a:prstGeom>
          <a:solidFill>
            <a:srgbClr val="233F4C">
              <a:alpha val="4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  <p:sp>
        <p:nvSpPr>
          <p:cNvPr id="699" name="Google Shape;394;p73"/>
          <p:cNvSpPr txBox="1"/>
          <p:nvPr/>
        </p:nvSpPr>
        <p:spPr>
          <a:xfrm>
            <a:off x="1970399" y="1915224"/>
            <a:ext cx="5203202" cy="7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spcBef>
                <a:spcPts val="1600"/>
              </a:spcBef>
              <a:defRPr sz="3400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defRPr>
            </a:lvl1pPr>
          </a:lstStyle>
          <a:p>
            <a:pPr/>
            <a:r>
              <a:t>The State of DEI</a:t>
            </a:r>
          </a:p>
        </p:txBody>
      </p:sp>
      <p:sp>
        <p:nvSpPr>
          <p:cNvPr id="700" name="Google Shape;395;p73"/>
          <p:cNvSpPr/>
          <p:nvPr/>
        </p:nvSpPr>
        <p:spPr>
          <a:xfrm flipV="1">
            <a:off x="2133499" y="2943424"/>
            <a:ext cx="3247802" cy="390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400;p74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The Current State of DEI</a:t>
            </a:r>
          </a:p>
        </p:txBody>
      </p:sp>
      <p:sp>
        <p:nvSpPr>
          <p:cNvPr id="703" name="Google Shape;401;p74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4" name="Google Shape;402;p74"/>
          <p:cNvSpPr txBox="1"/>
          <p:nvPr/>
        </p:nvSpPr>
        <p:spPr>
          <a:xfrm>
            <a:off x="130274" y="2337705"/>
            <a:ext cx="4754102" cy="110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lnSpc>
                <a:spcPct val="115000"/>
              </a:lnSpc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We hear so much about DEI these days but what does it really mean?</a:t>
            </a:r>
          </a:p>
        </p:txBody>
      </p:sp>
      <p:sp>
        <p:nvSpPr>
          <p:cNvPr id="705" name="Google Shape;403;p74"/>
          <p:cNvSpPr txBox="1"/>
          <p:nvPr/>
        </p:nvSpPr>
        <p:spPr>
          <a:xfrm>
            <a:off x="5328449" y="1431124"/>
            <a:ext cx="3198302" cy="28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DIVERSITY</a:t>
            </a:r>
          </a:p>
          <a:p>
            <a:pPr marL="457200" indent="-330200">
              <a:lnSpc>
                <a:spcPct val="150000"/>
              </a:lnSpc>
              <a:spcBef>
                <a:spcPts val="1000"/>
              </a:spcBef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EQUITY </a:t>
            </a:r>
          </a:p>
          <a:p>
            <a:pPr marL="457200" indent="-330200">
              <a:lnSpc>
                <a:spcPct val="150000"/>
              </a:lnSpc>
              <a:spcBef>
                <a:spcPts val="1000"/>
              </a:spcBef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INCLUSION</a:t>
            </a:r>
            <a:r>
              <a:rPr b="0"/>
              <a:t> </a:t>
            </a:r>
          </a:p>
          <a:p>
            <a:pPr marL="457200" indent="-330200">
              <a:lnSpc>
                <a:spcPct val="150000"/>
              </a:lnSpc>
              <a:spcBef>
                <a:spcPts val="1000"/>
              </a:spcBef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INTERSECTIONALITY</a:t>
            </a:r>
          </a:p>
          <a:p>
            <a:pPr marL="457200" indent="-330200">
              <a:lnSpc>
                <a:spcPct val="150000"/>
              </a:lnSpc>
              <a:spcBef>
                <a:spcPts val="1000"/>
              </a:spcBef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BELONGING</a:t>
            </a:r>
          </a:p>
          <a:p>
            <a:pPr marL="457200" indent="-330200">
              <a:lnSpc>
                <a:spcPct val="150000"/>
              </a:lnSpc>
              <a:spcBef>
                <a:spcPts val="1000"/>
              </a:spcBef>
              <a:buClr>
                <a:srgbClr val="191919"/>
              </a:buClr>
              <a:buSzPts val="1600"/>
              <a:buFont typeface="Helvetica"/>
              <a:buChar char="●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UNCONSCIOUS BIAS</a:t>
            </a:r>
          </a:p>
        </p:txBody>
      </p:sp>
      <p:pic>
        <p:nvPicPr>
          <p:cNvPr id="706" name="Google Shape;404;p74" descr="Google Shape;404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2999500"/>
            <a:ext cx="263551" cy="2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405;p74" descr="Google Shape;405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3509924"/>
            <a:ext cx="263551" cy="2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406;p74" descr="Google Shape;406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3978025"/>
            <a:ext cx="263551" cy="2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407;p74" descr="Google Shape;407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1510550"/>
            <a:ext cx="263551" cy="2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408;p74" descr="Google Shape;408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2020975"/>
            <a:ext cx="263551" cy="2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Google Shape;409;p74" descr="Google Shape;409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900" y="2531399"/>
            <a:ext cx="263551" cy="263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414;p75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Diversity </a:t>
            </a:r>
          </a:p>
        </p:txBody>
      </p:sp>
      <p:sp>
        <p:nvSpPr>
          <p:cNvPr id="714" name="Google Shape;415;p75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15" name="Google Shape;416;p75"/>
          <p:cNvSpPr txBox="1"/>
          <p:nvPr/>
        </p:nvSpPr>
        <p:spPr>
          <a:xfrm>
            <a:off x="618824" y="1687199"/>
            <a:ext cx="3717601" cy="208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0200">
              <a:lnSpc>
                <a:spcPct val="115000"/>
              </a:lnSpc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Race</a:t>
            </a:r>
          </a:p>
          <a:p>
            <a:pPr marL="457200" indent="-330200">
              <a:lnSpc>
                <a:spcPct val="115000"/>
              </a:lnSpc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Gender</a:t>
            </a:r>
          </a:p>
          <a:p>
            <a:pPr marL="457200" indent="-330200">
              <a:lnSpc>
                <a:spcPct val="115000"/>
              </a:lnSpc>
              <a:buClr>
                <a:srgbClr val="000000"/>
              </a:buClr>
              <a:buSzPts val="1600"/>
              <a:buFont typeface="Helvetica"/>
              <a:buChar char="●"/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Sexual Orientation</a:t>
            </a:r>
          </a:p>
          <a:p>
            <a:pPr marL="457200" indent="-330200">
              <a:lnSpc>
                <a:spcPct val="115000"/>
              </a:lnSpc>
              <a:buClr>
                <a:srgbClr val="ED6A45"/>
              </a:buClr>
              <a:buSzPts val="1600"/>
              <a:buFont typeface="Helvetica"/>
              <a:buChar char="●"/>
              <a:defRPr b="1" sz="1600">
                <a:solidFill>
                  <a:srgbClr val="ED6A45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Age</a:t>
            </a:r>
          </a:p>
          <a:p>
            <a:pPr marL="457200" indent="-330200">
              <a:lnSpc>
                <a:spcPct val="115000"/>
              </a:lnSpc>
              <a:buClr>
                <a:srgbClr val="ED6A45"/>
              </a:buClr>
              <a:buSzPts val="1600"/>
              <a:buFont typeface="Helvetica"/>
              <a:buChar char="●"/>
              <a:defRPr b="1" sz="1600">
                <a:solidFill>
                  <a:srgbClr val="ED6A45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Socioeconomic Status</a:t>
            </a:r>
          </a:p>
          <a:p>
            <a:pPr marL="457200" indent="-330200">
              <a:lnSpc>
                <a:spcPct val="115000"/>
              </a:lnSpc>
              <a:buClr>
                <a:srgbClr val="ED6A45"/>
              </a:buClr>
              <a:buSzPts val="1600"/>
              <a:buFont typeface="Helvetica"/>
              <a:buChar char="●"/>
              <a:defRPr b="1" sz="1600">
                <a:solidFill>
                  <a:srgbClr val="ED6A45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Education</a:t>
            </a:r>
          </a:p>
          <a:p>
            <a:pPr marL="457200" indent="-330200">
              <a:lnSpc>
                <a:spcPct val="115000"/>
              </a:lnSpc>
              <a:buClr>
                <a:srgbClr val="ED6A45"/>
              </a:buClr>
              <a:buSzPts val="1600"/>
              <a:buFont typeface="Helvetica"/>
              <a:buChar char="●"/>
              <a:defRPr b="1" sz="1600">
                <a:solidFill>
                  <a:srgbClr val="ED6A45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Disability</a:t>
            </a:r>
          </a:p>
        </p:txBody>
      </p:sp>
      <p:pic>
        <p:nvPicPr>
          <p:cNvPr id="716" name="Google Shape;417;p75" descr="Google Shape;417;p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6424" y="1451096"/>
            <a:ext cx="4626702" cy="2602504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Google Shape;418;p75"/>
          <p:cNvSpPr/>
          <p:nvPr/>
        </p:nvSpPr>
        <p:spPr>
          <a:xfrm>
            <a:off x="659575" y="2651849"/>
            <a:ext cx="2874000" cy="128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423;p76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720" name="Google Shape;424;p76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21" name="Google Shape;425;p76"/>
          <p:cNvSpPr txBox="1"/>
          <p:nvPr/>
        </p:nvSpPr>
        <p:spPr>
          <a:xfrm>
            <a:off x="618824" y="2214600"/>
            <a:ext cx="3717601" cy="701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Tailoring what is provided to unique needs</a:t>
            </a:r>
          </a:p>
        </p:txBody>
      </p:sp>
      <p:pic>
        <p:nvPicPr>
          <p:cNvPr id="722" name="Google Shape;426;p76" descr="Google Shape;426;p76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922"/>
          <a:stretch>
            <a:fillRect/>
          </a:stretch>
        </p:blipFill>
        <p:spPr>
          <a:xfrm>
            <a:off x="4488824" y="1504813"/>
            <a:ext cx="4502775" cy="2495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431;p77"/>
          <p:cNvSpPr txBox="1"/>
          <p:nvPr/>
        </p:nvSpPr>
        <p:spPr>
          <a:xfrm>
            <a:off x="1132500" y="366475"/>
            <a:ext cx="6879000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Inclusion</a:t>
            </a:r>
          </a:p>
        </p:txBody>
      </p:sp>
      <p:sp>
        <p:nvSpPr>
          <p:cNvPr id="725" name="Google Shape;432;p77"/>
          <p:cNvSpPr/>
          <p:nvPr/>
        </p:nvSpPr>
        <p:spPr>
          <a:xfrm>
            <a:off x="3364800" y="984599"/>
            <a:ext cx="2414400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26" name="Google Shape;433;p77"/>
          <p:cNvSpPr txBox="1"/>
          <p:nvPr/>
        </p:nvSpPr>
        <p:spPr>
          <a:xfrm>
            <a:off x="618824" y="2214600"/>
            <a:ext cx="3717601" cy="701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Going beyond diversity, allowing full engagement</a:t>
            </a:r>
          </a:p>
        </p:txBody>
      </p:sp>
      <p:pic>
        <p:nvPicPr>
          <p:cNvPr id="727" name="Google Shape;434;p77" descr="Google Shape;434;p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3099" y="1322449"/>
            <a:ext cx="4502775" cy="300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439;p78"/>
          <p:cNvSpPr txBox="1"/>
          <p:nvPr>
            <p:ph type="sldNum" sz="quarter" idx="4294967295"/>
          </p:nvPr>
        </p:nvSpPr>
        <p:spPr>
          <a:xfrm>
            <a:off x="8754976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0" name="Google Shape;440;p78"/>
          <p:cNvSpPr txBox="1"/>
          <p:nvPr/>
        </p:nvSpPr>
        <p:spPr>
          <a:xfrm>
            <a:off x="495299" y="921474"/>
            <a:ext cx="6844802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There are many different forms of bias </a:t>
            </a:r>
          </a:p>
        </p:txBody>
      </p:sp>
      <p:sp>
        <p:nvSpPr>
          <p:cNvPr id="731" name="Google Shape;441;p78"/>
          <p:cNvSpPr txBox="1"/>
          <p:nvPr/>
        </p:nvSpPr>
        <p:spPr>
          <a:xfrm>
            <a:off x="342899" y="288200"/>
            <a:ext cx="4810202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Unconscious Bias</a:t>
            </a:r>
          </a:p>
        </p:txBody>
      </p:sp>
      <p:sp>
        <p:nvSpPr>
          <p:cNvPr id="732" name="Google Shape;442;p78"/>
          <p:cNvSpPr/>
          <p:nvPr/>
        </p:nvSpPr>
        <p:spPr>
          <a:xfrm>
            <a:off x="0" y="611449"/>
            <a:ext cx="3429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33" name="Google Shape;443;p78"/>
          <p:cNvSpPr txBox="1"/>
          <p:nvPr/>
        </p:nvSpPr>
        <p:spPr>
          <a:xfrm>
            <a:off x="495299" y="1403824"/>
            <a:ext cx="5484602" cy="36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Halo / Horns Effect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Confirmation Bias 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Affinity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Conformity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Anchor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Authority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Recency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Attribution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Appearance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Contrast Bias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448;p79"/>
          <p:cNvSpPr txBox="1"/>
          <p:nvPr>
            <p:ph type="sldNum" sz="quarter" idx="4294967295"/>
          </p:nvPr>
        </p:nvSpPr>
        <p:spPr>
          <a:xfrm>
            <a:off x="8754976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defRPr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6" name="Google Shape;449;p79"/>
          <p:cNvSpPr txBox="1"/>
          <p:nvPr/>
        </p:nvSpPr>
        <p:spPr>
          <a:xfrm>
            <a:off x="495299" y="921474"/>
            <a:ext cx="6844802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defRPr sz="18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pPr/>
            <a:r>
              <a:t>There are many different forms of bias </a:t>
            </a:r>
          </a:p>
        </p:txBody>
      </p:sp>
      <p:sp>
        <p:nvSpPr>
          <p:cNvPr id="737" name="Google Shape;450;p79"/>
          <p:cNvSpPr txBox="1"/>
          <p:nvPr/>
        </p:nvSpPr>
        <p:spPr>
          <a:xfrm>
            <a:off x="342899" y="288200"/>
            <a:ext cx="4810202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000">
                <a:solidFill>
                  <a:srgbClr val="233F4C"/>
                </a:solidFill>
                <a:latin typeface="Fraunces Medium"/>
                <a:ea typeface="Fraunces Medium"/>
                <a:cs typeface="Fraunces Medium"/>
                <a:sym typeface="Fraunces Medium"/>
              </a:defRPr>
            </a:lvl1pPr>
          </a:lstStyle>
          <a:p>
            <a:pPr/>
            <a:r>
              <a:t>Unconscious Bias</a:t>
            </a:r>
          </a:p>
        </p:txBody>
      </p:sp>
      <p:sp>
        <p:nvSpPr>
          <p:cNvPr id="738" name="Google Shape;451;p79"/>
          <p:cNvSpPr/>
          <p:nvPr/>
        </p:nvSpPr>
        <p:spPr>
          <a:xfrm>
            <a:off x="0" y="611449"/>
            <a:ext cx="342901" cy="1"/>
          </a:xfrm>
          <a:prstGeom prst="line">
            <a:avLst/>
          </a:prstGeom>
          <a:ln w="38100">
            <a:solidFill>
              <a:srgbClr val="ED6A4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39" name="Google Shape;452;p79"/>
          <p:cNvSpPr txBox="1"/>
          <p:nvPr/>
        </p:nvSpPr>
        <p:spPr>
          <a:xfrm>
            <a:off x="495299" y="1403825"/>
            <a:ext cx="5484602" cy="36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Halo / Horns Effect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Confirmation Bias 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b="1"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Affinity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Conformity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Anchor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Authority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Recency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Attribution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Appearance Bias</a:t>
            </a:r>
          </a:p>
          <a:p>
            <a:pPr marL="457200" indent="-330200">
              <a:lnSpc>
                <a:spcPct val="150000"/>
              </a:lnSpc>
              <a:buClr>
                <a:srgbClr val="191919"/>
              </a:buClr>
              <a:buSzPts val="1600"/>
              <a:buFont typeface="Helvetica"/>
              <a:buChar char="-"/>
              <a:defRPr sz="1600">
                <a:solidFill>
                  <a:srgbClr val="191919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t>Contrast Bias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E9EDEE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A9988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A9988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A9988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A9988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