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oudy Old Sty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8D4"/>
          </a:solidFill>
        </a:fill>
      </a:tcStyle>
    </a:wholeTbl>
    <a:band2H>
      <a:tcTxStyle b="def" i="def"/>
      <a:tcStyle>
        <a:tcBdr/>
        <a:fill>
          <a:solidFill>
            <a:srgbClr val="EDEC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8D1"/>
          </a:solidFill>
        </a:fill>
      </a:tcStyle>
    </a:wholeTbl>
    <a:band2H>
      <a:tcTxStyle b="def" i="def"/>
      <a:tcStyle>
        <a:tcBdr/>
        <a:fill>
          <a:solidFill>
            <a:srgbClr val="EDEC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D5D1"/>
          </a:solidFill>
        </a:fill>
      </a:tcStyle>
    </a:wholeTbl>
    <a:band2H>
      <a:tcTxStyle b="def" i="def"/>
      <a:tcStyle>
        <a:tcBdr/>
        <a:fill>
          <a:solidFill>
            <a:srgbClr val="F1EB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7" name="Shape 9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Goudy Old Style"/>
      </a:defRPr>
    </a:lvl1pPr>
    <a:lvl2pPr indent="228600" latinLnBrk="0">
      <a:defRPr sz="1200">
        <a:latin typeface="+mj-lt"/>
        <a:ea typeface="+mj-ea"/>
        <a:cs typeface="+mj-cs"/>
        <a:sym typeface="Goudy Old Style"/>
      </a:defRPr>
    </a:lvl2pPr>
    <a:lvl3pPr indent="457200" latinLnBrk="0">
      <a:defRPr sz="1200">
        <a:latin typeface="+mj-lt"/>
        <a:ea typeface="+mj-ea"/>
        <a:cs typeface="+mj-cs"/>
        <a:sym typeface="Goudy Old Style"/>
      </a:defRPr>
    </a:lvl3pPr>
    <a:lvl4pPr indent="685800" latinLnBrk="0">
      <a:defRPr sz="1200">
        <a:latin typeface="+mj-lt"/>
        <a:ea typeface="+mj-ea"/>
        <a:cs typeface="+mj-cs"/>
        <a:sym typeface="Goudy Old Style"/>
      </a:defRPr>
    </a:lvl4pPr>
    <a:lvl5pPr indent="914400" latinLnBrk="0">
      <a:defRPr sz="1200">
        <a:latin typeface="+mj-lt"/>
        <a:ea typeface="+mj-ea"/>
        <a:cs typeface="+mj-cs"/>
        <a:sym typeface="Goudy Old Style"/>
      </a:defRPr>
    </a:lvl5pPr>
    <a:lvl6pPr indent="1143000" latinLnBrk="0">
      <a:defRPr sz="1200">
        <a:latin typeface="+mj-lt"/>
        <a:ea typeface="+mj-ea"/>
        <a:cs typeface="+mj-cs"/>
        <a:sym typeface="Goudy Old Style"/>
      </a:defRPr>
    </a:lvl6pPr>
    <a:lvl7pPr indent="1371600" latinLnBrk="0">
      <a:defRPr sz="1200">
        <a:latin typeface="+mj-lt"/>
        <a:ea typeface="+mj-ea"/>
        <a:cs typeface="+mj-cs"/>
        <a:sym typeface="Goudy Old Style"/>
      </a:defRPr>
    </a:lvl7pPr>
    <a:lvl8pPr indent="1600200" latinLnBrk="0">
      <a:defRPr sz="1200">
        <a:latin typeface="+mj-lt"/>
        <a:ea typeface="+mj-ea"/>
        <a:cs typeface="+mj-cs"/>
        <a:sym typeface="Goudy Old Style"/>
      </a:defRPr>
    </a:lvl8pPr>
    <a:lvl9pPr indent="1828800" latinLnBrk="0">
      <a:defRPr sz="1200">
        <a:latin typeface="+mj-lt"/>
        <a:ea typeface="+mj-ea"/>
        <a:cs typeface="+mj-cs"/>
        <a:sym typeface="Goudy Old Styl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57007" y="1122362"/>
            <a:ext cx="8816634" cy="3571558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57007" y="5521959"/>
            <a:ext cx="8816634" cy="94488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traight Connector 15"/>
          <p:cNvSpPr/>
          <p:nvPr/>
        </p:nvSpPr>
        <p:spPr>
          <a:xfrm flipH="1" flipV="1">
            <a:off x="4" y="5143499"/>
            <a:ext cx="12191997" cy="2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838200" y="838200"/>
            <a:ext cx="9438641" cy="4114800"/>
          </a:xfrm>
          <a:prstGeom prst="rect">
            <a:avLst/>
          </a:prstGeom>
        </p:spPr>
        <p:txBody>
          <a:bodyPr anchor="t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sz="quarter" idx="1"/>
          </p:nvPr>
        </p:nvSpPr>
        <p:spPr>
          <a:xfrm>
            <a:off x="838200" y="5217159"/>
            <a:ext cx="9438641" cy="80264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traight Connector 12"/>
          <p:cNvSpPr/>
          <p:nvPr/>
        </p:nvSpPr>
        <p:spPr>
          <a:xfrm flipH="1" flipV="1">
            <a:off x="4" y="1824110"/>
            <a:ext cx="12191997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half" idx="1"/>
          </p:nvPr>
        </p:nvSpPr>
        <p:spPr>
          <a:xfrm>
            <a:off x="838200" y="2011678"/>
            <a:ext cx="5181600" cy="41652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traight Connector 12"/>
          <p:cNvSpPr/>
          <p:nvPr/>
        </p:nvSpPr>
        <p:spPr>
          <a:xfrm flipH="1" flipV="1">
            <a:off x="4" y="1824110"/>
            <a:ext cx="12191997" cy="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839787" y="379779"/>
            <a:ext cx="10515601" cy="13255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839788" y="1824034"/>
            <a:ext cx="4997134" cy="68104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355079" y="1824034"/>
            <a:ext cx="5000309" cy="681041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xfrm>
            <a:off x="838200" y="999591"/>
            <a:ext cx="10515600" cy="1573224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839788" y="457200"/>
            <a:ext cx="3691820" cy="1701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5514797" y="987425"/>
            <a:ext cx="5840590" cy="50323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35577" indent="-261257">
              <a:defRPr sz="3200"/>
            </a:lvl2pPr>
            <a:lvl3pPr marL="899160" indent="-304800">
              <a:defRPr sz="3200"/>
            </a:lvl3pPr>
            <a:lvl4pPr marL="1234439" indent="-365759">
              <a:defRPr sz="3200"/>
            </a:lvl4pPr>
            <a:lvl5pPr marL="15087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839789" y="2372360"/>
            <a:ext cx="3691817" cy="349662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8" name="Straight Connector 7"/>
          <p:cNvSpPr/>
          <p:nvPr/>
        </p:nvSpPr>
        <p:spPr>
          <a:xfrm flipH="1">
            <a:off x="5023201" y="0"/>
            <a:ext cx="1" cy="685800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839788" y="457200"/>
            <a:ext cx="3696653" cy="1701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7" name="Picture Placeholder 2"/>
          <p:cNvSpPr/>
          <p:nvPr>
            <p:ph type="pic" sz="half" idx="21"/>
          </p:nvPr>
        </p:nvSpPr>
        <p:spPr>
          <a:xfrm>
            <a:off x="5786120" y="838200"/>
            <a:ext cx="5603238" cy="518159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8" name="Body Level One…"/>
          <p:cNvSpPr txBox="1"/>
          <p:nvPr>
            <p:ph type="body" sz="quarter" idx="1"/>
          </p:nvPr>
        </p:nvSpPr>
        <p:spPr>
          <a:xfrm>
            <a:off x="839788" y="2367279"/>
            <a:ext cx="3696653" cy="350170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traight Connector 7"/>
          <p:cNvSpPr/>
          <p:nvPr/>
        </p:nvSpPr>
        <p:spPr>
          <a:xfrm flipH="1">
            <a:off x="5023201" y="0"/>
            <a:ext cx="1" cy="6858001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EDE9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687725" y="6421333"/>
            <a:ext cx="223762" cy="23515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Felix Titling"/>
          <a:ea typeface="Felix Titling"/>
          <a:cs typeface="Felix Titling"/>
          <a:sym typeface="Felix Titling"/>
        </a:defRPr>
      </a:lvl9pPr>
    </p:titleStyle>
    <p:bodyStyle>
      <a:lvl1pPr marL="228600" marR="0" indent="-2286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1pPr>
      <a:lvl2pPr marL="528319" marR="0" indent="-2540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–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2pPr>
      <a:lvl3pPr marL="880110" marR="0" indent="-28575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3pPr>
      <a:lvl4pPr marL="1195251" marR="0" indent="-326571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–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4pPr>
      <a:lvl5pPr marL="1469571" marR="0" indent="-326571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5pPr>
      <a:lvl6pPr marL="2540000" marR="0" indent="-2540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6pPr>
      <a:lvl7pPr marL="2997200" marR="0" indent="-2540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7pPr>
      <a:lvl8pPr marL="3454400" marR="0" indent="-2540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8pPr>
      <a:lvl9pPr marL="3911600" marR="0" indent="-254000" algn="l" defTabSz="914400" rtl="0" latinLnBrk="0">
        <a:lnSpc>
          <a:spcPct val="11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+mj-lt"/>
          <a:ea typeface="+mj-ea"/>
          <a:cs typeface="+mj-cs"/>
          <a:sym typeface="Goudy Old Style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Goudy Old Styl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DE9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00" name="Picture 3" descr="Picture 3"/>
          <p:cNvPicPr>
            <a:picLocks noChangeAspect="1"/>
          </p:cNvPicPr>
          <p:nvPr/>
        </p:nvPicPr>
        <p:blipFill>
          <a:blip r:embed="rId2">
            <a:alphaModFix amt="60000"/>
            <a:extLst/>
          </a:blip>
          <a:srcRect l="0" t="25000" r="0" b="0"/>
          <a:stretch>
            <a:fillRect/>
          </a:stretch>
        </p:blipFill>
        <p:spPr>
          <a:xfrm>
            <a:off x="19" y="0"/>
            <a:ext cx="1219198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Freeform: Shape 36"/>
          <p:cNvSpPr/>
          <p:nvPr/>
        </p:nvSpPr>
        <p:spPr>
          <a:xfrm rot="16200000">
            <a:off x="3475199" y="726176"/>
            <a:ext cx="5241604" cy="5343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cubicBezTo>
                  <a:pt x="21600" y="16765"/>
                  <a:pt x="16670" y="21600"/>
                  <a:pt x="10590" y="21600"/>
                </a:cubicBezTo>
                <a:lnTo>
                  <a:pt x="0" y="21600"/>
                </a:lnTo>
                <a:lnTo>
                  <a:pt x="0" y="0"/>
                </a:lnTo>
                <a:lnTo>
                  <a:pt x="10590" y="0"/>
                </a:lnTo>
                <a:cubicBezTo>
                  <a:pt x="16670" y="0"/>
                  <a:pt x="21600" y="4835"/>
                  <a:pt x="21600" y="10800"/>
                </a:cubicBezTo>
                <a:close/>
              </a:path>
            </a:pathLst>
          </a:custGeom>
          <a:solidFill>
            <a:srgbClr val="EDE9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" name="Title 1"/>
          <p:cNvSpPr txBox="1"/>
          <p:nvPr>
            <p:ph type="ctrTitle"/>
          </p:nvPr>
        </p:nvSpPr>
        <p:spPr>
          <a:xfrm>
            <a:off x="1524000" y="1336429"/>
            <a:ext cx="9144000" cy="2820574"/>
          </a:xfrm>
          <a:prstGeom prst="rect">
            <a:avLst/>
          </a:prstGeom>
        </p:spPr>
        <p:txBody>
          <a:bodyPr/>
          <a:lstStyle/>
          <a:p>
            <a:pPr algn="ctr">
              <a:defRPr sz="6600"/>
            </a:pPr>
            <a:r>
              <a:t>Q &amp; A</a:t>
            </a:r>
            <a:br/>
            <a:r>
              <a:t>101</a:t>
            </a:r>
          </a:p>
        </p:txBody>
      </p:sp>
      <p:sp>
        <p:nvSpPr>
          <p:cNvPr id="103" name="Subtitle 2"/>
          <p:cNvSpPr txBox="1"/>
          <p:nvPr>
            <p:ph type="subTitle" sz="quarter" idx="1"/>
          </p:nvPr>
        </p:nvSpPr>
        <p:spPr>
          <a:xfrm>
            <a:off x="4068855" y="4628270"/>
            <a:ext cx="4054289" cy="1069146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Interview Questions and Answers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577" y="-3378"/>
            <a:ext cx="1219200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itle 1"/>
          <p:cNvSpPr txBox="1"/>
          <p:nvPr/>
        </p:nvSpPr>
        <p:spPr>
          <a:xfrm>
            <a:off x="296842" y="128704"/>
            <a:ext cx="4760118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Job Specific</a:t>
            </a:r>
          </a:p>
        </p:txBody>
      </p:sp>
      <p:sp>
        <p:nvSpPr>
          <p:cNvPr id="156" name="Subtitle 2"/>
          <p:cNvSpPr txBox="1"/>
          <p:nvPr/>
        </p:nvSpPr>
        <p:spPr>
          <a:xfrm>
            <a:off x="865527" y="1078423"/>
            <a:ext cx="6776100" cy="106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Requirements of the position</a:t>
            </a:r>
          </a:p>
        </p:txBody>
      </p:sp>
      <p:sp>
        <p:nvSpPr>
          <p:cNvPr id="157" name="TextBox 6"/>
          <p:cNvSpPr txBox="1"/>
          <p:nvPr/>
        </p:nvSpPr>
        <p:spPr>
          <a:xfrm>
            <a:off x="1401554" y="2099066"/>
            <a:ext cx="8358033" cy="3809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Tell me about your teaching experience.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Summarize your work with creating unique cataloging records.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is your experience with identifying, troubleshooting, and resolving technical or eResources access issues?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Tell me about your experience in managing a budget and overseeing library materials purchasing?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Have you negotiated contracts or renewals?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As a Librarian Liaison, how did you encourage the department you supported to give you materials recommendations, bring students into the library?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Tell me about your experience with managing a department, staff, librarians?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Are you open to traveling between multiple campuses? Can you work evenings and weekends?</a:t>
            </a:r>
          </a:p>
          <a:p>
            <a:pPr marL="285750" indent="-285750">
              <a:buSzPct val="100000"/>
              <a:buFont typeface="Arial"/>
              <a:buChar char="•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9392" y="-65315"/>
            <a:ext cx="1219200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le 1"/>
          <p:cNvSpPr txBox="1"/>
          <p:nvPr/>
        </p:nvSpPr>
        <p:spPr>
          <a:xfrm>
            <a:off x="212383" y="127465"/>
            <a:ext cx="9284483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Knowledge, skills, abilities</a:t>
            </a:r>
          </a:p>
        </p:txBody>
      </p:sp>
      <p:sp>
        <p:nvSpPr>
          <p:cNvPr id="163" name="Subtitle 2"/>
          <p:cNvSpPr txBox="1"/>
          <p:nvPr/>
        </p:nvSpPr>
        <p:spPr>
          <a:xfrm>
            <a:off x="924084" y="1233275"/>
            <a:ext cx="6776099" cy="106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Overall experience</a:t>
            </a:r>
          </a:p>
        </p:txBody>
      </p:sp>
      <p:sp>
        <p:nvSpPr>
          <p:cNvPr id="164" name="TextBox 6"/>
          <p:cNvSpPr txBox="1"/>
          <p:nvPr/>
        </p:nvSpPr>
        <p:spPr>
          <a:xfrm>
            <a:off x="1586235" y="2159324"/>
            <a:ext cx="10097590" cy="2476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Do you prefer to work on a team or individually?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How do you prepare for class instruction if you are not familiar with the subject area?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How do you go about learning the functions and responsibilities in the absence of a formal training program?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How do you handle an unhappy student, patron, faculty/staff member?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Tell me about a time you had competing projects/tasks with the same deadlines and short turnaround times? How did you prioritize the work?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How do you keep your manager updated?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1082" y="0"/>
            <a:ext cx="12192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itle 1"/>
          <p:cNvSpPr txBox="1"/>
          <p:nvPr/>
        </p:nvSpPr>
        <p:spPr>
          <a:xfrm>
            <a:off x="216466" y="274423"/>
            <a:ext cx="7552586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defTabSz="722376">
              <a:lnSpc>
                <a:spcPct val="72000"/>
              </a:lnSpc>
              <a:defRPr sz="3397">
                <a:latin typeface="Felix Titling"/>
                <a:ea typeface="Felix Titling"/>
                <a:cs typeface="Felix Titling"/>
                <a:sym typeface="Felix Titling"/>
              </a:defRPr>
            </a:pPr>
            <a:r>
              <a:t>Opinions, Reflection:</a:t>
            </a:r>
            <a:endParaRPr sz="2133"/>
          </a:p>
          <a:p>
            <a:pPr defTabSz="722376">
              <a:lnSpc>
                <a:spcPct val="72000"/>
              </a:lnSpc>
              <a:defRPr sz="3792">
                <a:latin typeface="Felix Titling"/>
                <a:ea typeface="Felix Titling"/>
                <a:cs typeface="Felix Titling"/>
                <a:sym typeface="Felix Titling"/>
              </a:defRPr>
            </a:pPr>
          </a:p>
          <a:p>
            <a:pPr defTabSz="722376">
              <a:lnSpc>
                <a:spcPct val="72000"/>
              </a:lnSpc>
              <a:defRPr sz="2370">
                <a:latin typeface="Felix Titling"/>
                <a:ea typeface="Felix Titling"/>
                <a:cs typeface="Felix Titling"/>
                <a:sym typeface="Felix Titling"/>
              </a:defRPr>
            </a:pPr>
            <a:r>
              <a:t>Question</a:t>
            </a:r>
          </a:p>
        </p:txBody>
      </p:sp>
      <p:sp>
        <p:nvSpPr>
          <p:cNvPr id="170" name="Subtitle 2"/>
          <p:cNvSpPr txBox="1"/>
          <p:nvPr/>
        </p:nvSpPr>
        <p:spPr>
          <a:xfrm>
            <a:off x="2626869" y="2719690"/>
            <a:ext cx="6776100" cy="106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What makes a good manager?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1082" y="0"/>
            <a:ext cx="12192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itle 1"/>
          <p:cNvSpPr txBox="1"/>
          <p:nvPr/>
        </p:nvSpPr>
        <p:spPr>
          <a:xfrm>
            <a:off x="212383" y="127465"/>
            <a:ext cx="7552586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Opinions, reflection</a:t>
            </a:r>
          </a:p>
        </p:txBody>
      </p:sp>
      <p:sp>
        <p:nvSpPr>
          <p:cNvPr id="176" name="Subtitle 2"/>
          <p:cNvSpPr txBox="1"/>
          <p:nvPr/>
        </p:nvSpPr>
        <p:spPr>
          <a:xfrm>
            <a:off x="862524" y="1218060"/>
            <a:ext cx="6776099" cy="106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Your ideas, views, attitude, outlook</a:t>
            </a:r>
          </a:p>
        </p:txBody>
      </p:sp>
      <p:sp>
        <p:nvSpPr>
          <p:cNvPr id="177" name="TextBox 6"/>
          <p:cNvSpPr txBox="1"/>
          <p:nvPr/>
        </p:nvSpPr>
        <p:spPr>
          <a:xfrm>
            <a:off x="1308463" y="2201105"/>
            <a:ext cx="9575074" cy="274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What are the characteristics of a good manager? What makes a poor manager?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How do you like to be managed?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motivates you at work? What frustrates you?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Do you prefer a position with clearly defined tasks or one that is more self-directed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do you need to be successful at work?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would your references say are your strengths? Areas for improvement?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did you have to learn to be effective in your current position?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would your colleagues/reference say about you?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do you see as the opportunities and challenges to this position?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accomplishments are you most proud of?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1082" y="0"/>
            <a:ext cx="12192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Title 1"/>
          <p:cNvSpPr txBox="1"/>
          <p:nvPr/>
        </p:nvSpPr>
        <p:spPr>
          <a:xfrm>
            <a:off x="212383" y="127465"/>
            <a:ext cx="4578293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Behavioral</a:t>
            </a:r>
          </a:p>
        </p:txBody>
      </p:sp>
      <p:sp>
        <p:nvSpPr>
          <p:cNvPr id="183" name="Subtitle 2"/>
          <p:cNvSpPr txBox="1"/>
          <p:nvPr/>
        </p:nvSpPr>
        <p:spPr>
          <a:xfrm>
            <a:off x="887915" y="1176280"/>
            <a:ext cx="6776100" cy="106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Your actions given a specific situation</a:t>
            </a:r>
          </a:p>
        </p:txBody>
      </p:sp>
      <p:sp>
        <p:nvSpPr>
          <p:cNvPr id="184" name="TextBox 7"/>
          <p:cNvSpPr txBox="1"/>
          <p:nvPr/>
        </p:nvSpPr>
        <p:spPr>
          <a:xfrm>
            <a:off x="1387907" y="2159324"/>
            <a:ext cx="9942563" cy="274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Give me an example of (tell me about a time when)…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a project you’ve undertaken even though you knew it wouldn’t be popular. How did it work out?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a time you heard a colleague give incorrect information to a patron, student, or faculty member. What did you do?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an instance when you had to alter your leadership style to better suit a team or situation.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you had to say “no” to a colleague or patron.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you disagreed with a decision and what did you do.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you had a difficult customer service experience and what was the final outcome?</a:t>
            </a:r>
          </a:p>
          <a:p>
            <a:pPr lvl="1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1082" y="0"/>
            <a:ext cx="12192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Title 1"/>
          <p:cNvSpPr txBox="1"/>
          <p:nvPr/>
        </p:nvSpPr>
        <p:spPr>
          <a:xfrm>
            <a:off x="212384" y="127465"/>
            <a:ext cx="6579625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Closing/wrap-up</a:t>
            </a:r>
          </a:p>
        </p:txBody>
      </p:sp>
      <p:sp>
        <p:nvSpPr>
          <p:cNvPr id="190" name="Subtitle 2"/>
          <p:cNvSpPr txBox="1"/>
          <p:nvPr/>
        </p:nvSpPr>
        <p:spPr>
          <a:xfrm>
            <a:off x="865527" y="1303745"/>
            <a:ext cx="6776100" cy="106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Open-ended, your interest in the position</a:t>
            </a:r>
          </a:p>
        </p:txBody>
      </p:sp>
      <p:sp>
        <p:nvSpPr>
          <p:cNvPr id="191" name="TextBox 7"/>
          <p:cNvSpPr txBox="1"/>
          <p:nvPr/>
        </p:nvSpPr>
        <p:spPr>
          <a:xfrm>
            <a:off x="1365518" y="2286791"/>
            <a:ext cx="9942563" cy="1942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Tell me something about yourself that isn’t on your resumé.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Is there a question I didn’t ask you were hoping I would?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Is there anything else we need to know that I didn’t ask?</a:t>
            </a:r>
          </a:p>
          <a:p>
            <a:pPr marL="285750" indent="-285750">
              <a:buSzPct val="100000"/>
              <a:buFont typeface="Arial"/>
              <a:buChar char="•"/>
            </a:pPr>
          </a:p>
          <a:p>
            <a:pPr marL="285750" indent="-285750">
              <a:buSzPct val="100000"/>
              <a:buFont typeface="Arial"/>
              <a:buChar char="•"/>
            </a:pPr>
            <a:r>
              <a:t>What questions do you have?</a:t>
            </a:r>
          </a:p>
          <a:p>
            <a:pPr marL="285750" indent="-285750">
              <a:buSzPct val="100000"/>
              <a:buFont typeface="Arial"/>
              <a:buChar char="•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4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itle 1"/>
          <p:cNvSpPr txBox="1"/>
          <p:nvPr/>
        </p:nvSpPr>
        <p:spPr>
          <a:xfrm>
            <a:off x="418212" y="2915550"/>
            <a:ext cx="10650768" cy="1026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Interviewing Success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9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94595" y="0"/>
            <a:ext cx="12192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Title 1"/>
          <p:cNvSpPr txBox="1"/>
          <p:nvPr/>
        </p:nvSpPr>
        <p:spPr>
          <a:xfrm>
            <a:off x="212384" y="127465"/>
            <a:ext cx="6579625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Final comments</a:t>
            </a:r>
          </a:p>
        </p:txBody>
      </p:sp>
      <p:sp>
        <p:nvSpPr>
          <p:cNvPr id="202" name="TextBox 7"/>
          <p:cNvSpPr txBox="1"/>
          <p:nvPr/>
        </p:nvSpPr>
        <p:spPr>
          <a:xfrm>
            <a:off x="1365518" y="2061468"/>
            <a:ext cx="9942563" cy="3542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Research the library/institution that has the open position.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Prepare!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Think of questions that might be asked and have an idea of how you would answer.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You are interviewing the library, too.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Be you.</a:t>
            </a:r>
          </a:p>
          <a:p>
            <a:pPr lvl="1" marL="742950" indent="-285750">
              <a:buSzPct val="100000"/>
              <a:buFont typeface="Arial"/>
              <a:buChar char="•"/>
            </a:pPr>
            <a:r>
              <a:t>Have a list of questions you want to ask the interviewer.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Pause, take a breath, take time to think before answering.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Sometimes it’s okay to say I don’t know.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Keep you answers on-point and succinct. </a:t>
            </a:r>
          </a:p>
          <a:p>
            <a:pPr marL="285750" indent="-285750">
              <a:buSzPct val="100000"/>
              <a:buFont typeface="Arial"/>
              <a:buChar char="•"/>
            </a:pPr>
          </a:p>
          <a:p>
            <a:pPr marL="285750" indent="-285750">
              <a:buSzPct val="100000"/>
              <a:buFont typeface="Arial"/>
              <a:buChar char="•"/>
            </a:pPr>
          </a:p>
          <a:p>
            <a:pPr marL="285750" indent="-285750">
              <a:buSzPct val="100000"/>
              <a:buFont typeface="Arial"/>
              <a:buChar char="•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5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19088" y="0"/>
            <a:ext cx="12192001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Title 1"/>
          <p:cNvSpPr txBox="1"/>
          <p:nvPr/>
        </p:nvSpPr>
        <p:spPr>
          <a:xfrm>
            <a:off x="102165" y="2013796"/>
            <a:ext cx="11629098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questions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0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73479"/>
            <a:ext cx="12192000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Text Placeholder 3"/>
          <p:cNvSpPr txBox="1"/>
          <p:nvPr/>
        </p:nvSpPr>
        <p:spPr>
          <a:xfrm>
            <a:off x="6112494" y="1602380"/>
            <a:ext cx="4575103" cy="3065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28600" indent="-228600">
              <a:lnSpc>
                <a:spcPct val="120000"/>
              </a:lnSpc>
              <a:spcBef>
                <a:spcPts val="1000"/>
              </a:spcBef>
              <a:buSzPct val="80000"/>
              <a:buFont typeface="Arial"/>
              <a:buChar char="•"/>
              <a:defRPr b="1" sz="2400"/>
            </a:pPr>
            <a:r>
              <a:t>Melissa Lockaby</a:t>
            </a:r>
            <a:endParaRPr sz="2000"/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SzPct val="80000"/>
              <a:buFont typeface="Arial"/>
              <a:buChar char="•"/>
              <a:defRPr b="1" sz="2400"/>
            </a:pPr>
            <a:r>
              <a:t>Collection Management Librarian, Associate Professor</a:t>
            </a:r>
            <a:endParaRPr sz="2000"/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SzPct val="80000"/>
              <a:buFont typeface="Arial"/>
              <a:buChar char="•"/>
              <a:defRPr b="1" sz="2400"/>
            </a:pPr>
            <a:r>
              <a:t>University of North Georgia</a:t>
            </a:r>
            <a:endParaRPr sz="2000"/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SzPct val="80000"/>
              <a:buFont typeface="Arial"/>
              <a:buChar char="•"/>
              <a:defRPr b="1" sz="2400"/>
            </a:pPr>
            <a:r>
              <a:t>melissa.lockaby@ung.edu</a:t>
            </a:r>
          </a:p>
        </p:txBody>
      </p:sp>
      <p:sp>
        <p:nvSpPr>
          <p:cNvPr id="213" name="Title 1"/>
          <p:cNvSpPr txBox="1"/>
          <p:nvPr/>
        </p:nvSpPr>
        <p:spPr>
          <a:xfrm>
            <a:off x="199396" y="138655"/>
            <a:ext cx="4376581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Who Am I?</a:t>
            </a:r>
          </a:p>
        </p:txBody>
      </p:sp>
      <p:sp>
        <p:nvSpPr>
          <p:cNvPr id="214" name="Title 1"/>
          <p:cNvSpPr txBox="1"/>
          <p:nvPr/>
        </p:nvSpPr>
        <p:spPr>
          <a:xfrm>
            <a:off x="3907709" y="5027450"/>
            <a:ext cx="4376580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Thank you!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0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ext Placeholder 3"/>
          <p:cNvSpPr txBox="1"/>
          <p:nvPr/>
        </p:nvSpPr>
        <p:spPr>
          <a:xfrm>
            <a:off x="6104329" y="1953443"/>
            <a:ext cx="4575103" cy="3716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28600" indent="-228600">
              <a:lnSpc>
                <a:spcPct val="120000"/>
              </a:lnSpc>
              <a:spcBef>
                <a:spcPts val="1000"/>
              </a:spcBef>
              <a:buSzPct val="80000"/>
              <a:buFont typeface="Arial"/>
              <a:buChar char="•"/>
              <a:defRPr b="1" sz="2400"/>
            </a:pPr>
            <a:r>
              <a:t>Melissa Lockaby</a:t>
            </a:r>
            <a:endParaRPr sz="2000"/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SzPct val="80000"/>
              <a:buFont typeface="Arial"/>
              <a:buChar char="•"/>
              <a:defRPr b="1" sz="2400"/>
            </a:pPr>
            <a:r>
              <a:t>Collection Management Librarian, Associate Professor</a:t>
            </a:r>
            <a:endParaRPr sz="2000"/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SzPct val="80000"/>
              <a:buFont typeface="Arial"/>
              <a:buChar char="•"/>
              <a:defRPr b="1" sz="2400"/>
            </a:pPr>
            <a:r>
              <a:t>University of North Georgia</a:t>
            </a:r>
          </a:p>
        </p:txBody>
      </p:sp>
      <p:sp>
        <p:nvSpPr>
          <p:cNvPr id="109" name="Title 1"/>
          <p:cNvSpPr txBox="1"/>
          <p:nvPr/>
        </p:nvSpPr>
        <p:spPr>
          <a:xfrm>
            <a:off x="199396" y="138655"/>
            <a:ext cx="4376581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Who Am I?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1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le 1"/>
          <p:cNvSpPr txBox="1"/>
          <p:nvPr/>
        </p:nvSpPr>
        <p:spPr>
          <a:xfrm>
            <a:off x="198870" y="122961"/>
            <a:ext cx="4578293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Objectives</a:t>
            </a:r>
          </a:p>
        </p:txBody>
      </p:sp>
      <p:sp>
        <p:nvSpPr>
          <p:cNvPr id="115" name="Subtitle 2"/>
          <p:cNvSpPr txBox="1"/>
          <p:nvPr/>
        </p:nvSpPr>
        <p:spPr>
          <a:xfrm>
            <a:off x="985481" y="1927015"/>
            <a:ext cx="5468697" cy="106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In the Spotlight</a:t>
            </a:r>
          </a:p>
        </p:txBody>
      </p:sp>
      <p:sp>
        <p:nvSpPr>
          <p:cNvPr id="116" name="Subtitle 2"/>
          <p:cNvSpPr txBox="1"/>
          <p:nvPr/>
        </p:nvSpPr>
        <p:spPr>
          <a:xfrm>
            <a:off x="3159082" y="3064878"/>
            <a:ext cx="3962850" cy="106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Questions and Answers</a:t>
            </a:r>
          </a:p>
        </p:txBody>
      </p:sp>
      <p:sp>
        <p:nvSpPr>
          <p:cNvPr id="117" name="Subtitle 2"/>
          <p:cNvSpPr txBox="1"/>
          <p:nvPr/>
        </p:nvSpPr>
        <p:spPr>
          <a:xfrm>
            <a:off x="5917006" y="4144290"/>
            <a:ext cx="3415506" cy="106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Interviewing Success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697D9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 Placeholder 20"/>
          <p:cNvSpPr txBox="1"/>
          <p:nvPr>
            <p:ph type="sldNum" sz="quarter" idx="4294967295"/>
          </p:nvPr>
        </p:nvSpPr>
        <p:spPr>
          <a:xfrm>
            <a:off x="11715785" y="6421333"/>
            <a:ext cx="167641" cy="23515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</a:lvl1pPr>
          </a:lstStyle>
          <a:p>
            <a:pPr/>
            <a:fld id="{86CB4B4D-7CA3-9044-876B-883B54F8677D}" type="slidenum"/>
          </a:p>
        </p:txBody>
      </p:sp>
      <p:sp>
        <p:nvSpPr>
          <p:cNvPr id="120" name="TextBox 1"/>
          <p:cNvSpPr txBox="1"/>
          <p:nvPr/>
        </p:nvSpPr>
        <p:spPr>
          <a:xfrm>
            <a:off x="1508759" y="518159"/>
            <a:ext cx="731521" cy="1900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500"/>
            </a:lvl1pPr>
          </a:lstStyle>
          <a:p>
            <a:pPr/>
            <a:r>
              <a:t>“  </a:t>
            </a:r>
          </a:p>
        </p:txBody>
      </p:sp>
      <p:sp>
        <p:nvSpPr>
          <p:cNvPr id="121" name="TextBox 3"/>
          <p:cNvSpPr txBox="1"/>
          <p:nvPr/>
        </p:nvSpPr>
        <p:spPr>
          <a:xfrm>
            <a:off x="8610601" y="4522975"/>
            <a:ext cx="863600" cy="1900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500"/>
            </a:lvl1pPr>
          </a:lstStyle>
          <a:p>
            <a:pPr/>
            <a:r>
              <a:t>”</a:t>
            </a:r>
          </a:p>
        </p:txBody>
      </p:sp>
      <p:sp>
        <p:nvSpPr>
          <p:cNvPr id="122" name="TextBox 4"/>
          <p:cNvSpPr txBox="1"/>
          <p:nvPr/>
        </p:nvSpPr>
        <p:spPr>
          <a:xfrm>
            <a:off x="3007360" y="1097280"/>
            <a:ext cx="5049522" cy="40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400"/>
            </a:lvl1pPr>
          </a:lstStyle>
          <a:p>
            <a:pPr/>
            <a:r>
              <a:t>Besides getting several paper cuts in the same day… one of the most unpleasant experiences in life is a job interview.</a:t>
            </a:r>
          </a:p>
        </p:txBody>
      </p:sp>
      <p:sp>
        <p:nvSpPr>
          <p:cNvPr id="123" name="TextBox 5"/>
          <p:cNvSpPr txBox="1"/>
          <p:nvPr/>
        </p:nvSpPr>
        <p:spPr>
          <a:xfrm>
            <a:off x="6324599" y="5754132"/>
            <a:ext cx="5049522" cy="342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Lemony Snicket, The Carnivorous Carnival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tle 1"/>
          <p:cNvSpPr txBox="1"/>
          <p:nvPr/>
        </p:nvSpPr>
        <p:spPr>
          <a:xfrm>
            <a:off x="198870" y="122961"/>
            <a:ext cx="4578293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Poll 1:</a:t>
            </a:r>
          </a:p>
        </p:txBody>
      </p:sp>
      <p:sp>
        <p:nvSpPr>
          <p:cNvPr id="129" name="Subtitle 2"/>
          <p:cNvSpPr txBox="1"/>
          <p:nvPr/>
        </p:nvSpPr>
        <p:spPr>
          <a:xfrm>
            <a:off x="985482" y="1927015"/>
            <a:ext cx="9320813" cy="3676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ctr">
              <a:lnSpc>
                <a:spcPct val="110000"/>
              </a:lnSpc>
              <a:spcBef>
                <a:spcPts val="1000"/>
              </a:spcBef>
              <a:defRPr sz="3200"/>
            </a:pPr>
            <a:r>
              <a:t>How do you feel about interviewing for a job?</a:t>
            </a:r>
            <a:endParaRPr sz="2000"/>
          </a:p>
          <a:p>
            <a:pPr algn="ctr">
              <a:lnSpc>
                <a:spcPct val="110000"/>
              </a:lnSpc>
              <a:spcBef>
                <a:spcPts val="1000"/>
              </a:spcBef>
              <a:defRPr sz="3200"/>
            </a:pPr>
          </a:p>
          <a:p>
            <a:pPr marL="514350" indent="-514350">
              <a:lnSpc>
                <a:spcPct val="110000"/>
              </a:lnSpc>
              <a:spcBef>
                <a:spcPts val="1000"/>
              </a:spcBef>
              <a:buSzPct val="80000"/>
              <a:buAutoNum type="alphaLcPeriod" startAt="1"/>
              <a:defRPr sz="3200"/>
            </a:pPr>
            <a:r>
              <a:t>It’s like wearing my favorite bunny slippers.</a:t>
            </a:r>
            <a:endParaRPr sz="2000"/>
          </a:p>
          <a:p>
            <a:pPr marL="514350" indent="-514350">
              <a:lnSpc>
                <a:spcPct val="110000"/>
              </a:lnSpc>
              <a:spcBef>
                <a:spcPts val="1000"/>
              </a:spcBef>
              <a:buSzPct val="80000"/>
              <a:buAutoNum type="alphaLcPeriod" startAt="1"/>
              <a:defRPr sz="3200"/>
            </a:pPr>
            <a:r>
              <a:t>Meh, take or leave it.</a:t>
            </a:r>
            <a:endParaRPr sz="2000"/>
          </a:p>
          <a:p>
            <a:pPr marL="514350" indent="-514350">
              <a:lnSpc>
                <a:spcPct val="110000"/>
              </a:lnSpc>
              <a:spcBef>
                <a:spcPts val="1000"/>
              </a:spcBef>
              <a:buSzPct val="80000"/>
              <a:buAutoNum type="alphaLcPeriod" startAt="1"/>
              <a:defRPr sz="3200"/>
            </a:pPr>
            <a:r>
              <a:t>I’d rather suffer 100 papercuts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697D9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56227" y="1538059"/>
            <a:ext cx="7944265" cy="4771634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le 1"/>
          <p:cNvSpPr txBox="1"/>
          <p:nvPr/>
        </p:nvSpPr>
        <p:spPr>
          <a:xfrm>
            <a:off x="-912547" y="88679"/>
            <a:ext cx="6310180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Spotlight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itle 1"/>
          <p:cNvSpPr txBox="1"/>
          <p:nvPr/>
        </p:nvSpPr>
        <p:spPr>
          <a:xfrm>
            <a:off x="198870" y="122961"/>
            <a:ext cx="4578293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Poll 2:</a:t>
            </a:r>
          </a:p>
        </p:txBody>
      </p:sp>
      <p:sp>
        <p:nvSpPr>
          <p:cNvPr id="138" name="Subtitle 2"/>
          <p:cNvSpPr txBox="1"/>
          <p:nvPr/>
        </p:nvSpPr>
        <p:spPr>
          <a:xfrm>
            <a:off x="985481" y="1927015"/>
            <a:ext cx="9698319" cy="3911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algn="ctr">
              <a:lnSpc>
                <a:spcPct val="110000"/>
              </a:lnSpc>
              <a:spcBef>
                <a:spcPts val="1000"/>
              </a:spcBef>
              <a:defRPr sz="3200"/>
            </a:pPr>
            <a:r>
              <a:t>How do you feel about interviewing for a job?</a:t>
            </a:r>
            <a:endParaRPr sz="2000"/>
          </a:p>
          <a:p>
            <a:pPr algn="ctr">
              <a:lnSpc>
                <a:spcPct val="110000"/>
              </a:lnSpc>
              <a:spcBef>
                <a:spcPts val="1000"/>
              </a:spcBef>
              <a:defRPr sz="3200"/>
            </a:pPr>
          </a:p>
          <a:p>
            <a:pPr marL="514350" indent="-514350">
              <a:lnSpc>
                <a:spcPct val="110000"/>
              </a:lnSpc>
              <a:spcBef>
                <a:spcPts val="1000"/>
              </a:spcBef>
              <a:buSzPct val="80000"/>
              <a:buAutoNum type="alphaLcPeriod" startAt="1"/>
              <a:defRPr sz="3200"/>
            </a:pPr>
            <a:r>
              <a:t>It’s like that 1</a:t>
            </a:r>
            <a:r>
              <a:rPr baseline="30000"/>
              <a:t>st</a:t>
            </a:r>
            <a:r>
              <a:t> cup of coffee in the morning - energizing.</a:t>
            </a:r>
            <a:endParaRPr sz="2000"/>
          </a:p>
          <a:p>
            <a:pPr marL="514350" indent="-514350">
              <a:lnSpc>
                <a:spcPct val="110000"/>
              </a:lnSpc>
              <a:spcBef>
                <a:spcPts val="1000"/>
              </a:spcBef>
              <a:buSzPct val="80000"/>
              <a:buAutoNum type="alphaLcPeriod" startAt="1"/>
              <a:defRPr sz="3200"/>
            </a:pPr>
            <a:r>
              <a:t>Meh. It’s a necessary part of the job.</a:t>
            </a:r>
            <a:endParaRPr sz="2000"/>
          </a:p>
          <a:p>
            <a:pPr marL="514350" indent="-514350">
              <a:lnSpc>
                <a:spcPct val="110000"/>
              </a:lnSpc>
              <a:spcBef>
                <a:spcPts val="1000"/>
              </a:spcBef>
              <a:buSzPct val="80000"/>
              <a:buAutoNum type="alphaLcPeriod" startAt="1"/>
              <a:defRPr sz="3200"/>
            </a:pPr>
            <a:r>
              <a:t>Feels like I’m a police interrogator.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itle 1"/>
          <p:cNvSpPr txBox="1"/>
          <p:nvPr/>
        </p:nvSpPr>
        <p:spPr>
          <a:xfrm>
            <a:off x="494788" y="1701801"/>
            <a:ext cx="10650768" cy="4248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pPr>
            <a:r>
              <a:t>The Questions…</a:t>
            </a:r>
            <a:br/>
            <a:br/>
            <a:r>
              <a:t>and</a:t>
            </a:r>
            <a:br/>
            <a:br/>
            <a:r>
              <a:t>				The Answers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/>
          <p:nvPr>
            <p:ph type="title"/>
          </p:nvPr>
        </p:nvSpPr>
        <p:spPr>
          <a:xfrm>
            <a:off x="838200" y="584990"/>
            <a:ext cx="10515600" cy="111681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Content Placeholder 2"/>
          <p:cNvSpPr txBox="1"/>
          <p:nvPr>
            <p:ph type="body" idx="1"/>
          </p:nvPr>
        </p:nvSpPr>
        <p:spPr>
          <a:xfrm>
            <a:off x="838200" y="2061468"/>
            <a:ext cx="10515600" cy="41148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577" y="-3378"/>
            <a:ext cx="1219200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itle 1"/>
          <p:cNvSpPr txBox="1"/>
          <p:nvPr/>
        </p:nvSpPr>
        <p:spPr>
          <a:xfrm>
            <a:off x="198870" y="136475"/>
            <a:ext cx="3286887" cy="1254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>
            <a:lvl1pPr algn="ctr">
              <a:lnSpc>
                <a:spcPct val="90000"/>
              </a:lnSpc>
              <a:defRPr sz="4800">
                <a:latin typeface="Felix Titling"/>
                <a:ea typeface="Felix Titling"/>
                <a:cs typeface="Felix Titling"/>
                <a:sym typeface="Felix Titling"/>
              </a:defRPr>
            </a:lvl1pPr>
          </a:lstStyle>
          <a:p>
            <a:pPr/>
            <a:r>
              <a:t>general</a:t>
            </a:r>
          </a:p>
        </p:txBody>
      </p:sp>
      <p:sp>
        <p:nvSpPr>
          <p:cNvPr id="149" name="Subtitle 2"/>
          <p:cNvSpPr txBox="1"/>
          <p:nvPr/>
        </p:nvSpPr>
        <p:spPr>
          <a:xfrm>
            <a:off x="865527" y="1078423"/>
            <a:ext cx="6776100" cy="106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lnSpc>
                <a:spcPct val="110000"/>
              </a:lnSpc>
              <a:spcBef>
                <a:spcPts val="1000"/>
              </a:spcBef>
              <a:defRPr sz="3200"/>
            </a:lvl1pPr>
          </a:lstStyle>
          <a:p>
            <a:pPr/>
            <a:r>
              <a:t>Getting to know you</a:t>
            </a:r>
          </a:p>
        </p:txBody>
      </p:sp>
      <p:sp>
        <p:nvSpPr>
          <p:cNvPr id="150" name="TextBox 6"/>
          <p:cNvSpPr txBox="1"/>
          <p:nvPr/>
        </p:nvSpPr>
        <p:spPr>
          <a:xfrm>
            <a:off x="1401554" y="2099066"/>
            <a:ext cx="8358033" cy="22094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SzPct val="100000"/>
              <a:buFont typeface="Arial"/>
              <a:buChar char="•"/>
            </a:pPr>
            <a:r>
              <a:t>What book are you reading now? What is your favorite book? What is the last book you read?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Tell me about yourself.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interests you about this library, why are you applying here? 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How are you qualified for this position?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is your philosophy of librarianship?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What made you decide to become a librarian?</a:t>
            </a:r>
          </a:p>
          <a:p>
            <a:pPr marL="285750" indent="-285750">
              <a:buSzPct val="100000"/>
              <a:buFont typeface="Arial"/>
              <a:buChar char="•"/>
            </a:pPr>
            <a:r>
              <a:t>Why are you applying for this position? Why are you leaving your current position?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ArchwayVTI">
  <a:themeElements>
    <a:clrScheme name="ArchwayVTI">
      <a:dk1>
        <a:srgbClr val="000000"/>
      </a:dk1>
      <a:lt1>
        <a:srgbClr val="EDE9E7"/>
      </a:lt1>
      <a:dk2>
        <a:srgbClr val="A7A7A7"/>
      </a:dk2>
      <a:lt2>
        <a:srgbClr val="535353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0000FF"/>
      </a:hlink>
      <a:folHlink>
        <a:srgbClr val="FF00FF"/>
      </a:folHlink>
    </a:clrScheme>
    <a:fontScheme name="ArchwayVTI">
      <a:majorFont>
        <a:latin typeface="Goudy Old Style"/>
        <a:ea typeface="Goudy Old Style"/>
        <a:cs typeface="Goudy Old Style"/>
      </a:majorFont>
      <a:minorFont>
        <a:latin typeface="Helvetica"/>
        <a:ea typeface="Helvetica"/>
        <a:cs typeface="Helvetica"/>
      </a:minorFont>
    </a:fontScheme>
    <a:fmtScheme name="Archway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oudy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oudy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ArchwayVTI">
  <a:themeElements>
    <a:clrScheme name="Archway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0000FF"/>
      </a:hlink>
      <a:folHlink>
        <a:srgbClr val="FF00FF"/>
      </a:folHlink>
    </a:clrScheme>
    <a:fontScheme name="ArchwayVTI">
      <a:majorFont>
        <a:latin typeface="Goudy Old Style"/>
        <a:ea typeface="Goudy Old Style"/>
        <a:cs typeface="Goudy Old Style"/>
      </a:majorFont>
      <a:minorFont>
        <a:latin typeface="Helvetica"/>
        <a:ea typeface="Helvetica"/>
        <a:cs typeface="Helvetica"/>
      </a:minorFont>
    </a:fontScheme>
    <a:fmtScheme name="Archway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oudy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oudy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