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Proxima Nova"/>
      <p:regular r:id="rId23"/>
      <p:bold r:id="rId24"/>
      <p:italic r:id="rId25"/>
      <p:boldItalic r:id="rId26"/>
    </p:embeddedFont>
    <p:embeddedFont>
      <p:font typeface="Proxima Nova Semibold"/>
      <p:regular r:id="rId27"/>
      <p:bold r:id="rId28"/>
      <p:boldItalic r:id="rId29"/>
    </p:embeddedFont>
    <p:embeddedFont>
      <p:font typeface="Alfa Slab On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19CB26-E444-4F12-A587-341702A1EF4D}">
  <a:tblStyle styleId="{1119CB26-E444-4F12-A587-341702A1EF4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roximaNova-bold.fntdata"/><Relationship Id="rId23" Type="http://schemas.openxmlformats.org/officeDocument/2006/relationships/font" Target="fonts/ProximaNov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roximaNova-boldItalic.fntdata"/><Relationship Id="rId25" Type="http://schemas.openxmlformats.org/officeDocument/2006/relationships/font" Target="fonts/ProximaNova-italic.fntdata"/><Relationship Id="rId28" Type="http://schemas.openxmlformats.org/officeDocument/2006/relationships/font" Target="fonts/ProximaNovaSemibold-bold.fntdata"/><Relationship Id="rId27" Type="http://schemas.openxmlformats.org/officeDocument/2006/relationships/font" Target="fonts/ProximaNovaSemibo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roximaNovaSemibold-bold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AlfaSlabOne-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09eb8fe8f3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09eb8fe8f3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82151e96a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82151e96a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38bcd8f4a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38bcd8f4a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38bcd8f4a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38bcd8f4a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82151e96a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82151e96a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2b9dceef0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2b9dceef0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82151e96a0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82151e96a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82151e96a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82151e96a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28d11ee20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28d11ee20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82151e96a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82151e96a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2a6e1b5a7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2a6e1b5a7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09eb8fe8f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09eb8fe8f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82151e96a0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82151e96a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2b7cced8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2b7cced8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09eb8fe8f3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09eb8fe8f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6AA84F"/>
              </a:buClr>
              <a:buSzPts val="5400"/>
              <a:buNone/>
              <a:defRPr sz="5400">
                <a:solidFill>
                  <a:srgbClr val="6AA84F"/>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F2CC"/>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rgbClr val="B7B7B7"/>
              </a:buClr>
              <a:buSzPts val="6800"/>
              <a:buNone/>
              <a:defRPr sz="6800">
                <a:solidFill>
                  <a:srgbClr val="B7B7B7"/>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6AA84F"/>
              </a:buClr>
              <a:buSzPts val="3000"/>
              <a:buFont typeface="Alfa Slab One"/>
              <a:buNone/>
              <a:defRPr sz="3000">
                <a:solidFill>
                  <a:srgbClr val="6AA84F"/>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firstgen.naspa.org/blog/first-gen-stories" TargetMode="External"/><Relationship Id="rId4" Type="http://schemas.openxmlformats.org/officeDocument/2006/relationships/image" Target="../media/image3.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9.png"/><Relationship Id="rId5"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mailto:amyvecchione@boisestate.edu" TargetMode="External"/><Relationship Id="rId4" Type="http://schemas.openxmlformats.org/officeDocument/2006/relationships/hyperlink" Target="mailto:cathlene@uoregon.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prepexpert.com/first-generation-college-student-challenges/" TargetMode="External"/><Relationship Id="rId4" Type="http://schemas.openxmlformats.org/officeDocument/2006/relationships/image" Target="../media/image4.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1237750"/>
            <a:ext cx="8520600" cy="147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66">
                <a:latin typeface="Proxima Nova Semibold"/>
                <a:ea typeface="Proxima Nova Semibold"/>
                <a:cs typeface="Proxima Nova Semibold"/>
                <a:sym typeface="Proxima Nova Semibold"/>
              </a:rPr>
              <a:t>Partnerships for Student Success</a:t>
            </a:r>
            <a:endParaRPr sz="4266">
              <a:latin typeface="Proxima Nova Semibold"/>
              <a:ea typeface="Proxima Nova Semibold"/>
              <a:cs typeface="Proxima Nova Semibold"/>
              <a:sym typeface="Proxima Nova Semibold"/>
            </a:endParaRPr>
          </a:p>
          <a:p>
            <a:pPr indent="0" lvl="0" marL="0" rtl="0" algn="l">
              <a:spcBef>
                <a:spcPts val="0"/>
              </a:spcBef>
              <a:spcAft>
                <a:spcPts val="0"/>
              </a:spcAft>
              <a:buNone/>
            </a:pPr>
            <a:r>
              <a:rPr lang="en" sz="2822">
                <a:latin typeface="Proxima Nova Semibold"/>
                <a:ea typeface="Proxima Nova Semibold"/>
                <a:cs typeface="Proxima Nova Semibold"/>
                <a:sym typeface="Proxima Nova Semibold"/>
              </a:rPr>
              <a:t>Collaborating with Student Success Administrators</a:t>
            </a:r>
            <a:endParaRPr sz="2822">
              <a:latin typeface="Proxima Nova Semibold"/>
              <a:ea typeface="Proxima Nova Semibold"/>
              <a:cs typeface="Proxima Nova Semibold"/>
              <a:sym typeface="Proxima Nova Semibold"/>
            </a:endParaRPr>
          </a:p>
        </p:txBody>
      </p:sp>
      <p:sp>
        <p:nvSpPr>
          <p:cNvPr id="57" name="Google Shape;57;p13"/>
          <p:cNvSpPr txBox="1"/>
          <p:nvPr>
            <p:ph idx="1" type="subTitle"/>
          </p:nvPr>
        </p:nvSpPr>
        <p:spPr>
          <a:xfrm>
            <a:off x="395400" y="3379175"/>
            <a:ext cx="8520600" cy="1375800"/>
          </a:xfrm>
          <a:prstGeom prst="rect">
            <a:avLst/>
          </a:prstGeom>
        </p:spPr>
        <p:txBody>
          <a:bodyPr anchorCtr="0" anchor="t" bIns="91425" lIns="91425" spcFirstLastPara="1" rIns="91425" wrap="square" tIns="91425">
            <a:normAutofit lnSpcReduction="20000"/>
          </a:bodyPr>
          <a:lstStyle/>
          <a:p>
            <a:pPr indent="0" lvl="0" marL="0" rtl="0" algn="r">
              <a:spcBef>
                <a:spcPts val="0"/>
              </a:spcBef>
              <a:spcAft>
                <a:spcPts val="0"/>
              </a:spcAft>
              <a:buNone/>
            </a:pPr>
            <a:r>
              <a:rPr lang="en">
                <a:solidFill>
                  <a:srgbClr val="666666"/>
                </a:solidFill>
              </a:rPr>
              <a:t>Amy Vecchione, MLIS</a:t>
            </a:r>
            <a:endParaRPr>
              <a:solidFill>
                <a:srgbClr val="666666"/>
              </a:solidFill>
            </a:endParaRPr>
          </a:p>
          <a:p>
            <a:pPr indent="0" lvl="0" marL="0" rtl="0" algn="r">
              <a:lnSpc>
                <a:spcPct val="138000"/>
              </a:lnSpc>
              <a:spcBef>
                <a:spcPts val="0"/>
              </a:spcBef>
              <a:spcAft>
                <a:spcPts val="0"/>
              </a:spcAft>
              <a:buNone/>
            </a:pPr>
            <a:r>
              <a:rPr lang="en" sz="1100">
                <a:solidFill>
                  <a:srgbClr val="666666"/>
                </a:solidFill>
                <a:highlight>
                  <a:srgbClr val="FFFFFF"/>
                </a:highlight>
              </a:rPr>
              <a:t>Assistant Director of Research and Innovation | eCampus Center Extended Studies | Boise State University</a:t>
            </a:r>
            <a:endParaRPr sz="1100">
              <a:solidFill>
                <a:srgbClr val="666666"/>
              </a:solidFill>
              <a:highlight>
                <a:srgbClr val="FFFFFF"/>
              </a:highlight>
            </a:endParaRPr>
          </a:p>
          <a:p>
            <a:pPr indent="0" lvl="0" marL="0" rtl="0" algn="r">
              <a:lnSpc>
                <a:spcPct val="138000"/>
              </a:lnSpc>
              <a:spcBef>
                <a:spcPts val="0"/>
              </a:spcBef>
              <a:spcAft>
                <a:spcPts val="0"/>
              </a:spcAft>
              <a:buNone/>
            </a:pPr>
            <a:r>
              <a:t/>
            </a:r>
            <a:endParaRPr sz="491">
              <a:solidFill>
                <a:srgbClr val="666666"/>
              </a:solidFill>
              <a:highlight>
                <a:srgbClr val="FFFFFF"/>
              </a:highlight>
            </a:endParaRPr>
          </a:p>
          <a:p>
            <a:pPr indent="0" lvl="0" marL="0" rtl="0" algn="r">
              <a:spcBef>
                <a:spcPts val="0"/>
              </a:spcBef>
              <a:spcAft>
                <a:spcPts val="0"/>
              </a:spcAft>
              <a:buNone/>
            </a:pPr>
            <a:r>
              <a:t/>
            </a:r>
            <a:endParaRPr sz="496">
              <a:solidFill>
                <a:srgbClr val="666666"/>
              </a:solidFill>
            </a:endParaRPr>
          </a:p>
          <a:p>
            <a:pPr indent="0" lvl="0" marL="0" rtl="0" algn="r">
              <a:spcBef>
                <a:spcPts val="0"/>
              </a:spcBef>
              <a:spcAft>
                <a:spcPts val="0"/>
              </a:spcAft>
              <a:buNone/>
            </a:pPr>
            <a:r>
              <a:rPr lang="en">
                <a:solidFill>
                  <a:srgbClr val="666666"/>
                </a:solidFill>
              </a:rPr>
              <a:t>Cathlene McGraw, MS</a:t>
            </a:r>
            <a:endParaRPr>
              <a:solidFill>
                <a:srgbClr val="666666"/>
              </a:solidFill>
            </a:endParaRPr>
          </a:p>
          <a:p>
            <a:pPr indent="0" lvl="0" marL="0" rtl="0" algn="r">
              <a:lnSpc>
                <a:spcPct val="138000"/>
              </a:lnSpc>
              <a:spcBef>
                <a:spcPts val="0"/>
              </a:spcBef>
              <a:spcAft>
                <a:spcPts val="0"/>
              </a:spcAft>
              <a:buNone/>
            </a:pPr>
            <a:r>
              <a:rPr lang="en" sz="1100">
                <a:solidFill>
                  <a:srgbClr val="666666"/>
                </a:solidFill>
                <a:highlight>
                  <a:srgbClr val="FFFFFF"/>
                </a:highlight>
              </a:rPr>
              <a:t>Remote</a:t>
            </a:r>
            <a:r>
              <a:rPr lang="en" sz="1100">
                <a:solidFill>
                  <a:srgbClr val="666666"/>
                </a:solidFill>
                <a:highlight>
                  <a:srgbClr val="FFFFFF"/>
                </a:highlight>
              </a:rPr>
              <a:t> Academic Advisor | Lundquist College of Business | University of Oregon</a:t>
            </a:r>
            <a:endParaRPr sz="1100">
              <a:solidFill>
                <a:srgbClr val="666666"/>
              </a:solidFill>
              <a:highlight>
                <a:srgbClr val="FFFFF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118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00"/>
              <a:t>Collect Evidence: Evidence Based Practice</a:t>
            </a:r>
            <a:r>
              <a:rPr lang="en" sz="2900"/>
              <a:t> </a:t>
            </a:r>
            <a:endParaRPr sz="2900"/>
          </a:p>
        </p:txBody>
      </p:sp>
      <p:sp>
        <p:nvSpPr>
          <p:cNvPr id="121" name="Google Shape;121;p22"/>
          <p:cNvSpPr txBox="1"/>
          <p:nvPr>
            <p:ph idx="1" type="body"/>
          </p:nvPr>
        </p:nvSpPr>
        <p:spPr>
          <a:xfrm>
            <a:off x="311700" y="1775375"/>
            <a:ext cx="7629900" cy="2793600"/>
          </a:xfrm>
          <a:prstGeom prst="rect">
            <a:avLst/>
          </a:prstGeom>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n"/>
              <a:t>Eportfolio</a:t>
            </a:r>
            <a:endParaRPr/>
          </a:p>
          <a:p>
            <a:pPr indent="0" lvl="0" marL="0" rtl="0" algn="l">
              <a:lnSpc>
                <a:spcPct val="115000"/>
              </a:lnSpc>
              <a:spcBef>
                <a:spcPts val="1200"/>
              </a:spcBef>
              <a:spcAft>
                <a:spcPts val="0"/>
              </a:spcAft>
              <a:buNone/>
            </a:pPr>
            <a:r>
              <a:rPr lang="en"/>
              <a:t>Career education</a:t>
            </a:r>
            <a:endParaRPr/>
          </a:p>
          <a:p>
            <a:pPr indent="0" lvl="0" marL="0" rtl="0" algn="l">
              <a:lnSpc>
                <a:spcPct val="115000"/>
              </a:lnSpc>
              <a:spcBef>
                <a:spcPts val="1200"/>
              </a:spcBef>
              <a:spcAft>
                <a:spcPts val="0"/>
              </a:spcAft>
              <a:buNone/>
            </a:pPr>
            <a:r>
              <a:rPr lang="en"/>
              <a:t>Basic needs</a:t>
            </a:r>
            <a:endParaRPr/>
          </a:p>
          <a:p>
            <a:pPr indent="0" lvl="0" marL="0" rtl="0" algn="l">
              <a:lnSpc>
                <a:spcPct val="115000"/>
              </a:lnSpc>
              <a:spcBef>
                <a:spcPts val="1200"/>
              </a:spcBef>
              <a:spcAft>
                <a:spcPts val="0"/>
              </a:spcAft>
              <a:buNone/>
            </a:pPr>
            <a:r>
              <a:rPr lang="en" u="sng">
                <a:solidFill>
                  <a:schemeClr val="hlink"/>
                </a:solidFill>
                <a:hlinkClick r:id="rId3"/>
              </a:rPr>
              <a:t>https://firstgen.naspa.org/blog/first-gen-stories</a:t>
            </a:r>
            <a:r>
              <a:rPr lang="en"/>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22" name="Google Shape;122;p22"/>
          <p:cNvSpPr txBox="1"/>
          <p:nvPr/>
        </p:nvSpPr>
        <p:spPr>
          <a:xfrm>
            <a:off x="418650" y="4194650"/>
            <a:ext cx="8016900" cy="3231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200"/>
              </a:spcAft>
              <a:buNone/>
            </a:pPr>
            <a:r>
              <a:t/>
            </a:r>
            <a:endParaRPr sz="900"/>
          </a:p>
        </p:txBody>
      </p:sp>
      <p:grpSp>
        <p:nvGrpSpPr>
          <p:cNvPr id="123" name="Google Shape;123;p22"/>
          <p:cNvGrpSpPr/>
          <p:nvPr/>
        </p:nvGrpSpPr>
        <p:grpSpPr>
          <a:xfrm>
            <a:off x="6933500" y="1728350"/>
            <a:ext cx="2210500" cy="3415150"/>
            <a:chOff x="6933500" y="1728350"/>
            <a:chExt cx="2210500" cy="3415150"/>
          </a:xfrm>
        </p:grpSpPr>
        <p:pic>
          <p:nvPicPr>
            <p:cNvPr id="124" name="Google Shape;124;p22"/>
            <p:cNvPicPr preferRelativeResize="0"/>
            <p:nvPr/>
          </p:nvPicPr>
          <p:blipFill>
            <a:blip r:embed="rId4">
              <a:alphaModFix/>
            </a:blip>
            <a:stretch>
              <a:fillRect/>
            </a:stretch>
          </p:blipFill>
          <p:spPr>
            <a:xfrm>
              <a:off x="6933500" y="1728350"/>
              <a:ext cx="2103000" cy="1589442"/>
            </a:xfrm>
            <a:prstGeom prst="rect">
              <a:avLst/>
            </a:prstGeom>
            <a:noFill/>
            <a:ln>
              <a:noFill/>
            </a:ln>
          </p:spPr>
        </p:pic>
        <p:pic>
          <p:nvPicPr>
            <p:cNvPr id="125" name="Google Shape;125;p22"/>
            <p:cNvPicPr preferRelativeResize="0"/>
            <p:nvPr/>
          </p:nvPicPr>
          <p:blipFill rotWithShape="1">
            <a:blip r:embed="rId5">
              <a:alphaModFix/>
            </a:blip>
            <a:srcRect b="63426" l="54033" r="0" t="0"/>
            <a:stretch/>
          </p:blipFill>
          <p:spPr>
            <a:xfrm>
              <a:off x="6933500" y="3364750"/>
              <a:ext cx="2210500" cy="1778749"/>
            </a:xfrm>
            <a:prstGeom prst="rect">
              <a:avLst/>
            </a:prstGeom>
            <a:noFill/>
            <a:ln>
              <a:noFill/>
            </a:ln>
          </p:spPr>
        </p:pic>
      </p:grpSp>
      <p:sp>
        <p:nvSpPr>
          <p:cNvPr id="126" name="Google Shape;126;p22"/>
          <p:cNvSpPr txBox="1"/>
          <p:nvPr>
            <p:ph type="title"/>
          </p:nvPr>
        </p:nvSpPr>
        <p:spPr>
          <a:xfrm>
            <a:off x="2831325" y="3764300"/>
            <a:ext cx="4701000" cy="118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00"/>
              <a:t>Ideas, Brainstorm, Ideation Time</a:t>
            </a:r>
            <a:endParaRPr sz="2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Managing Partnerships</a:t>
            </a:r>
            <a:endParaRPr/>
          </a:p>
        </p:txBody>
      </p:sp>
      <p:pic>
        <p:nvPicPr>
          <p:cNvPr id="132" name="Google Shape;132;p23"/>
          <p:cNvPicPr preferRelativeResize="0"/>
          <p:nvPr/>
        </p:nvPicPr>
        <p:blipFill rotWithShape="1">
          <a:blip r:embed="rId3">
            <a:alphaModFix/>
          </a:blip>
          <a:srcRect b="6683" l="13270" r="48703" t="69996"/>
          <a:stretch/>
        </p:blipFill>
        <p:spPr>
          <a:xfrm>
            <a:off x="6320150" y="3363925"/>
            <a:ext cx="2794348" cy="1733176"/>
          </a:xfrm>
          <a:prstGeom prst="rect">
            <a:avLst/>
          </a:prstGeom>
          <a:noFill/>
          <a:ln>
            <a:noFill/>
          </a:ln>
        </p:spPr>
      </p:pic>
      <p:graphicFrame>
        <p:nvGraphicFramePr>
          <p:cNvPr id="133" name="Google Shape;133;p23"/>
          <p:cNvGraphicFramePr/>
          <p:nvPr/>
        </p:nvGraphicFramePr>
        <p:xfrm>
          <a:off x="590500" y="1308625"/>
          <a:ext cx="3000000" cy="3000000"/>
        </p:xfrm>
        <a:graphic>
          <a:graphicData uri="http://schemas.openxmlformats.org/drawingml/2006/table">
            <a:tbl>
              <a:tblPr>
                <a:noFill/>
                <a:tableStyleId>{1119CB26-E444-4F12-A587-341702A1EF4D}</a:tableStyleId>
              </a:tblPr>
              <a:tblGrid>
                <a:gridCol w="3619500"/>
                <a:gridCol w="3619500"/>
              </a:tblGrid>
              <a:tr h="381000">
                <a:tc>
                  <a:txBody>
                    <a:bodyPr/>
                    <a:lstStyle/>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Establish shared goals</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Find functional area boundaries</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Find shared value</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Share work from your fields</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Ideate solutions</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Identify needs</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Prototype and test</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Consensus</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Building relationships</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Cogenerating services</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Collaboration</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Setting expectations</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Communication</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Understanding Roles: RACI and Gantt Chart</a:t>
            </a:r>
            <a:endParaRPr/>
          </a:p>
        </p:txBody>
      </p:sp>
      <p:grpSp>
        <p:nvGrpSpPr>
          <p:cNvPr id="139" name="Google Shape;139;p24"/>
          <p:cNvGrpSpPr/>
          <p:nvPr/>
        </p:nvGrpSpPr>
        <p:grpSpPr>
          <a:xfrm>
            <a:off x="6872050" y="2521175"/>
            <a:ext cx="2244450" cy="2571754"/>
            <a:chOff x="6899550" y="2495550"/>
            <a:chExt cx="2244450" cy="2571754"/>
          </a:xfrm>
        </p:grpSpPr>
        <p:pic>
          <p:nvPicPr>
            <p:cNvPr id="140" name="Google Shape;140;p24"/>
            <p:cNvPicPr preferRelativeResize="0"/>
            <p:nvPr/>
          </p:nvPicPr>
          <p:blipFill rotWithShape="1">
            <a:blip r:embed="rId3">
              <a:alphaModFix/>
            </a:blip>
            <a:srcRect b="13465" l="54075" r="8453" t="43638"/>
            <a:stretch/>
          </p:blipFill>
          <p:spPr>
            <a:xfrm>
              <a:off x="6933500" y="2507975"/>
              <a:ext cx="2210500" cy="2559329"/>
            </a:xfrm>
            <a:prstGeom prst="rect">
              <a:avLst/>
            </a:prstGeom>
            <a:noFill/>
            <a:ln>
              <a:noFill/>
            </a:ln>
          </p:spPr>
        </p:pic>
        <p:sp>
          <p:nvSpPr>
            <p:cNvPr id="141" name="Google Shape;141;p24"/>
            <p:cNvSpPr/>
            <p:nvPr/>
          </p:nvSpPr>
          <p:spPr>
            <a:xfrm>
              <a:off x="6899550" y="2495550"/>
              <a:ext cx="498600" cy="1110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24"/>
          <p:cNvSpPr txBox="1"/>
          <p:nvPr/>
        </p:nvSpPr>
        <p:spPr>
          <a:xfrm>
            <a:off x="457200" y="1295400"/>
            <a:ext cx="6447900" cy="3076800"/>
          </a:xfrm>
          <a:prstGeom prst="rect">
            <a:avLst/>
          </a:prstGeom>
          <a:noFill/>
          <a:ln>
            <a:noFill/>
          </a:ln>
        </p:spPr>
        <p:txBody>
          <a:bodyPr anchorCtr="0" anchor="t" bIns="91425" lIns="91425" spcFirstLastPara="1" rIns="91425" wrap="square" tIns="91425">
            <a:spAutoFit/>
          </a:bodyPr>
          <a:lstStyle/>
          <a:p>
            <a:pPr indent="0" lvl="0" marL="0" marR="7887" rtl="0" algn="just">
              <a:lnSpc>
                <a:spcPct val="115000"/>
              </a:lnSpc>
              <a:spcBef>
                <a:spcPts val="1000"/>
              </a:spcBef>
              <a:spcAft>
                <a:spcPts val="0"/>
              </a:spcAft>
              <a:buNone/>
            </a:pPr>
            <a:r>
              <a:rPr b="1" lang="en" sz="1800">
                <a:solidFill>
                  <a:schemeClr val="dk2"/>
                </a:solidFill>
                <a:latin typeface="Proxima Nova"/>
                <a:ea typeface="Proxima Nova"/>
                <a:cs typeface="Proxima Nova"/>
                <a:sym typeface="Proxima Nova"/>
              </a:rPr>
              <a:t>Responsible</a:t>
            </a:r>
            <a:r>
              <a:rPr lang="en" sz="1800">
                <a:solidFill>
                  <a:schemeClr val="dk2"/>
                </a:solidFill>
                <a:latin typeface="Proxima Nova"/>
                <a:ea typeface="Proxima Nova"/>
                <a:cs typeface="Proxima Nova"/>
                <a:sym typeface="Proxima Nova"/>
              </a:rPr>
              <a:t> The person who performs the work. There must be one “R” on every row, no more and no less. </a:t>
            </a:r>
            <a:endParaRPr sz="1800">
              <a:solidFill>
                <a:schemeClr val="dk2"/>
              </a:solidFill>
              <a:latin typeface="Proxima Nova"/>
              <a:ea typeface="Proxima Nova"/>
              <a:cs typeface="Proxima Nova"/>
              <a:sym typeface="Proxima Nova"/>
            </a:endParaRPr>
          </a:p>
          <a:p>
            <a:pPr indent="0" lvl="0" marL="0" marR="7887" rtl="0" algn="just">
              <a:lnSpc>
                <a:spcPct val="115000"/>
              </a:lnSpc>
              <a:spcBef>
                <a:spcPts val="1000"/>
              </a:spcBef>
              <a:spcAft>
                <a:spcPts val="0"/>
              </a:spcAft>
              <a:buNone/>
            </a:pPr>
            <a:r>
              <a:rPr b="1" lang="en" sz="1800">
                <a:solidFill>
                  <a:schemeClr val="dk2"/>
                </a:solidFill>
                <a:latin typeface="Proxima Nova"/>
                <a:ea typeface="Proxima Nova"/>
                <a:cs typeface="Proxima Nova"/>
                <a:sym typeface="Proxima Nova"/>
              </a:rPr>
              <a:t>Accountable </a:t>
            </a:r>
            <a:r>
              <a:rPr lang="en" sz="1800">
                <a:solidFill>
                  <a:schemeClr val="dk2"/>
                </a:solidFill>
                <a:latin typeface="Proxima Nova"/>
                <a:ea typeface="Proxima Nova"/>
                <a:cs typeface="Proxima Nova"/>
                <a:sym typeface="Proxima Nova"/>
              </a:rPr>
              <a:t>The person ultimately accountable for the work or decision being made. </a:t>
            </a:r>
            <a:endParaRPr sz="1800">
              <a:solidFill>
                <a:schemeClr val="dk2"/>
              </a:solidFill>
              <a:latin typeface="Proxima Nova"/>
              <a:ea typeface="Proxima Nova"/>
              <a:cs typeface="Proxima Nova"/>
              <a:sym typeface="Proxima Nova"/>
            </a:endParaRPr>
          </a:p>
          <a:p>
            <a:pPr indent="0" lvl="0" marL="0" marR="7887" rtl="0" algn="just">
              <a:lnSpc>
                <a:spcPct val="115000"/>
              </a:lnSpc>
              <a:spcBef>
                <a:spcPts val="1000"/>
              </a:spcBef>
              <a:spcAft>
                <a:spcPts val="0"/>
              </a:spcAft>
              <a:buNone/>
            </a:pPr>
            <a:r>
              <a:rPr b="1" lang="en" sz="1800">
                <a:solidFill>
                  <a:schemeClr val="dk2"/>
                </a:solidFill>
                <a:latin typeface="Proxima Nova"/>
                <a:ea typeface="Proxima Nova"/>
                <a:cs typeface="Proxima Nova"/>
                <a:sym typeface="Proxima Nova"/>
              </a:rPr>
              <a:t>Consulted</a:t>
            </a:r>
            <a:r>
              <a:rPr lang="en" sz="1800">
                <a:solidFill>
                  <a:schemeClr val="dk2"/>
                </a:solidFill>
                <a:latin typeface="Proxima Nova"/>
                <a:ea typeface="Proxima Nova"/>
                <a:cs typeface="Proxima Nova"/>
                <a:sym typeface="Proxima Nova"/>
              </a:rPr>
              <a:t> Anyone who must be consulted with prior to a decision being made and/or the task being completed. </a:t>
            </a:r>
            <a:endParaRPr sz="1800">
              <a:solidFill>
                <a:schemeClr val="dk2"/>
              </a:solidFill>
              <a:latin typeface="Proxima Nova"/>
              <a:ea typeface="Proxima Nova"/>
              <a:cs typeface="Proxima Nova"/>
              <a:sym typeface="Proxima Nova"/>
            </a:endParaRPr>
          </a:p>
          <a:p>
            <a:pPr indent="0" lvl="0" marL="0" marR="7887" rtl="0" algn="just">
              <a:lnSpc>
                <a:spcPct val="115000"/>
              </a:lnSpc>
              <a:spcBef>
                <a:spcPts val="1000"/>
              </a:spcBef>
              <a:spcAft>
                <a:spcPts val="0"/>
              </a:spcAft>
              <a:buNone/>
            </a:pPr>
            <a:r>
              <a:rPr b="1" lang="en" sz="1800">
                <a:solidFill>
                  <a:schemeClr val="dk2"/>
                </a:solidFill>
                <a:latin typeface="Proxima Nova"/>
                <a:ea typeface="Proxima Nova"/>
                <a:cs typeface="Proxima Nova"/>
                <a:sym typeface="Proxima Nova"/>
              </a:rPr>
              <a:t>Informed</a:t>
            </a:r>
            <a:r>
              <a:rPr lang="en" sz="1800">
                <a:solidFill>
                  <a:schemeClr val="dk2"/>
                </a:solidFill>
                <a:latin typeface="Proxima Nova"/>
                <a:ea typeface="Proxima Nova"/>
                <a:cs typeface="Proxima Nova"/>
                <a:sym typeface="Proxima Nova"/>
              </a:rPr>
              <a:t> Anyone who must be informed when a decision is made or work is completed. </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5"/>
          <p:cNvPicPr preferRelativeResize="0"/>
          <p:nvPr/>
        </p:nvPicPr>
        <p:blipFill rotWithShape="1">
          <a:blip r:embed="rId3">
            <a:alphaModFix/>
          </a:blip>
          <a:srcRect b="12317" l="677" r="1070" t="6697"/>
          <a:stretch/>
        </p:blipFill>
        <p:spPr>
          <a:xfrm>
            <a:off x="276950" y="1096500"/>
            <a:ext cx="6525751" cy="3614450"/>
          </a:xfrm>
          <a:prstGeom prst="rect">
            <a:avLst/>
          </a:prstGeom>
          <a:noFill/>
          <a:ln>
            <a:noFill/>
          </a:ln>
        </p:spPr>
      </p:pic>
      <p:sp>
        <p:nvSpPr>
          <p:cNvPr id="148" name="Google Shape;14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Understanding Roles</a:t>
            </a:r>
            <a:endParaRPr/>
          </a:p>
        </p:txBody>
      </p:sp>
      <p:grpSp>
        <p:nvGrpSpPr>
          <p:cNvPr id="149" name="Google Shape;149;p25"/>
          <p:cNvGrpSpPr/>
          <p:nvPr/>
        </p:nvGrpSpPr>
        <p:grpSpPr>
          <a:xfrm>
            <a:off x="6872050" y="2521175"/>
            <a:ext cx="2244450" cy="2571754"/>
            <a:chOff x="6899550" y="2495550"/>
            <a:chExt cx="2244450" cy="2571754"/>
          </a:xfrm>
        </p:grpSpPr>
        <p:pic>
          <p:nvPicPr>
            <p:cNvPr id="150" name="Google Shape;150;p25"/>
            <p:cNvPicPr preferRelativeResize="0"/>
            <p:nvPr/>
          </p:nvPicPr>
          <p:blipFill rotWithShape="1">
            <a:blip r:embed="rId4">
              <a:alphaModFix/>
            </a:blip>
            <a:srcRect b="13465" l="54075" r="8453" t="43638"/>
            <a:stretch/>
          </p:blipFill>
          <p:spPr>
            <a:xfrm>
              <a:off x="6933500" y="2507975"/>
              <a:ext cx="2210500" cy="2559329"/>
            </a:xfrm>
            <a:prstGeom prst="rect">
              <a:avLst/>
            </a:prstGeom>
            <a:noFill/>
            <a:ln>
              <a:noFill/>
            </a:ln>
          </p:spPr>
        </p:pic>
        <p:sp>
          <p:nvSpPr>
            <p:cNvPr id="151" name="Google Shape;151;p25"/>
            <p:cNvSpPr/>
            <p:nvPr/>
          </p:nvSpPr>
          <p:spPr>
            <a:xfrm>
              <a:off x="6899550" y="2495550"/>
              <a:ext cx="498600" cy="1110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2" name="Google Shape;152;p25"/>
          <p:cNvPicPr preferRelativeResize="0"/>
          <p:nvPr/>
        </p:nvPicPr>
        <p:blipFill>
          <a:blip r:embed="rId5">
            <a:alphaModFix/>
          </a:blip>
          <a:stretch>
            <a:fillRect/>
          </a:stretch>
        </p:blipFill>
        <p:spPr>
          <a:xfrm>
            <a:off x="6236798" y="161900"/>
            <a:ext cx="2879699" cy="2160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Understanding Roles</a:t>
            </a:r>
            <a:endParaRPr/>
          </a:p>
        </p:txBody>
      </p:sp>
      <p:pic>
        <p:nvPicPr>
          <p:cNvPr id="158" name="Google Shape;158;p26"/>
          <p:cNvPicPr preferRelativeResize="0"/>
          <p:nvPr/>
        </p:nvPicPr>
        <p:blipFill>
          <a:blip r:embed="rId3">
            <a:alphaModFix/>
          </a:blip>
          <a:stretch>
            <a:fillRect/>
          </a:stretch>
        </p:blipFill>
        <p:spPr>
          <a:xfrm>
            <a:off x="152400" y="1141413"/>
            <a:ext cx="6795851" cy="3796687"/>
          </a:xfrm>
          <a:prstGeom prst="rect">
            <a:avLst/>
          </a:prstGeom>
          <a:noFill/>
          <a:ln>
            <a:noFill/>
          </a:ln>
        </p:spPr>
      </p:pic>
      <p:grpSp>
        <p:nvGrpSpPr>
          <p:cNvPr id="159" name="Google Shape;159;p26"/>
          <p:cNvGrpSpPr/>
          <p:nvPr/>
        </p:nvGrpSpPr>
        <p:grpSpPr>
          <a:xfrm>
            <a:off x="6872050" y="2521175"/>
            <a:ext cx="2244450" cy="2571754"/>
            <a:chOff x="6899550" y="2495550"/>
            <a:chExt cx="2244450" cy="2571754"/>
          </a:xfrm>
        </p:grpSpPr>
        <p:pic>
          <p:nvPicPr>
            <p:cNvPr id="160" name="Google Shape;160;p26"/>
            <p:cNvPicPr preferRelativeResize="0"/>
            <p:nvPr/>
          </p:nvPicPr>
          <p:blipFill rotWithShape="1">
            <a:blip r:embed="rId4">
              <a:alphaModFix/>
            </a:blip>
            <a:srcRect b="13465" l="54075" r="8453" t="43638"/>
            <a:stretch/>
          </p:blipFill>
          <p:spPr>
            <a:xfrm>
              <a:off x="6933500" y="2507975"/>
              <a:ext cx="2210500" cy="2559329"/>
            </a:xfrm>
            <a:prstGeom prst="rect">
              <a:avLst/>
            </a:prstGeom>
            <a:noFill/>
            <a:ln>
              <a:noFill/>
            </a:ln>
          </p:spPr>
        </p:pic>
        <p:sp>
          <p:nvSpPr>
            <p:cNvPr id="161" name="Google Shape;161;p26"/>
            <p:cNvSpPr/>
            <p:nvPr/>
          </p:nvSpPr>
          <p:spPr>
            <a:xfrm>
              <a:off x="6899550" y="2495550"/>
              <a:ext cx="498600" cy="1110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2" name="Google Shape;162;p26"/>
          <p:cNvPicPr preferRelativeResize="0"/>
          <p:nvPr/>
        </p:nvPicPr>
        <p:blipFill>
          <a:blip r:embed="rId5">
            <a:alphaModFix/>
          </a:blip>
          <a:stretch>
            <a:fillRect/>
          </a:stretch>
        </p:blipFill>
        <p:spPr>
          <a:xfrm>
            <a:off x="6689025" y="161900"/>
            <a:ext cx="2427475" cy="1821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Understanding Roles: Gantt Long Term</a:t>
            </a:r>
            <a:endParaRPr/>
          </a:p>
        </p:txBody>
      </p:sp>
      <p:pic>
        <p:nvPicPr>
          <p:cNvPr id="168" name="Google Shape;168;p27"/>
          <p:cNvPicPr preferRelativeResize="0"/>
          <p:nvPr/>
        </p:nvPicPr>
        <p:blipFill>
          <a:blip r:embed="rId3">
            <a:alphaModFix/>
          </a:blip>
          <a:stretch>
            <a:fillRect/>
          </a:stretch>
        </p:blipFill>
        <p:spPr>
          <a:xfrm>
            <a:off x="464100" y="1352400"/>
            <a:ext cx="7773373" cy="2239400"/>
          </a:xfrm>
          <a:prstGeom prst="rect">
            <a:avLst/>
          </a:prstGeom>
          <a:noFill/>
          <a:ln>
            <a:noFill/>
          </a:ln>
        </p:spPr>
      </p:pic>
      <p:grpSp>
        <p:nvGrpSpPr>
          <p:cNvPr id="169" name="Google Shape;169;p27"/>
          <p:cNvGrpSpPr/>
          <p:nvPr/>
        </p:nvGrpSpPr>
        <p:grpSpPr>
          <a:xfrm>
            <a:off x="6948250" y="2597375"/>
            <a:ext cx="2244450" cy="2571754"/>
            <a:chOff x="6899550" y="2495550"/>
            <a:chExt cx="2244450" cy="2571754"/>
          </a:xfrm>
        </p:grpSpPr>
        <p:pic>
          <p:nvPicPr>
            <p:cNvPr id="170" name="Google Shape;170;p27"/>
            <p:cNvPicPr preferRelativeResize="0"/>
            <p:nvPr/>
          </p:nvPicPr>
          <p:blipFill rotWithShape="1">
            <a:blip r:embed="rId4">
              <a:alphaModFix/>
            </a:blip>
            <a:srcRect b="13465" l="54075" r="8453" t="43638"/>
            <a:stretch/>
          </p:blipFill>
          <p:spPr>
            <a:xfrm>
              <a:off x="6933500" y="2507975"/>
              <a:ext cx="2210500" cy="2559329"/>
            </a:xfrm>
            <a:prstGeom prst="rect">
              <a:avLst/>
            </a:prstGeom>
            <a:noFill/>
            <a:ln>
              <a:noFill/>
            </a:ln>
          </p:spPr>
        </p:pic>
        <p:sp>
          <p:nvSpPr>
            <p:cNvPr id="171" name="Google Shape;171;p27"/>
            <p:cNvSpPr/>
            <p:nvPr/>
          </p:nvSpPr>
          <p:spPr>
            <a:xfrm>
              <a:off x="6899550" y="2495550"/>
              <a:ext cx="498600" cy="1110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Action Plan: Next Steps</a:t>
            </a:r>
            <a:endParaRPr/>
          </a:p>
        </p:txBody>
      </p:sp>
      <p:sp>
        <p:nvSpPr>
          <p:cNvPr id="177" name="Google Shape;177;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Complete your action plan </a:t>
            </a:r>
            <a:endParaRPr sz="2100"/>
          </a:p>
          <a:p>
            <a:pPr indent="-361950" lvl="0" marL="457200" rtl="0" algn="l">
              <a:spcBef>
                <a:spcPts val="0"/>
              </a:spcBef>
              <a:spcAft>
                <a:spcPts val="0"/>
              </a:spcAft>
              <a:buSzPts val="2100"/>
              <a:buChar char="●"/>
            </a:pPr>
            <a:r>
              <a:rPr lang="en" sz="2100"/>
              <a:t>Discuss your action plan with colleagues</a:t>
            </a:r>
            <a:endParaRPr sz="2100"/>
          </a:p>
          <a:p>
            <a:pPr indent="-361950" lvl="0" marL="457200" rtl="0" algn="l">
              <a:spcBef>
                <a:spcPts val="0"/>
              </a:spcBef>
              <a:spcAft>
                <a:spcPts val="0"/>
              </a:spcAft>
              <a:buSzPts val="2100"/>
              <a:buChar char="●"/>
            </a:pPr>
            <a:r>
              <a:rPr lang="en" sz="2100"/>
              <a:t>Reach out to Cathlene and Amy with consultation requests of any kind</a:t>
            </a:r>
            <a:endParaRPr sz="2100"/>
          </a:p>
          <a:p>
            <a:pPr indent="0" lvl="0" marL="0" rtl="0" algn="l">
              <a:spcBef>
                <a:spcPts val="1200"/>
              </a:spcBef>
              <a:spcAft>
                <a:spcPts val="0"/>
              </a:spcAft>
              <a:buNone/>
            </a:pPr>
            <a:r>
              <a:rPr lang="en" sz="2100"/>
              <a:t>Amy Vecchione</a:t>
            </a:r>
            <a:endParaRPr sz="2100"/>
          </a:p>
          <a:p>
            <a:pPr indent="0" lvl="0" marL="0" rtl="0" algn="l">
              <a:spcBef>
                <a:spcPts val="1200"/>
              </a:spcBef>
              <a:spcAft>
                <a:spcPts val="0"/>
              </a:spcAft>
              <a:buNone/>
            </a:pPr>
            <a:r>
              <a:rPr lang="en" sz="2100" u="sng">
                <a:solidFill>
                  <a:schemeClr val="hlink"/>
                </a:solidFill>
                <a:hlinkClick r:id="rId3"/>
              </a:rPr>
              <a:t>amyvecchione@boisestate.edu</a:t>
            </a:r>
            <a:r>
              <a:rPr lang="en" sz="2100"/>
              <a:t> </a:t>
            </a:r>
            <a:endParaRPr sz="2100"/>
          </a:p>
          <a:p>
            <a:pPr indent="0" lvl="0" marL="0" rtl="0" algn="l">
              <a:spcBef>
                <a:spcPts val="1200"/>
              </a:spcBef>
              <a:spcAft>
                <a:spcPts val="0"/>
              </a:spcAft>
              <a:buNone/>
            </a:pPr>
            <a:r>
              <a:rPr lang="en" sz="2100"/>
              <a:t>Cathlene McGraw</a:t>
            </a:r>
            <a:endParaRPr sz="2100"/>
          </a:p>
          <a:p>
            <a:pPr indent="0" lvl="0" marL="0" rtl="0" algn="l">
              <a:spcBef>
                <a:spcPts val="1200"/>
              </a:spcBef>
              <a:spcAft>
                <a:spcPts val="1200"/>
              </a:spcAft>
              <a:buNone/>
            </a:pPr>
            <a:r>
              <a:rPr lang="en" sz="2100" u="sng">
                <a:solidFill>
                  <a:schemeClr val="hlink"/>
                </a:solidFill>
                <a:hlinkClick r:id="rId4"/>
              </a:rPr>
              <a:t>cathlene@uoregon.edu</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Introductions</a:t>
            </a:r>
            <a:endParaRPr/>
          </a:p>
        </p:txBody>
      </p:sp>
      <p:sp>
        <p:nvSpPr>
          <p:cNvPr id="63" name="Google Shape;63;p14"/>
          <p:cNvSpPr txBox="1"/>
          <p:nvPr>
            <p:ph idx="1" type="body"/>
          </p:nvPr>
        </p:nvSpPr>
        <p:spPr>
          <a:xfrm>
            <a:off x="276450" y="1170100"/>
            <a:ext cx="67269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Amy Vecchione, MLIS</a:t>
            </a:r>
            <a:endParaRPr/>
          </a:p>
          <a:p>
            <a:pPr indent="0" lvl="0" marL="0" rtl="0" algn="l">
              <a:spcBef>
                <a:spcPts val="1200"/>
              </a:spcBef>
              <a:spcAft>
                <a:spcPts val="0"/>
              </a:spcAft>
              <a:buNone/>
            </a:pPr>
            <a:r>
              <a:rPr lang="en" sz="1400"/>
              <a:t>Amy is an educational leader with a several decades long career in libraries. Leading a team to conduct research and innovation in online learning, Amy’s ultimate goal is to increase student success. Amy earned an MLIS at the University of Washington and is currently pursuing an EdD in higher education leadership. </a:t>
            </a:r>
            <a:endParaRPr sz="1500"/>
          </a:p>
          <a:p>
            <a:pPr indent="0" lvl="0" marL="0" rtl="0" algn="l">
              <a:spcBef>
                <a:spcPts val="1200"/>
              </a:spcBef>
              <a:spcAft>
                <a:spcPts val="0"/>
              </a:spcAft>
              <a:buNone/>
            </a:pPr>
            <a:r>
              <a:rPr lang="en"/>
              <a:t>Cat McGraw, M.S.</a:t>
            </a:r>
            <a:endParaRPr/>
          </a:p>
          <a:p>
            <a:pPr indent="0" lvl="0" marL="0" rtl="0" algn="l">
              <a:spcBef>
                <a:spcPts val="1200"/>
              </a:spcBef>
              <a:spcAft>
                <a:spcPts val="1200"/>
              </a:spcAft>
              <a:buNone/>
            </a:pPr>
            <a:r>
              <a:rPr lang="en" sz="1329">
                <a:solidFill>
                  <a:srgbClr val="6F6F6F"/>
                </a:solidFill>
                <a:highlight>
                  <a:srgbClr val="FFFFFF"/>
                </a:highlight>
              </a:rPr>
              <a:t>Cat is returning to advising in the Lundquist College of Business after serving in advising leadership positions at Boise State University and the New Jersey Institute of Technology. She earned a BA in Journalism from the University of Oregon and an MS in College Student Services from Oregon State with a focus on working with at-risk/at-promise students. She supported students and faculty as the Director of Queer Student Services at Portland State where she found her passion for academic advising. Cat currently lives in New Jersey with her partner and 2 rad kids. </a:t>
            </a:r>
            <a:endParaRPr/>
          </a:p>
        </p:txBody>
      </p:sp>
      <p:pic>
        <p:nvPicPr>
          <p:cNvPr id="64" name="Google Shape;64;p14"/>
          <p:cNvPicPr preferRelativeResize="0"/>
          <p:nvPr/>
        </p:nvPicPr>
        <p:blipFill>
          <a:blip r:embed="rId3">
            <a:alphaModFix/>
          </a:blip>
          <a:stretch>
            <a:fillRect/>
          </a:stretch>
        </p:blipFill>
        <p:spPr>
          <a:xfrm>
            <a:off x="7187225" y="906900"/>
            <a:ext cx="1408000" cy="1664849"/>
          </a:xfrm>
          <a:prstGeom prst="rect">
            <a:avLst/>
          </a:prstGeom>
          <a:noFill/>
          <a:ln>
            <a:noFill/>
          </a:ln>
        </p:spPr>
      </p:pic>
      <p:pic>
        <p:nvPicPr>
          <p:cNvPr id="65" name="Google Shape;65;p14"/>
          <p:cNvPicPr preferRelativeResize="0"/>
          <p:nvPr/>
        </p:nvPicPr>
        <p:blipFill>
          <a:blip r:embed="rId4">
            <a:alphaModFix/>
          </a:blip>
          <a:stretch>
            <a:fillRect/>
          </a:stretch>
        </p:blipFill>
        <p:spPr>
          <a:xfrm>
            <a:off x="7124658" y="2926539"/>
            <a:ext cx="1533135" cy="15112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a:t>
            </a:r>
            <a:endParaRPr/>
          </a:p>
        </p:txBody>
      </p:sp>
      <p:sp>
        <p:nvSpPr>
          <p:cNvPr id="71" name="Google Shape;71;p15"/>
          <p:cNvSpPr txBox="1"/>
          <p:nvPr>
            <p:ph idx="1" type="body"/>
          </p:nvPr>
        </p:nvSpPr>
        <p:spPr>
          <a:xfrm>
            <a:off x="311700" y="1152475"/>
            <a:ext cx="8360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This workshop will transform your approach to student success</a:t>
            </a:r>
            <a:endParaRPr/>
          </a:p>
          <a:p>
            <a:pPr indent="0" lvl="0" marL="0" rtl="0" algn="l">
              <a:spcBef>
                <a:spcPts val="1200"/>
              </a:spcBef>
              <a:spcAft>
                <a:spcPts val="0"/>
              </a:spcAft>
              <a:buNone/>
            </a:pPr>
            <a:r>
              <a:rPr lang="en"/>
              <a:t>Here’s what we will do together:</a:t>
            </a:r>
            <a:endParaRPr/>
          </a:p>
          <a:p>
            <a:pPr indent="-342900" lvl="0" marL="457200" rtl="0" algn="l">
              <a:spcBef>
                <a:spcPts val="1200"/>
              </a:spcBef>
              <a:spcAft>
                <a:spcPts val="0"/>
              </a:spcAft>
              <a:buSzPts val="1800"/>
              <a:buChar char="●"/>
            </a:pPr>
            <a:r>
              <a:rPr lang="en"/>
              <a:t>Introductions</a:t>
            </a:r>
            <a:endParaRPr/>
          </a:p>
          <a:p>
            <a:pPr indent="-342900" lvl="0" marL="457200" rtl="0" algn="l">
              <a:spcBef>
                <a:spcPts val="0"/>
              </a:spcBef>
              <a:spcAft>
                <a:spcPts val="0"/>
              </a:spcAft>
              <a:buSzPts val="1800"/>
              <a:buChar char="●"/>
            </a:pPr>
            <a:r>
              <a:rPr lang="en"/>
              <a:t>Design thinking</a:t>
            </a:r>
            <a:endParaRPr/>
          </a:p>
          <a:p>
            <a:pPr indent="-342900" lvl="0" marL="457200" rtl="0" algn="l">
              <a:spcBef>
                <a:spcPts val="0"/>
              </a:spcBef>
              <a:spcAft>
                <a:spcPts val="0"/>
              </a:spcAft>
              <a:buSzPts val="1800"/>
              <a:buChar char="●"/>
            </a:pPr>
            <a:r>
              <a:rPr lang="en"/>
              <a:t>Create action plan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Context</a:t>
            </a:r>
            <a:endParaRPr/>
          </a:p>
        </p:txBody>
      </p:sp>
      <p:sp>
        <p:nvSpPr>
          <p:cNvPr id="77" name="Google Shape;77;p16"/>
          <p:cNvSpPr txBox="1"/>
          <p:nvPr>
            <p:ph idx="1" type="body"/>
          </p:nvPr>
        </p:nvSpPr>
        <p:spPr>
          <a:xfrm>
            <a:off x="311700" y="1152475"/>
            <a:ext cx="56322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018"/>
              <a:buNone/>
            </a:pPr>
            <a:r>
              <a:rPr lang="en" sz="1765"/>
              <a:t>At-Risk to At-Promise</a:t>
            </a:r>
            <a:endParaRPr sz="1765"/>
          </a:p>
          <a:p>
            <a:pPr indent="0" lvl="0" marL="457200" rtl="0" algn="l">
              <a:lnSpc>
                <a:spcPct val="95000"/>
              </a:lnSpc>
              <a:spcBef>
                <a:spcPts val="1200"/>
              </a:spcBef>
              <a:spcAft>
                <a:spcPts val="0"/>
              </a:spcAft>
              <a:buSzPts val="1018"/>
              <a:buNone/>
            </a:pPr>
            <a:r>
              <a:rPr lang="en" sz="1487"/>
              <a:t>Shifting campus populations</a:t>
            </a:r>
            <a:endParaRPr sz="1487"/>
          </a:p>
          <a:p>
            <a:pPr indent="0" lvl="0" marL="457200" rtl="0" algn="l">
              <a:lnSpc>
                <a:spcPct val="95000"/>
              </a:lnSpc>
              <a:spcBef>
                <a:spcPts val="1200"/>
              </a:spcBef>
              <a:spcAft>
                <a:spcPts val="0"/>
              </a:spcAft>
              <a:buSzPts val="1018"/>
              <a:buNone/>
            </a:pPr>
            <a:r>
              <a:rPr lang="en" sz="1487"/>
              <a:t>Working alongside those we serve</a:t>
            </a:r>
            <a:endParaRPr sz="1487"/>
          </a:p>
          <a:p>
            <a:pPr indent="0" lvl="0" marL="457200" rtl="0" algn="l">
              <a:lnSpc>
                <a:spcPct val="95000"/>
              </a:lnSpc>
              <a:spcBef>
                <a:spcPts val="1200"/>
              </a:spcBef>
              <a:spcAft>
                <a:spcPts val="0"/>
              </a:spcAft>
              <a:buSzPts val="1018"/>
              <a:buNone/>
            </a:pPr>
            <a:r>
              <a:rPr lang="en" sz="1487"/>
              <a:t>Co-create an environment in which students thrive</a:t>
            </a:r>
            <a:endParaRPr sz="1487"/>
          </a:p>
          <a:p>
            <a:pPr indent="0" lvl="0" marL="0" rtl="0" algn="l">
              <a:lnSpc>
                <a:spcPct val="95000"/>
              </a:lnSpc>
              <a:spcBef>
                <a:spcPts val="1200"/>
              </a:spcBef>
              <a:spcAft>
                <a:spcPts val="0"/>
              </a:spcAft>
              <a:buSzPts val="1018"/>
              <a:buNone/>
            </a:pPr>
            <a:r>
              <a:t/>
            </a:r>
            <a:endParaRPr sz="1487"/>
          </a:p>
          <a:p>
            <a:pPr indent="0" lvl="0" marL="0" rtl="0" algn="l">
              <a:lnSpc>
                <a:spcPct val="95000"/>
              </a:lnSpc>
              <a:spcBef>
                <a:spcPts val="1200"/>
              </a:spcBef>
              <a:spcAft>
                <a:spcPts val="0"/>
              </a:spcAft>
              <a:buSzPts val="1018"/>
              <a:buNone/>
            </a:pPr>
            <a:r>
              <a:rPr lang="en" sz="1765"/>
              <a:t>Library as Interdisciplinary Student Success Hub</a:t>
            </a:r>
            <a:endParaRPr sz="1765"/>
          </a:p>
          <a:p>
            <a:pPr indent="0" lvl="0" marL="457200" rtl="0" algn="l">
              <a:lnSpc>
                <a:spcPct val="95000"/>
              </a:lnSpc>
              <a:spcBef>
                <a:spcPts val="1200"/>
              </a:spcBef>
              <a:spcAft>
                <a:spcPts val="0"/>
              </a:spcAft>
              <a:buSzPts val="1018"/>
              <a:buNone/>
            </a:pPr>
            <a:r>
              <a:rPr lang="en" sz="1487"/>
              <a:t>Networked hubs that provide access to faculty and peers</a:t>
            </a:r>
            <a:endParaRPr sz="1487"/>
          </a:p>
          <a:p>
            <a:pPr indent="0" lvl="0" marL="457200" rtl="0" algn="l">
              <a:lnSpc>
                <a:spcPct val="95000"/>
              </a:lnSpc>
              <a:spcBef>
                <a:spcPts val="1200"/>
              </a:spcBef>
              <a:spcAft>
                <a:spcPts val="0"/>
              </a:spcAft>
              <a:buSzPts val="1018"/>
              <a:buNone/>
            </a:pPr>
            <a:r>
              <a:rPr lang="en" sz="1487"/>
              <a:t>Open educational resources</a:t>
            </a:r>
            <a:endParaRPr sz="1487"/>
          </a:p>
          <a:p>
            <a:pPr indent="0" lvl="0" marL="457200" rtl="0" algn="l">
              <a:lnSpc>
                <a:spcPct val="95000"/>
              </a:lnSpc>
              <a:spcBef>
                <a:spcPts val="1200"/>
              </a:spcBef>
              <a:spcAft>
                <a:spcPts val="1200"/>
              </a:spcAft>
              <a:buSzPts val="1018"/>
              <a:buNone/>
            </a:pPr>
            <a:r>
              <a:rPr lang="en" sz="1487"/>
              <a:t>Innovative services</a:t>
            </a:r>
            <a:endParaRPr sz="1487"/>
          </a:p>
        </p:txBody>
      </p:sp>
      <p:sp>
        <p:nvSpPr>
          <p:cNvPr id="78" name="Google Shape;78;p16"/>
          <p:cNvSpPr txBox="1"/>
          <p:nvPr>
            <p:ph idx="1" type="body"/>
          </p:nvPr>
        </p:nvSpPr>
        <p:spPr>
          <a:xfrm>
            <a:off x="6070525" y="1145275"/>
            <a:ext cx="2500800" cy="2517900"/>
          </a:xfrm>
          <a:prstGeom prst="rect">
            <a:avLst/>
          </a:prstGeom>
          <a:solidFill>
            <a:srgbClr val="D9D9D9"/>
          </a:solidFill>
          <a:effectLst>
            <a:outerShdw blurRad="57150" rotWithShape="0" algn="bl" dir="5400000" dist="19050">
              <a:srgbClr val="000000">
                <a:alpha val="50000"/>
              </a:srgbClr>
            </a:outerShdw>
          </a:effectLst>
        </p:spPr>
        <p:txBody>
          <a:bodyPr anchorCtr="0" anchor="t" bIns="91425" lIns="91425" spcFirstLastPara="1" rIns="91425" wrap="square" tIns="91425">
            <a:normAutofit fontScale="55000" lnSpcReduction="10000"/>
          </a:bodyPr>
          <a:lstStyle/>
          <a:p>
            <a:pPr indent="0" lvl="0" marL="0" rtl="0" algn="l">
              <a:spcBef>
                <a:spcPts val="0"/>
              </a:spcBef>
              <a:spcAft>
                <a:spcPts val="1200"/>
              </a:spcAft>
              <a:buNone/>
            </a:pPr>
            <a:r>
              <a:rPr lang="en" sz="2744"/>
              <a:t>“If we teach young people to run from the darkness rather than open up to the light in the darkness, to be the candles, the signposts, then we are doing great harm to them and to the communities they come out of” </a:t>
            </a:r>
            <a:r>
              <a:rPr lang="en" sz="1450"/>
              <a:t>(Vincent Harding</a:t>
            </a:r>
            <a:r>
              <a:rPr lang="en" sz="1450"/>
              <a:t> 2011)</a:t>
            </a:r>
            <a:endParaRPr sz="14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Audience</a:t>
            </a:r>
            <a:endParaRPr/>
          </a:p>
        </p:txBody>
      </p:sp>
      <p:pic>
        <p:nvPicPr>
          <p:cNvPr id="84" name="Google Shape;84;p17">
            <a:hlinkClick r:id="rId3"/>
          </p:cNvPr>
          <p:cNvPicPr preferRelativeResize="0"/>
          <p:nvPr/>
        </p:nvPicPr>
        <p:blipFill>
          <a:blip r:embed="rId4">
            <a:alphaModFix/>
          </a:blip>
          <a:stretch>
            <a:fillRect/>
          </a:stretch>
        </p:blipFill>
        <p:spPr>
          <a:xfrm>
            <a:off x="3540223" y="1495050"/>
            <a:ext cx="1992925" cy="3488502"/>
          </a:xfrm>
          <a:prstGeom prst="rect">
            <a:avLst/>
          </a:prstGeom>
          <a:noFill/>
          <a:ln cap="flat" cmpd="sng" w="9525">
            <a:solidFill>
              <a:schemeClr val="dk2"/>
            </a:solidFill>
            <a:prstDash val="solid"/>
            <a:round/>
            <a:headEnd len="sm" w="sm" type="none"/>
            <a:tailEnd len="sm" w="sm" type="none"/>
          </a:ln>
        </p:spPr>
      </p:pic>
      <p:pic>
        <p:nvPicPr>
          <p:cNvPr id="85" name="Google Shape;85;p17"/>
          <p:cNvPicPr preferRelativeResize="0"/>
          <p:nvPr/>
        </p:nvPicPr>
        <p:blipFill>
          <a:blip r:embed="rId5">
            <a:alphaModFix/>
          </a:blip>
          <a:stretch>
            <a:fillRect/>
          </a:stretch>
        </p:blipFill>
        <p:spPr>
          <a:xfrm>
            <a:off x="543475" y="1556000"/>
            <a:ext cx="2171600" cy="3127676"/>
          </a:xfrm>
          <a:prstGeom prst="rect">
            <a:avLst/>
          </a:prstGeom>
          <a:noFill/>
          <a:ln cap="flat" cmpd="sng" w="9525">
            <a:solidFill>
              <a:schemeClr val="dk2"/>
            </a:solidFill>
            <a:prstDash val="solid"/>
            <a:round/>
            <a:headEnd len="sm" w="sm" type="none"/>
            <a:tailEnd len="sm" w="sm" type="none"/>
          </a:ln>
        </p:spPr>
      </p:pic>
      <p:sp>
        <p:nvSpPr>
          <p:cNvPr id="86" name="Google Shape;86;p17"/>
          <p:cNvSpPr txBox="1"/>
          <p:nvPr/>
        </p:nvSpPr>
        <p:spPr>
          <a:xfrm>
            <a:off x="5752925" y="1495050"/>
            <a:ext cx="3167700" cy="242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chemeClr val="dk2"/>
                </a:solidFill>
                <a:latin typeface="Proxima Nova"/>
                <a:ea typeface="Proxima Nova"/>
                <a:cs typeface="Proxima Nova"/>
                <a:sym typeface="Proxima Nova"/>
              </a:rPr>
              <a:t>Some possible characteristics of First Generation Students</a:t>
            </a:r>
            <a:endParaRPr sz="1500">
              <a:solidFill>
                <a:schemeClr val="dk2"/>
              </a:solidFill>
              <a:latin typeface="Proxima Nova"/>
              <a:ea typeface="Proxima Nova"/>
              <a:cs typeface="Proxima Nova"/>
              <a:sym typeface="Proxima Nova"/>
            </a:endParaRPr>
          </a:p>
          <a:p>
            <a:pPr indent="-323850" lvl="0" marL="457200" rtl="0" algn="l">
              <a:lnSpc>
                <a:spcPct val="115000"/>
              </a:lnSpc>
              <a:spcBef>
                <a:spcPts val="1200"/>
              </a:spcBef>
              <a:spcAft>
                <a:spcPts val="0"/>
              </a:spcAft>
              <a:buClr>
                <a:schemeClr val="dk2"/>
              </a:buClr>
              <a:buSzPts val="1500"/>
              <a:buFont typeface="Proxima Nova"/>
              <a:buChar char="●"/>
            </a:pPr>
            <a:r>
              <a:rPr lang="en" sz="1500">
                <a:solidFill>
                  <a:schemeClr val="dk2"/>
                </a:solidFill>
                <a:latin typeface="Proxima Nova"/>
                <a:ea typeface="Proxima Nova"/>
                <a:cs typeface="Proxima Nova"/>
                <a:sym typeface="Proxima Nova"/>
              </a:rPr>
              <a:t>Encounter challenges</a:t>
            </a:r>
            <a:endParaRPr sz="1500">
              <a:solidFill>
                <a:schemeClr val="dk2"/>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dk2"/>
              </a:buClr>
              <a:buSzPts val="1500"/>
              <a:buFont typeface="Proxima Nova"/>
              <a:buChar char="●"/>
            </a:pPr>
            <a:r>
              <a:rPr lang="en" sz="1500">
                <a:solidFill>
                  <a:schemeClr val="dk2"/>
                </a:solidFill>
                <a:latin typeface="Proxima Nova"/>
                <a:ea typeface="Proxima Nova"/>
                <a:cs typeface="Proxima Nova"/>
                <a:sym typeface="Proxima Nova"/>
              </a:rPr>
              <a:t>Single parents</a:t>
            </a:r>
            <a:endParaRPr sz="1500">
              <a:solidFill>
                <a:schemeClr val="dk2"/>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dk2"/>
              </a:buClr>
              <a:buSzPts val="1500"/>
              <a:buFont typeface="Proxima Nova"/>
              <a:buChar char="●"/>
            </a:pPr>
            <a:r>
              <a:rPr lang="en" sz="1500">
                <a:solidFill>
                  <a:schemeClr val="dk2"/>
                </a:solidFill>
                <a:latin typeface="Proxima Nova"/>
                <a:ea typeface="Proxima Nova"/>
                <a:cs typeface="Proxima Nova"/>
                <a:sym typeface="Proxima Nova"/>
              </a:rPr>
              <a:t>LGBTQIA+ </a:t>
            </a:r>
            <a:endParaRPr sz="1500">
              <a:solidFill>
                <a:schemeClr val="dk2"/>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dk2"/>
              </a:buClr>
              <a:buSzPts val="1500"/>
              <a:buFont typeface="Proxima Nova"/>
              <a:buChar char="●"/>
            </a:pPr>
            <a:r>
              <a:rPr lang="en" sz="1500">
                <a:solidFill>
                  <a:schemeClr val="dk2"/>
                </a:solidFill>
                <a:latin typeface="Proxima Nova"/>
                <a:ea typeface="Proxima Nova"/>
                <a:cs typeface="Proxima Nova"/>
                <a:sym typeface="Proxima Nova"/>
              </a:rPr>
              <a:t>Low income</a:t>
            </a:r>
            <a:endParaRPr sz="1500">
              <a:solidFill>
                <a:schemeClr val="dk2"/>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dk2"/>
              </a:buClr>
              <a:buSzPts val="1500"/>
              <a:buFont typeface="Proxima Nova"/>
              <a:buChar char="●"/>
            </a:pPr>
            <a:r>
              <a:rPr lang="en" sz="1500">
                <a:solidFill>
                  <a:schemeClr val="dk2"/>
                </a:solidFill>
                <a:latin typeface="Proxima Nova"/>
                <a:ea typeface="Proxima Nova"/>
                <a:cs typeface="Proxima Nova"/>
                <a:sym typeface="Proxima Nova"/>
              </a:rPr>
              <a:t>Underrepresented minorities</a:t>
            </a:r>
            <a:endParaRPr sz="1500">
              <a:solidFill>
                <a:schemeClr val="dk2"/>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dk2"/>
              </a:buClr>
              <a:buSzPts val="1500"/>
              <a:buFont typeface="Proxima Nova"/>
              <a:buChar char="●"/>
            </a:pPr>
            <a:r>
              <a:rPr lang="en" sz="1500">
                <a:solidFill>
                  <a:schemeClr val="dk2"/>
                </a:solidFill>
                <a:latin typeface="Proxima Nova"/>
                <a:ea typeface="Proxima Nova"/>
                <a:cs typeface="Proxima Nova"/>
                <a:sym typeface="Proxima Nova"/>
              </a:rPr>
              <a:t>Rural students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142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5300"/>
              <a:t>Design Thinking</a:t>
            </a:r>
            <a:endParaRPr sz="5300"/>
          </a:p>
        </p:txBody>
      </p:sp>
      <p:pic>
        <p:nvPicPr>
          <p:cNvPr id="92" name="Google Shape;92;p18"/>
          <p:cNvPicPr preferRelativeResize="0"/>
          <p:nvPr/>
        </p:nvPicPr>
        <p:blipFill>
          <a:blip r:embed="rId3">
            <a:alphaModFix/>
          </a:blip>
          <a:stretch>
            <a:fillRect/>
          </a:stretch>
        </p:blipFill>
        <p:spPr>
          <a:xfrm>
            <a:off x="2758700" y="1394900"/>
            <a:ext cx="3626603" cy="36677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Identifying Collaborators </a:t>
            </a:r>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Who May Help Them</a:t>
            </a:r>
            <a:endParaRPr sz="1500"/>
          </a:p>
          <a:p>
            <a:pPr indent="-323850" lvl="0" marL="457200" rtl="0" algn="l">
              <a:spcBef>
                <a:spcPts val="1200"/>
              </a:spcBef>
              <a:spcAft>
                <a:spcPts val="0"/>
              </a:spcAft>
              <a:buSzPts val="1500"/>
              <a:buChar char="●"/>
            </a:pPr>
            <a:r>
              <a:rPr lang="en" sz="1500"/>
              <a:t>First generation </a:t>
            </a:r>
            <a:r>
              <a:rPr lang="en" sz="1500"/>
              <a:t>students interested in supporting their peers</a:t>
            </a:r>
            <a:endParaRPr sz="1500"/>
          </a:p>
          <a:p>
            <a:pPr indent="-323850" lvl="0" marL="457200" rtl="0" algn="l">
              <a:spcBef>
                <a:spcPts val="0"/>
              </a:spcBef>
              <a:spcAft>
                <a:spcPts val="0"/>
              </a:spcAft>
              <a:buSzPts val="1500"/>
              <a:buChar char="●"/>
            </a:pPr>
            <a:r>
              <a:rPr lang="en" sz="1500"/>
              <a:t>Nontraditional student union</a:t>
            </a:r>
            <a:endParaRPr sz="1500"/>
          </a:p>
          <a:p>
            <a:pPr indent="-323850" lvl="0" marL="457200" rtl="0" algn="l">
              <a:spcBef>
                <a:spcPts val="0"/>
              </a:spcBef>
              <a:spcAft>
                <a:spcPts val="0"/>
              </a:spcAft>
              <a:buSzPts val="1500"/>
              <a:buChar char="●"/>
            </a:pPr>
            <a:r>
              <a:rPr lang="en" sz="1500"/>
              <a:t>TRIO Office</a:t>
            </a:r>
            <a:endParaRPr sz="1500"/>
          </a:p>
          <a:p>
            <a:pPr indent="-323850" lvl="0" marL="457200" rtl="0" algn="l">
              <a:spcBef>
                <a:spcPts val="0"/>
              </a:spcBef>
              <a:spcAft>
                <a:spcPts val="0"/>
              </a:spcAft>
              <a:buSzPts val="1500"/>
              <a:buChar char="●"/>
            </a:pPr>
            <a:r>
              <a:rPr lang="en" sz="1500"/>
              <a:t>McNair</a:t>
            </a:r>
            <a:endParaRPr sz="1500"/>
          </a:p>
          <a:p>
            <a:pPr indent="-323850" lvl="0" marL="457200" rtl="0" algn="l">
              <a:spcBef>
                <a:spcPts val="0"/>
              </a:spcBef>
              <a:spcAft>
                <a:spcPts val="0"/>
              </a:spcAft>
              <a:buSzPts val="1500"/>
              <a:buChar char="●"/>
            </a:pPr>
            <a:r>
              <a:rPr lang="en" sz="1500"/>
              <a:t>LGBTQIA+ Support Services</a:t>
            </a:r>
            <a:endParaRPr sz="1500"/>
          </a:p>
          <a:p>
            <a:pPr indent="-323850" lvl="0" marL="457200" rtl="0" algn="l">
              <a:spcBef>
                <a:spcPts val="0"/>
              </a:spcBef>
              <a:spcAft>
                <a:spcPts val="0"/>
              </a:spcAft>
              <a:buSzPts val="1500"/>
              <a:buChar char="●"/>
            </a:pPr>
            <a:r>
              <a:rPr lang="en" sz="1500"/>
              <a:t>Advisors</a:t>
            </a:r>
            <a:endParaRPr sz="1500"/>
          </a:p>
          <a:p>
            <a:pPr indent="0" lvl="0" marL="0" rtl="0" algn="l">
              <a:lnSpc>
                <a:spcPct val="100000"/>
              </a:lnSpc>
              <a:spcBef>
                <a:spcPts val="1200"/>
              </a:spcBef>
              <a:spcAft>
                <a:spcPts val="0"/>
              </a:spcAft>
              <a:buNone/>
            </a:pPr>
            <a:r>
              <a:rPr lang="en" sz="1500"/>
              <a:t>Brainstorm: On your campus who are examples of </a:t>
            </a:r>
            <a:endParaRPr sz="1500"/>
          </a:p>
          <a:p>
            <a:pPr indent="0" lvl="0" marL="0" rtl="0" algn="l">
              <a:lnSpc>
                <a:spcPct val="100000"/>
              </a:lnSpc>
              <a:spcBef>
                <a:spcPts val="0"/>
              </a:spcBef>
              <a:spcAft>
                <a:spcPts val="0"/>
              </a:spcAft>
              <a:buNone/>
            </a:pPr>
            <a:r>
              <a:rPr lang="en" sz="1500"/>
              <a:t>people/departments who could help?</a:t>
            </a:r>
            <a:endParaRPr sz="1500"/>
          </a:p>
        </p:txBody>
      </p:sp>
      <p:pic>
        <p:nvPicPr>
          <p:cNvPr id="99" name="Google Shape;99;p19"/>
          <p:cNvPicPr preferRelativeResize="0"/>
          <p:nvPr/>
        </p:nvPicPr>
        <p:blipFill rotWithShape="1">
          <a:blip r:embed="rId3">
            <a:alphaModFix/>
          </a:blip>
          <a:srcRect b="63426" l="54033" r="0" t="0"/>
          <a:stretch/>
        </p:blipFill>
        <p:spPr>
          <a:xfrm>
            <a:off x="6933500" y="3364750"/>
            <a:ext cx="2210500" cy="1778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245025" y="454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Gaining Empathy</a:t>
            </a:r>
            <a:endParaRPr/>
          </a:p>
        </p:txBody>
      </p:sp>
      <p:sp>
        <p:nvSpPr>
          <p:cNvPr id="105" name="Google Shape;105;p20"/>
          <p:cNvSpPr txBox="1"/>
          <p:nvPr>
            <p:ph idx="1" type="body"/>
          </p:nvPr>
        </p:nvSpPr>
        <p:spPr>
          <a:xfrm>
            <a:off x="600250" y="1470575"/>
            <a:ext cx="7112700" cy="279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Interview</a:t>
            </a:r>
            <a:endParaRPr/>
          </a:p>
          <a:p>
            <a:pPr indent="0" lvl="0" marL="0" rtl="0" algn="l">
              <a:spcBef>
                <a:spcPts val="1200"/>
              </a:spcBef>
              <a:spcAft>
                <a:spcPts val="0"/>
              </a:spcAft>
              <a:buNone/>
            </a:pPr>
            <a:r>
              <a:rPr lang="en"/>
              <a:t>Collecting Data</a:t>
            </a:r>
            <a:endParaRPr/>
          </a:p>
          <a:p>
            <a:pPr indent="0" lvl="0" marL="0" rtl="0" algn="l">
              <a:spcBef>
                <a:spcPts val="1200"/>
              </a:spcBef>
              <a:spcAft>
                <a:spcPts val="0"/>
              </a:spcAft>
              <a:buNone/>
            </a:pPr>
            <a:r>
              <a:rPr lang="en"/>
              <a:t>Needs Assessment</a:t>
            </a:r>
            <a:endParaRPr/>
          </a:p>
          <a:p>
            <a:pPr indent="0" lvl="0" marL="0" rtl="0" algn="l">
              <a:spcBef>
                <a:spcPts val="1200"/>
              </a:spcBef>
              <a:spcAft>
                <a:spcPts val="0"/>
              </a:spcAft>
              <a:buNone/>
            </a:pPr>
            <a:r>
              <a:rPr lang="en"/>
              <a:t>Search literature</a:t>
            </a:r>
            <a:endParaRPr/>
          </a:p>
          <a:p>
            <a:pPr indent="0" lvl="0" marL="0" rtl="0" algn="l">
              <a:spcBef>
                <a:spcPts val="1200"/>
              </a:spcBef>
              <a:spcAft>
                <a:spcPts val="1200"/>
              </a:spcAft>
              <a:buNone/>
            </a:pPr>
            <a:r>
              <a:t/>
            </a:r>
            <a:endParaRPr/>
          </a:p>
        </p:txBody>
      </p:sp>
      <p:grpSp>
        <p:nvGrpSpPr>
          <p:cNvPr id="106" name="Google Shape;106;p20"/>
          <p:cNvGrpSpPr/>
          <p:nvPr/>
        </p:nvGrpSpPr>
        <p:grpSpPr>
          <a:xfrm>
            <a:off x="6933500" y="1728350"/>
            <a:ext cx="2210500" cy="3415150"/>
            <a:chOff x="6933500" y="1728350"/>
            <a:chExt cx="2210500" cy="3415150"/>
          </a:xfrm>
        </p:grpSpPr>
        <p:pic>
          <p:nvPicPr>
            <p:cNvPr id="107" name="Google Shape;107;p20"/>
            <p:cNvPicPr preferRelativeResize="0"/>
            <p:nvPr/>
          </p:nvPicPr>
          <p:blipFill>
            <a:blip r:embed="rId3">
              <a:alphaModFix/>
            </a:blip>
            <a:stretch>
              <a:fillRect/>
            </a:stretch>
          </p:blipFill>
          <p:spPr>
            <a:xfrm>
              <a:off x="6933500" y="1728350"/>
              <a:ext cx="2103000" cy="1589442"/>
            </a:xfrm>
            <a:prstGeom prst="rect">
              <a:avLst/>
            </a:prstGeom>
            <a:noFill/>
            <a:ln>
              <a:noFill/>
            </a:ln>
          </p:spPr>
        </p:pic>
        <p:pic>
          <p:nvPicPr>
            <p:cNvPr id="108" name="Google Shape;108;p20"/>
            <p:cNvPicPr preferRelativeResize="0"/>
            <p:nvPr/>
          </p:nvPicPr>
          <p:blipFill rotWithShape="1">
            <a:blip r:embed="rId4">
              <a:alphaModFix/>
            </a:blip>
            <a:srcRect b="63426" l="54033" r="0" t="0"/>
            <a:stretch/>
          </p:blipFill>
          <p:spPr>
            <a:xfrm>
              <a:off x="6933500" y="3364750"/>
              <a:ext cx="2210500" cy="1778749"/>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a Problem Statement</a:t>
            </a:r>
            <a:endParaRPr/>
          </a:p>
        </p:txBody>
      </p:sp>
      <p:sp>
        <p:nvSpPr>
          <p:cNvPr id="114" name="Google Shape;114;p21"/>
          <p:cNvSpPr txBox="1"/>
          <p:nvPr>
            <p:ph idx="1" type="body"/>
          </p:nvPr>
        </p:nvSpPr>
        <p:spPr>
          <a:xfrm>
            <a:off x="311700" y="1152475"/>
            <a:ext cx="8520600" cy="128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rPr lang="en"/>
              <a:t>____________ need ______________ in order to ________________________.</a:t>
            </a:r>
            <a:endParaRPr/>
          </a:p>
        </p:txBody>
      </p:sp>
      <p:sp>
        <p:nvSpPr>
          <p:cNvPr id="115" name="Google Shape;115;p21"/>
          <p:cNvSpPr txBox="1"/>
          <p:nvPr>
            <p:ph idx="1" type="body"/>
          </p:nvPr>
        </p:nvSpPr>
        <p:spPr>
          <a:xfrm>
            <a:off x="398350" y="2634600"/>
            <a:ext cx="8520600" cy="128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rPr b="1" lang="en"/>
              <a:t>“</a:t>
            </a:r>
            <a:r>
              <a:rPr b="1" lang="en"/>
              <a:t>First Generation College Students </a:t>
            </a:r>
            <a:r>
              <a:rPr lang="en"/>
              <a:t> need </a:t>
            </a:r>
            <a:r>
              <a:rPr b="1" lang="en"/>
              <a:t>food security</a:t>
            </a:r>
            <a:r>
              <a:rPr lang="en"/>
              <a:t> in order to have </a:t>
            </a:r>
            <a:r>
              <a:rPr b="1" lang="en"/>
              <a:t>their basic needs met and attend class.”</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