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.jpeg" ContentType="image/jpeg"/>
  <Override PartName="/ppt/media/image2.jpeg" ContentType="image/jpeg"/>
  <Override PartName="/ppt/media/image3.jpeg" ContentType="image/jpeg"/>
  <Override PartName="/ppt/notesSlides/notesSlide2.xml" ContentType="application/vnd.openxmlformats-officedocument.presentationml.notesSlide+xml"/>
  <Override PartName="/ppt/media/image4.jpeg" ContentType="image/jpeg"/>
  <Override PartName="/ppt/media/image5.jpeg" ContentType="image/jpeg"/>
  <Override PartName="/ppt/media/image6.jpeg" ContentType="image/jpeg"/>
  <Override PartName="/ppt/notesSlides/notesSlide3.xml" ContentType="application/vnd.openxmlformats-officedocument.presentationml.notesSlide+xml"/>
  <Override PartName="/ppt/media/image7.jpeg" ContentType="image/jpe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image8.jpeg" ContentType="image/jpeg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1" name="Shape 10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Audience participation!  Who are these people?  (Giles from Buffy, Librarian from Ghostbusters, Librarian from Indiana Jones and the Last Crusade)</a:t>
            </a:r>
          </a:p>
          <a:p>
            <a:pPr/>
          </a:p>
          <a:p>
            <a:pPr/>
            <a:r>
              <a:t>What do they all have in common?  They fulfill the stereotype of what it means to be a librarian. </a:t>
            </a:r>
          </a:p>
          <a:p>
            <a:pPr/>
          </a:p>
          <a:p>
            <a:pPr/>
            <a:r>
              <a:t>What is the stereotype of the library?</a:t>
            </a:r>
          </a:p>
          <a:p>
            <a:pPr/>
          </a:p>
          <a:p>
            <a:pPr/>
            <a:r>
              <a:t>How do the stereotypes effect our patrons?  Especially vulnerable populations, like those with disabilities?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5" name="Shape 15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https://www.zbw-mediatalk.eu/2020/08/user-experience-for-libraries-the-best-tools-and-methods-for-beginners/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0" name="Shape 11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Perceptions of disability used to focus on the physical.</a:t>
            </a:r>
          </a:p>
          <a:p>
            <a:pPr/>
          </a:p>
          <a:p>
            <a:pPr/>
            <a:r>
              <a:t>Greater awareness of mental health concerns as a disability</a:t>
            </a:r>
          </a:p>
          <a:p>
            <a:pPr/>
          </a:p>
          <a:p>
            <a:pPr/>
            <a:r>
              <a:t>Especially true for the library which has focused on physical accessibility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4" name="Shape 11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Beth Wilson - Artist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9" name="Shape 11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Have we come much further than that?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4" name="Shape 12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ADA turned 25 in July 2015.  Can we say that our libraries or archives accommodate all of these concerns?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9" name="Shape 12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Mental health issues is a more serious issue than people realize.  </a:t>
            </a:r>
          </a:p>
          <a:p>
            <a:pPr/>
          </a:p>
          <a:p>
            <a:pPr/>
            <a:r>
              <a:t>It’s an issue that is more prevalent than people understand.</a:t>
            </a:r>
          </a:p>
          <a:p>
            <a:pPr/>
            <a:r>
              <a:t>https://www.nami.org/mhstats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4" name="Shape 13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https://www.nami.org/mhstats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9" name="Shape 13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Any guesses about the length of time?</a:t>
            </a:r>
          </a:p>
          <a:p>
            <a:pPr/>
          </a:p>
          <a:p>
            <a:pPr/>
            <a:r>
              <a:t>Why do you think this is the case?</a:t>
            </a:r>
          </a:p>
          <a:p>
            <a:pPr/>
          </a:p>
          <a:p>
            <a:pPr/>
            <a:r>
              <a:t>The effect on libraries is substantial because we often see the severely mentally ill in our libraries.</a:t>
            </a:r>
          </a:p>
          <a:p>
            <a:pPr/>
          </a:p>
          <a:p>
            <a:pPr/>
            <a:r>
              <a:t>We more often than not don’t have training to work with this population.</a:t>
            </a:r>
          </a:p>
          <a:p>
            <a:pPr/>
          </a:p>
          <a:p>
            <a:pPr/>
            <a:r>
              <a:t>So what does a mental disability look like?</a:t>
            </a:r>
          </a:p>
          <a:p>
            <a:pPr/>
            <a:r>
              <a:t>https://www.nami.org/mhstats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7" name="Shape 14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person with a disability not a disabled person.</a:t>
            </a:r>
          </a:p>
          <a:p>
            <a:pPr/>
          </a:p>
          <a:p>
            <a:pPr/>
            <a:r>
              <a:t>Handicapped – older term that centers the point of view on how the person is deficient</a:t>
            </a:r>
          </a:p>
          <a:p>
            <a:pPr/>
          </a:p>
          <a:p>
            <a:pPr/>
            <a:r>
              <a:t>Disabled – A more politically correct word but still centers the point of view on how the person is different from others</a:t>
            </a:r>
          </a:p>
          <a:p>
            <a:pPr/>
          </a:p>
          <a:p>
            <a:pPr/>
            <a:r>
              <a:t>Functionally Diverse – more inclusive and centers the point of view as a part of a population and not separate from it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ted.com/talks/sinead_burke_why_design_should_include_everyone?utm_campaign=tedspread&amp;utm_medium=referral&amp;utm_source=tedcomshare" TargetMode="External"/><Relationship Id="rId3" Type="http://schemas.openxmlformats.org/officeDocument/2006/relationships/image" Target="../media/image2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nami.org/mhstats" TargetMode="External"/><Relationship Id="rId3" Type="http://schemas.openxmlformats.org/officeDocument/2006/relationships/hyperlink" Target="http://www.nami.org/Press-Media/Press-Releases/2007/NAMI-Launches-Veterans-Resource-Center-on-Mental-H" TargetMode="Externa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samhsa.gov/data/report/2020-nsduh-detailed-tables" TargetMode="External"/><Relationship Id="rId4" Type="http://schemas.openxmlformats.org/officeDocument/2006/relationships/hyperlink" Target="https://www.nimh.nih.gov/health/statistics/schizophrenia.shtml" TargetMode="External"/><Relationship Id="rId5" Type="http://schemas.openxmlformats.org/officeDocument/2006/relationships/hyperlink" Target="https://www.nimh.nih.gov/health/statistics/bipolar-disorder.shtml" TargetMode="External"/><Relationship Id="rId6" Type="http://schemas.openxmlformats.org/officeDocument/2006/relationships/hyperlink" Target="https://www.nimh.nih.gov/health/statistics/any-anxiety-disorder.shtml" TargetMode="External"/><Relationship Id="rId7" Type="http://schemas.openxmlformats.org/officeDocument/2006/relationships/hyperlink" Target="https://www.nimh.nih.gov/health/statistics/post-traumatic-stress-disorder-ptsd.shtml" TargetMode="External"/><Relationship Id="rId8" Type="http://schemas.openxmlformats.org/officeDocument/2006/relationships/hyperlink" Target="https://www.nimh.nih.gov/health/statistics/obsessive-compulsive-disorder-ocd.shtml" TargetMode="External"/><Relationship Id="rId9" Type="http://schemas.openxmlformats.org/officeDocument/2006/relationships/hyperlink" Target="https://www.nimh.nih.gov/health/statistics/personality-disorders.shtml" TargetMode="Externa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samhsa.gov/data/report/2020-nsduh-detailed-tables" TargetMode="External"/><Relationship Id="rId4" Type="http://schemas.openxmlformats.org/officeDocument/2006/relationships/hyperlink" Target="https://www.samhsa.gov/data/report/2019-nsduh-detailed-tables" TargetMode="External"/><Relationship Id="rId5" Type="http://schemas.openxmlformats.org/officeDocument/2006/relationships/hyperlink" Target="https://www.samhsa.gov/data/sites/default/files/reports/rpt31104/2019NSDUH-LGB/LGB%202019%20NSDUH.pdf" TargetMode="Externa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1"/>
          <p:cNvSpPr txBox="1"/>
          <p:nvPr>
            <p:ph type="ctrTitle"/>
          </p:nvPr>
        </p:nvSpPr>
        <p:spPr>
          <a:xfrm>
            <a:off x="1524000" y="562232"/>
            <a:ext cx="9144000" cy="2387601"/>
          </a:xfrm>
          <a:prstGeom prst="rect">
            <a:avLst/>
          </a:prstGeom>
        </p:spPr>
        <p:txBody>
          <a:bodyPr/>
          <a:lstStyle/>
          <a:p>
            <a:pPr/>
            <a:r>
              <a:t>Accessibility in Your Library</a:t>
            </a:r>
          </a:p>
        </p:txBody>
      </p:sp>
      <p:sp>
        <p:nvSpPr>
          <p:cNvPr id="95" name="Subtitle 2"/>
          <p:cNvSpPr txBox="1"/>
          <p:nvPr>
            <p:ph type="subTitle" sz="half" idx="1"/>
          </p:nvPr>
        </p:nvSpPr>
        <p:spPr>
          <a:xfrm>
            <a:off x="1524000" y="4309033"/>
            <a:ext cx="9144000" cy="1986734"/>
          </a:xfrm>
          <a:prstGeom prst="rect">
            <a:avLst/>
          </a:prstGeom>
        </p:spPr>
        <p:txBody>
          <a:bodyPr/>
          <a:lstStyle/>
          <a:p>
            <a:pPr/>
            <a:r>
              <a:t>JJ Pionke</a:t>
            </a:r>
          </a:p>
          <a:p>
            <a:pPr/>
            <a:r>
              <a:t>Applied Health Sciences Librarian</a:t>
            </a:r>
          </a:p>
          <a:p>
            <a:pPr/>
          </a:p>
          <a:p>
            <a:pPr/>
            <a:r>
              <a:t>pionke@Illinois.edu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Why do people wait so long?</a:t>
            </a:r>
          </a:p>
        </p:txBody>
      </p:sp>
      <p:pic>
        <p:nvPicPr>
          <p:cNvPr id="142" name="Content Placeholder 4" descr="Content Placeholder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14750" y="2415381"/>
            <a:ext cx="4762500" cy="31718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  <a:r>
              <a:t>A few words on language</a:t>
            </a:r>
          </a:p>
        </p:txBody>
      </p:sp>
      <p:sp>
        <p:nvSpPr>
          <p:cNvPr id="145" name="Content Placeholder 2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/>
            <a:r>
              <a:t>People first</a:t>
            </a:r>
          </a:p>
          <a:p>
            <a:pPr/>
            <a:r>
              <a:t>Handicap vs. Disabled vs. Functionally Diverse vs. Diversability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  <a:r>
              <a:t>Ask Your Patrons</a:t>
            </a:r>
          </a:p>
        </p:txBody>
      </p:sp>
      <p:sp>
        <p:nvSpPr>
          <p:cNvPr id="150" name="Content Placeholder 2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/>
            <a:r>
              <a:t>Heat Mapping/Behavior Mapping</a:t>
            </a:r>
          </a:p>
          <a:p>
            <a:pPr/>
            <a:r>
              <a:t>Surveys</a:t>
            </a:r>
          </a:p>
          <a:p>
            <a:pPr/>
            <a:r>
              <a:t>Focus Groups</a:t>
            </a:r>
          </a:p>
          <a:p>
            <a:pPr/>
            <a:r>
              <a:t>Interviews</a:t>
            </a:r>
          </a:p>
          <a:p>
            <a:pPr/>
            <a:r>
              <a:t>Other Usability Studies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itle 1"/>
          <p:cNvSpPr txBox="1"/>
          <p:nvPr>
            <p:ph type="title"/>
          </p:nvPr>
        </p:nvSpPr>
        <p:spPr>
          <a:xfrm>
            <a:off x="838200" y="23931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  <a:r>
              <a:t>Heat Map/Behavior Map</a:t>
            </a:r>
          </a:p>
        </p:txBody>
      </p:sp>
      <p:pic>
        <p:nvPicPr>
          <p:cNvPr id="153" name="Content Placeholder 4" descr="Content Placeholder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21289" y="1288413"/>
            <a:ext cx="6691451" cy="52044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  <a:r>
              <a:t>Take Perspective</a:t>
            </a:r>
          </a:p>
        </p:txBody>
      </p:sp>
      <p:sp>
        <p:nvSpPr>
          <p:cNvPr id="158" name="Content Placeholder 2"/>
          <p:cNvSpPr txBox="1"/>
          <p:nvPr>
            <p:ph type="body" sz="half" idx="1"/>
          </p:nvPr>
        </p:nvSpPr>
        <p:spPr>
          <a:xfrm>
            <a:off x="401470" y="1866679"/>
            <a:ext cx="4907509" cy="4351339"/>
          </a:xfrm>
          <a:prstGeom prst="rect">
            <a:avLst/>
          </a:prstGeom>
        </p:spPr>
        <p:txBody>
          <a:bodyPr/>
          <a:lstStyle/>
          <a:p>
            <a:pPr/>
            <a:r>
              <a:t>TED Talk: Why Design Should Include Everyone</a:t>
            </a:r>
          </a:p>
          <a:p>
            <a:pPr>
              <a:defRPr>
                <a:latin typeface="Inter"/>
                <a:ea typeface="Inter"/>
                <a:cs typeface="Inter"/>
                <a:sym typeface="Inter"/>
              </a:defRPr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 invalidUrl="" action="" tgtFrame="" tooltip="" history="1" highlightClick="0" endSnd="0"/>
              </a:rPr>
              <a:t>https://www.ted.com/talks/sinead_burke_why_design_should_include_everyone?utm_campaign=tedspread&amp;utm_medium=referral&amp;utm_source=tedcomshare</a:t>
            </a:r>
            <a:r>
              <a:t> </a:t>
            </a:r>
          </a:p>
        </p:txBody>
      </p:sp>
      <p:pic>
        <p:nvPicPr>
          <p:cNvPr id="159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08946" y="1866679"/>
            <a:ext cx="6536430" cy="36606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  <a:r>
              <a:t>Perspective Exercise</a:t>
            </a:r>
          </a:p>
        </p:txBody>
      </p:sp>
      <p:pic>
        <p:nvPicPr>
          <p:cNvPr id="162" name="Content Placeholder 4" descr="Content Placeholder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55465" y="1825625"/>
            <a:ext cx="3481071" cy="43513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  <a:r>
              <a:t>Works Cited - Statistics</a:t>
            </a:r>
          </a:p>
        </p:txBody>
      </p:sp>
      <p:sp>
        <p:nvSpPr>
          <p:cNvPr id="165" name="Content Placeholder 2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/>
            <a:r>
              <a:t>Mental Health Association of Maryland, Missouri Department of Mental Health, and National Council for Behavioral Health. (2013). </a:t>
            </a:r>
            <a:r>
              <a:rPr i="1"/>
              <a:t>Mental Health First Aid USA</a:t>
            </a:r>
            <a:r>
              <a:t>, Revised First Edition.</a:t>
            </a:r>
          </a:p>
          <a:p>
            <a:pPr/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 invalidUrl="" action="" tgtFrame="" tooltip="" history="1" highlightClick="0" endSnd="0"/>
              </a:rPr>
              <a:t>https://www.nami.org/mhstats</a:t>
            </a:r>
          </a:p>
          <a:p>
            <a:pPr/>
            <a:r>
              <a:t>National Alliance on Mental Illness. “Press Release – Veteran Resources” 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 invalidUrl="" action="" tgtFrame="" tooltip="" history="1" highlightClick="0" endSnd="0"/>
              </a:rPr>
              <a:t>http://www.nami.org/Press-Media/Press-Releases/2007/NAMI-Launches-Veterans-Resource-Center-on-Mental-H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itle 1"/>
          <p:cNvSpPr txBox="1"/>
          <p:nvPr>
            <p:ph type="title"/>
          </p:nvPr>
        </p:nvSpPr>
        <p:spPr>
          <a:xfrm>
            <a:off x="1551134" y="1989590"/>
            <a:ext cx="9601201" cy="1485901"/>
          </a:xfrm>
          <a:prstGeom prst="rect">
            <a:avLst/>
          </a:prstGeom>
        </p:spPr>
        <p:txBody>
          <a:bodyPr/>
          <a:lstStyle/>
          <a:p>
            <a:pPr algn="ctr" defTabSz="384047">
              <a:defRPr sz="1637"/>
            </a:pPr>
            <a:r>
              <a:t>Thank you!</a:t>
            </a:r>
            <a:br/>
            <a:br/>
            <a:r>
              <a:rPr sz="797"/>
              <a:t>(Gratuitous Cat Pictures)</a:t>
            </a:r>
            <a:br>
              <a:rPr sz="797"/>
            </a:br>
            <a:br>
              <a:rPr sz="797"/>
            </a:br>
            <a:r>
              <a:t>Questions?</a:t>
            </a:r>
            <a:br/>
            <a:br/>
            <a:r>
              <a:t>Pionke@Illinois.edu</a:t>
            </a:r>
          </a:p>
        </p:txBody>
      </p:sp>
      <p:pic>
        <p:nvPicPr>
          <p:cNvPr id="168" name="Content Placeholder 4" descr="Content Placeholder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5400000">
            <a:off x="697286" y="2360029"/>
            <a:ext cx="3705203" cy="27789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Content Placeholder 5" descr="Content Placeholder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5400000">
            <a:off x="8252186" y="2701935"/>
            <a:ext cx="3712190" cy="2088107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TextBox 6"/>
          <p:cNvSpPr txBox="1"/>
          <p:nvPr/>
        </p:nvSpPr>
        <p:spPr>
          <a:xfrm>
            <a:off x="1704920" y="5701781"/>
            <a:ext cx="2428469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Aiden (Wookie)</a:t>
            </a:r>
          </a:p>
        </p:txBody>
      </p:sp>
      <p:sp>
        <p:nvSpPr>
          <p:cNvPr id="171" name="TextBox 7"/>
          <p:cNvSpPr txBox="1"/>
          <p:nvPr/>
        </p:nvSpPr>
        <p:spPr>
          <a:xfrm>
            <a:off x="9089058" y="5701781"/>
            <a:ext cx="2038444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Savil (FluffMuffin)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Content Placeholder 3" descr="Content Placeholder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92013" y="672153"/>
            <a:ext cx="4254846" cy="2659279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62800" y="3776340"/>
            <a:ext cx="4572001" cy="274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Picture 5" descr="Picture 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04360" y="2603156"/>
            <a:ext cx="2507178" cy="38257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  <a:r>
              <a:t>What is disability?</a:t>
            </a:r>
          </a:p>
        </p:txBody>
      </p:sp>
      <p:pic>
        <p:nvPicPr>
          <p:cNvPr id="104" name="Content Placeholder 3" descr="Content Placeholder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8382" y="1783964"/>
            <a:ext cx="2857501" cy="2857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74399" y="2421719"/>
            <a:ext cx="2724913" cy="2724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Picture 5" descr="Picture 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302555" y="640008"/>
            <a:ext cx="3333751" cy="3590926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TextBox 6"/>
          <p:cNvSpPr txBox="1"/>
          <p:nvPr/>
        </p:nvSpPr>
        <p:spPr>
          <a:xfrm>
            <a:off x="341555" y="4961964"/>
            <a:ext cx="11358432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Lenn, K. (1996). Library services to disabled students: Outreach and education. </a:t>
            </a:r>
            <a:r>
              <a:rPr i="1"/>
              <a:t>The Reference Librarian</a:t>
            </a:r>
            <a:r>
              <a:t>, 25(53), 13-25.</a:t>
            </a:r>
          </a:p>
        </p:txBody>
      </p:sp>
      <p:pic>
        <p:nvPicPr>
          <p:cNvPr id="108" name="Picture 7" descr="Picture 7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810375" y="1005594"/>
            <a:ext cx="1894072" cy="14634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Content Placeholder 4" descr="Content Placeholder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13228" y="1546228"/>
            <a:ext cx="3765544" cy="37655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  <a:r>
              <a:t>Why might we need laws about disability rights?</a:t>
            </a:r>
          </a:p>
        </p:txBody>
      </p:sp>
      <p:sp>
        <p:nvSpPr>
          <p:cNvPr id="117" name="Content Placeholder 2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marL="0" indent="0" algn="ctr" defTabSz="868680">
              <a:lnSpc>
                <a:spcPct val="72000"/>
              </a:lnSpc>
              <a:spcBef>
                <a:spcPts val="900"/>
              </a:spcBef>
              <a:buSzTx/>
              <a:buNone/>
              <a:defRPr sz="2375"/>
            </a:pPr>
          </a:p>
          <a:p>
            <a:pPr marL="0" indent="0" algn="ctr" defTabSz="868680">
              <a:lnSpc>
                <a:spcPct val="72000"/>
              </a:lnSpc>
              <a:spcBef>
                <a:spcPts val="900"/>
              </a:spcBef>
              <a:buSzTx/>
              <a:buNone/>
              <a:defRPr sz="3705"/>
            </a:pPr>
          </a:p>
          <a:p>
            <a:pPr marL="0" indent="0" algn="ctr" defTabSz="868680">
              <a:lnSpc>
                <a:spcPct val="72000"/>
              </a:lnSpc>
              <a:spcBef>
                <a:spcPts val="900"/>
              </a:spcBef>
              <a:buSzTx/>
              <a:buNone/>
              <a:defRPr sz="3420"/>
            </a:pPr>
            <a:r>
              <a:t>“Deviant” and disabled people were </a:t>
            </a:r>
            <a:r>
              <a:rPr i="1"/>
              <a:t>forcefully sterilized </a:t>
            </a:r>
            <a:r>
              <a:t>in an eugenics program in </a:t>
            </a:r>
            <a:r>
              <a:rPr b="1"/>
              <a:t>North Carolina until 1978</a:t>
            </a:r>
            <a:r>
              <a:t>.</a:t>
            </a:r>
            <a:endParaRPr sz="2375"/>
          </a:p>
          <a:p>
            <a:pPr marL="0" indent="0" algn="ctr" defTabSz="868680">
              <a:lnSpc>
                <a:spcPct val="72000"/>
              </a:lnSpc>
              <a:spcBef>
                <a:spcPts val="900"/>
              </a:spcBef>
              <a:buSzTx/>
              <a:buNone/>
              <a:defRPr sz="2375"/>
            </a:pPr>
          </a:p>
          <a:p>
            <a:pPr marL="0" indent="0" algn="ctr" defTabSz="868680">
              <a:lnSpc>
                <a:spcPct val="72000"/>
              </a:lnSpc>
              <a:spcBef>
                <a:spcPts val="900"/>
              </a:spcBef>
              <a:buSzTx/>
              <a:buNone/>
              <a:defRPr sz="2375"/>
            </a:pPr>
          </a:p>
          <a:p>
            <a:pPr marL="0" indent="0" algn="ctr" defTabSz="868680">
              <a:lnSpc>
                <a:spcPct val="72000"/>
              </a:lnSpc>
              <a:spcBef>
                <a:spcPts val="900"/>
              </a:spcBef>
              <a:buSzTx/>
              <a:buNone/>
              <a:defRPr sz="2375"/>
            </a:pPr>
          </a:p>
          <a:p>
            <a:pPr marL="0" indent="0" algn="ctr" defTabSz="868680">
              <a:lnSpc>
                <a:spcPct val="72000"/>
              </a:lnSpc>
              <a:spcBef>
                <a:spcPts val="900"/>
              </a:spcBef>
              <a:buSzTx/>
              <a:buNone/>
              <a:defRPr sz="2375"/>
            </a:pPr>
          </a:p>
          <a:p>
            <a:pPr marL="0" indent="0" algn="ctr" defTabSz="868680">
              <a:lnSpc>
                <a:spcPct val="72000"/>
              </a:lnSpc>
              <a:spcBef>
                <a:spcPts val="900"/>
              </a:spcBef>
              <a:buSzTx/>
              <a:buNone/>
              <a:defRPr sz="2375"/>
            </a:pPr>
          </a:p>
          <a:p>
            <a:pPr marL="0" indent="0" defTabSz="868680">
              <a:lnSpc>
                <a:spcPct val="72000"/>
              </a:lnSpc>
              <a:spcBef>
                <a:spcPts val="900"/>
              </a:spcBef>
              <a:buSzTx/>
              <a:buNone/>
              <a:defRPr sz="1330"/>
            </a:pPr>
            <a:r>
              <a:t>Ben-Moshe and Magana (2014), “An Introduction to Race, Gender and Disability: Intersectionality, Disability Studies, and Families of Color”. </a:t>
            </a:r>
            <a:r>
              <a:rPr i="1"/>
              <a:t>Women, Gender, and Families of Color.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1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u="sng"/>
            </a:lvl1pPr>
          </a:lstStyle>
          <a:p>
            <a:pPr/>
            <a:r>
              <a:t>American Disabilities Act of 1990</a:t>
            </a:r>
          </a:p>
        </p:txBody>
      </p:sp>
      <p:sp>
        <p:nvSpPr>
          <p:cNvPr id="122" name="Content Placeholder 2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900"/>
            </a:pPr>
            <a:r>
              <a:t>“Physical, sensory, mental, and emotional disabilities are all covered by the ADA.  A mental impairment is defined by the ADA as: ‘any mental or psychological disorder, such as mental retardation, organic brain syndrome, emotional or mental illness, and specific learning disabilities.’ Thus, mental illness is recognized by the law as a disability, with the same protections as other disabilities such as paraplegia, blindness, or hearing impairment.”</a:t>
            </a:r>
            <a:endParaRPr sz="2500"/>
          </a:p>
          <a:p>
            <a:pPr marL="0" indent="0">
              <a:buSzTx/>
              <a:buNone/>
              <a:defRPr sz="3200"/>
            </a:pPr>
          </a:p>
          <a:p>
            <a:pPr marL="0" indent="0">
              <a:buSzTx/>
              <a:buNone/>
              <a:defRPr sz="2400"/>
            </a:pPr>
            <a:r>
              <a:t>Hecker, T.E. (1996). Patrons with disabilities or problem patrons. </a:t>
            </a:r>
            <a:r>
              <a:rPr i="1"/>
              <a:t>The Reference Librarian, </a:t>
            </a:r>
            <a:r>
              <a:t>25(53). 5-12.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1"/>
          <p:cNvSpPr txBox="1"/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u="sng"/>
            </a:lvl1pPr>
          </a:lstStyle>
          <a:p>
            <a:pPr/>
            <a:r>
              <a:t>Some Numbers</a:t>
            </a:r>
          </a:p>
        </p:txBody>
      </p:sp>
      <p:sp>
        <p:nvSpPr>
          <p:cNvPr id="127" name="Content Placeholder 2"/>
          <p:cNvSpPr txBox="1"/>
          <p:nvPr>
            <p:ph type="body" idx="1"/>
          </p:nvPr>
        </p:nvSpPr>
        <p:spPr>
          <a:xfrm>
            <a:off x="838200" y="1148292"/>
            <a:ext cx="10515600" cy="4351338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1 in 5 adults have experienced a mental illness in 2020, about 21% of the US Population</a:t>
            </a:r>
            <a:endParaRPr sz="2500"/>
          </a:p>
          <a:p>
            <a:pPr>
              <a:defRPr sz="2400"/>
            </a:pPr>
            <a:r>
              <a:t>1 in 20 experienced a serious mental illness, about 5.6% of the US Population</a:t>
            </a:r>
            <a:endParaRPr sz="2500"/>
          </a:p>
          <a:p>
            <a:pPr>
              <a:defRPr sz="2500">
                <a:solidFill>
                  <a:srgbClr val="353535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Annual prevalence among U.S. adults, by condition:</a:t>
            </a:r>
          </a:p>
          <a:p>
            <a:pPr lvl="1" marL="742950" indent="-285750">
              <a:spcBef>
                <a:spcPts val="500"/>
              </a:spcBef>
              <a:defRPr sz="2200">
                <a:solidFill>
                  <a:srgbClr val="353535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Major Depressive Episode: </a:t>
            </a:r>
            <a:r>
              <a:rPr b="1"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 invalidUrl="" action="" tgtFrame="" tooltip="" history="1" highlightClick="0" endSnd="0"/>
              </a:rPr>
              <a:t>8.4%</a:t>
            </a:r>
            <a:r>
              <a:t> (21 million people)</a:t>
            </a:r>
          </a:p>
          <a:p>
            <a:pPr lvl="1" marL="742950" indent="-285750">
              <a:spcBef>
                <a:spcPts val="500"/>
              </a:spcBef>
              <a:defRPr sz="2200">
                <a:solidFill>
                  <a:srgbClr val="353535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Schizophrenia: </a:t>
            </a:r>
            <a:r>
              <a:rPr b="1"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 invalidUrl="" action="" tgtFrame="" tooltip="" history="1" highlightClick="0" endSnd="0"/>
              </a:rPr>
              <a:t>&lt;1%</a:t>
            </a:r>
            <a:r>
              <a:t> (estimated 1.5 million people)</a:t>
            </a:r>
          </a:p>
          <a:p>
            <a:pPr lvl="1" marL="742950" indent="-285750">
              <a:spcBef>
                <a:spcPts val="500"/>
              </a:spcBef>
              <a:defRPr sz="2200">
                <a:solidFill>
                  <a:srgbClr val="353535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Bipolar Disorder: </a:t>
            </a:r>
            <a:r>
              <a:rPr b="1"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5" invalidUrl="" action="" tgtFrame="" tooltip="" history="1" highlightClick="0" endSnd="0"/>
              </a:rPr>
              <a:t>2.8%</a:t>
            </a:r>
            <a:r>
              <a:t> (estimated 7 million people)</a:t>
            </a:r>
          </a:p>
          <a:p>
            <a:pPr lvl="1" marL="742950" indent="-285750">
              <a:spcBef>
                <a:spcPts val="500"/>
              </a:spcBef>
              <a:defRPr sz="2200">
                <a:solidFill>
                  <a:srgbClr val="353535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Anxiety Disorders: </a:t>
            </a:r>
            <a:r>
              <a:rPr b="1"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6" invalidUrl="" action="" tgtFrame="" tooltip="" history="1" highlightClick="0" endSnd="0"/>
              </a:rPr>
              <a:t>19.1%</a:t>
            </a:r>
            <a:r>
              <a:t> (estimated 48 million people)</a:t>
            </a:r>
          </a:p>
          <a:p>
            <a:pPr lvl="1" marL="742950" indent="-285750">
              <a:spcBef>
                <a:spcPts val="500"/>
              </a:spcBef>
              <a:defRPr sz="2200">
                <a:solidFill>
                  <a:srgbClr val="353535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Posttraumatic Stress Disorder: </a:t>
            </a:r>
            <a:r>
              <a:rPr b="1"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7" invalidUrl="" action="" tgtFrame="" tooltip="" history="1" highlightClick="0" endSnd="0"/>
              </a:rPr>
              <a:t>3.6%</a:t>
            </a:r>
            <a:r>
              <a:t> (estimated 9 million people)</a:t>
            </a:r>
          </a:p>
          <a:p>
            <a:pPr lvl="1" marL="742950" indent="-285750">
              <a:spcBef>
                <a:spcPts val="500"/>
              </a:spcBef>
              <a:defRPr sz="2200">
                <a:solidFill>
                  <a:srgbClr val="353535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Obsessive Compulsive Disorder: </a:t>
            </a:r>
            <a:r>
              <a:rPr b="1"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8" invalidUrl="" action="" tgtFrame="" tooltip="" history="1" highlightClick="0" endSnd="0"/>
              </a:rPr>
              <a:t>1.2%</a:t>
            </a:r>
            <a:r>
              <a:t> (estimated 3 million people)</a:t>
            </a:r>
          </a:p>
          <a:p>
            <a:pPr lvl="1" marL="742950" indent="-285750">
              <a:spcBef>
                <a:spcPts val="500"/>
              </a:spcBef>
              <a:defRPr sz="2200">
                <a:solidFill>
                  <a:srgbClr val="353535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Borderline Personality Disorder: </a:t>
            </a:r>
            <a:r>
              <a:rPr b="1"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9" invalidUrl="" action="" tgtFrame="" tooltip="" history="1" highlightClick="0" endSnd="0"/>
              </a:rPr>
              <a:t>1.4%</a:t>
            </a:r>
            <a:r>
              <a:t> (estimated 3.5 million people)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  <a:r>
              <a:t>Prevalence of mental illness among US Adults, by demographic group</a:t>
            </a:r>
          </a:p>
        </p:txBody>
      </p:sp>
      <p:sp>
        <p:nvSpPr>
          <p:cNvPr id="132" name="Content Placeholder 2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353535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Non-Hispanic Asian: </a:t>
            </a:r>
            <a:r>
              <a:rPr b="1"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 invalidUrl="" action="" tgtFrame="" tooltip="" history="1" highlightClick="0" endSnd="0"/>
              </a:rPr>
              <a:t>13.9%</a:t>
            </a:r>
          </a:p>
          <a:p>
            <a:pPr>
              <a:defRPr>
                <a:solidFill>
                  <a:srgbClr val="353535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Non-Hispanic white: </a:t>
            </a:r>
            <a:r>
              <a:rPr b="1"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 invalidUrl="" action="" tgtFrame="" tooltip="" history="1" highlightClick="0" endSnd="0"/>
              </a:rPr>
              <a:t>22.6%</a:t>
            </a:r>
          </a:p>
          <a:p>
            <a:pPr>
              <a:defRPr>
                <a:solidFill>
                  <a:srgbClr val="353535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Non-Hispanic black or African-American: </a:t>
            </a:r>
            <a:r>
              <a:rPr b="1"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 invalidUrl="" action="" tgtFrame="" tooltip="" history="1" highlightClick="0" endSnd="0"/>
              </a:rPr>
              <a:t>17.3%</a:t>
            </a:r>
          </a:p>
          <a:p>
            <a:pPr>
              <a:defRPr>
                <a:solidFill>
                  <a:srgbClr val="353535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Non-Hispanic American Indian or Alaska Native: </a:t>
            </a:r>
            <a:r>
              <a:rPr b="1"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 invalidUrl="" action="" tgtFrame="" tooltip="" history="1" highlightClick="0" endSnd="0"/>
              </a:rPr>
              <a:t>18.7%</a:t>
            </a:r>
          </a:p>
          <a:p>
            <a:pPr>
              <a:defRPr>
                <a:solidFill>
                  <a:srgbClr val="353535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Non-Hispanic mixed/multiracial: </a:t>
            </a:r>
            <a:r>
              <a:rPr b="1"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 invalidUrl="" action="" tgtFrame="" tooltip="" history="1" highlightClick="0" endSnd="0"/>
              </a:rPr>
              <a:t>35.8%</a:t>
            </a:r>
          </a:p>
          <a:p>
            <a:pPr>
              <a:defRPr>
                <a:solidFill>
                  <a:srgbClr val="353535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Non-Hispanic Native Hawaiian or Other Pacific Islander: </a:t>
            </a:r>
            <a:r>
              <a:rPr b="1"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 invalidUrl="" action="" tgtFrame="" tooltip="" history="1" highlightClick="0" endSnd="0"/>
              </a:rPr>
              <a:t>16.6%</a:t>
            </a:r>
          </a:p>
          <a:p>
            <a:pPr>
              <a:defRPr>
                <a:solidFill>
                  <a:srgbClr val="353535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Hispanic or Latino: </a:t>
            </a:r>
            <a:r>
              <a:rPr b="1"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 invalidUrl="" action="" tgtFrame="" tooltip="" history="1" highlightClick="0" endSnd="0"/>
              </a:rPr>
              <a:t>18.4%</a:t>
            </a:r>
          </a:p>
          <a:p>
            <a:pPr>
              <a:defRPr>
                <a:solidFill>
                  <a:srgbClr val="353535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Lesbian, Gay or Bisexual: </a:t>
            </a:r>
            <a:r>
              <a:rPr b="1"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5" invalidUrl="" action="" tgtFrame="" tooltip="" history="1" highlightClick="0" endSnd="0"/>
              </a:rPr>
              <a:t>47.4%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  <a:r>
              <a:t>What is the average time between onset of a mental disorder and seeking assistance?</a:t>
            </a:r>
          </a:p>
        </p:txBody>
      </p:sp>
      <p:sp>
        <p:nvSpPr>
          <p:cNvPr id="137" name="Content Placeholder 2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9600"/>
            </a:pPr>
          </a:p>
          <a:p>
            <a:pPr marL="0" indent="0" algn="ctr">
              <a:buSzTx/>
              <a:buNone/>
              <a:defRPr sz="9600"/>
            </a:pPr>
            <a:r>
              <a:t>About 10 YEARS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37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